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8" r:id="rId3"/>
    <p:sldId id="257" r:id="rId4"/>
    <p:sldId id="262" r:id="rId5"/>
    <p:sldId id="269" r:id="rId6"/>
    <p:sldId id="266" r:id="rId7"/>
    <p:sldId id="265" r:id="rId8"/>
    <p:sldId id="311" r:id="rId9"/>
    <p:sldId id="341" r:id="rId10"/>
    <p:sldId id="288" r:id="rId11"/>
    <p:sldId id="272" r:id="rId12"/>
    <p:sldId id="290" r:id="rId13"/>
    <p:sldId id="336" r:id="rId14"/>
    <p:sldId id="301" r:id="rId15"/>
    <p:sldId id="351" r:id="rId16"/>
    <p:sldId id="354" r:id="rId17"/>
    <p:sldId id="355" r:id="rId18"/>
    <p:sldId id="329" r:id="rId19"/>
    <p:sldId id="273" r:id="rId20"/>
    <p:sldId id="343" r:id="rId21"/>
    <p:sldId id="344" r:id="rId22"/>
    <p:sldId id="349" r:id="rId23"/>
    <p:sldId id="347" r:id="rId24"/>
    <p:sldId id="348" r:id="rId25"/>
    <p:sldId id="345" r:id="rId26"/>
    <p:sldId id="297" r:id="rId27"/>
    <p:sldId id="342" r:id="rId28"/>
    <p:sldId id="339" r:id="rId29"/>
    <p:sldId id="340" r:id="rId30"/>
    <p:sldId id="300" r:id="rId31"/>
    <p:sldId id="302" r:id="rId32"/>
    <p:sldId id="337" r:id="rId33"/>
    <p:sldId id="330" r:id="rId34"/>
    <p:sldId id="331" r:id="rId35"/>
    <p:sldId id="334" r:id="rId36"/>
    <p:sldId id="332" r:id="rId37"/>
    <p:sldId id="333" r:id="rId38"/>
    <p:sldId id="291" r:id="rId39"/>
    <p:sldId id="278" r:id="rId40"/>
    <p:sldId id="294" r:id="rId41"/>
    <p:sldId id="303" r:id="rId42"/>
    <p:sldId id="304" r:id="rId43"/>
    <p:sldId id="305" r:id="rId44"/>
    <p:sldId id="306" r:id="rId45"/>
    <p:sldId id="307" r:id="rId46"/>
    <p:sldId id="308" r:id="rId47"/>
    <p:sldId id="335" r:id="rId48"/>
    <p:sldId id="352" r:id="rId49"/>
    <p:sldId id="293" r:id="rId50"/>
    <p:sldId id="286" r:id="rId51"/>
    <p:sldId id="353" r:id="rId52"/>
    <p:sldId id="315" r:id="rId53"/>
    <p:sldId id="316" r:id="rId54"/>
    <p:sldId id="317" r:id="rId55"/>
    <p:sldId id="327" r:id="rId56"/>
    <p:sldId id="328" r:id="rId57"/>
    <p:sldId id="260"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83" autoAdjust="0"/>
  </p:normalViewPr>
  <p:slideViewPr>
    <p:cSldViewPr snapToGrid="0">
      <p:cViewPr varScale="1">
        <p:scale>
          <a:sx n="72" d="100"/>
          <a:sy n="72" d="100"/>
        </p:scale>
        <p:origin x="63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2013~2014</a:t>
            </a:r>
            <a:r>
              <a:rPr lang="zh-CN" altLang="en-US" dirty="0" smtClean="0"/>
              <a:t>年</a:t>
            </a:r>
            <a:r>
              <a:rPr lang="en-US" altLang="zh-CN" dirty="0" smtClean="0"/>
              <a:t>P2P</a:t>
            </a:r>
            <a:r>
              <a:rPr lang="zh-CN" altLang="en-US" dirty="0" smtClean="0"/>
              <a:t>行业发展数据</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2013年</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平台数量（家）</c:v>
                </c:pt>
                <c:pt idx="1">
                  <c:v>交易量（亿元）</c:v>
                </c:pt>
              </c:strCache>
            </c:strRef>
          </c:cat>
          <c:val>
            <c:numRef>
              <c:f>Sheet1!$B$2:$B$3</c:f>
              <c:numCache>
                <c:formatCode>General</c:formatCode>
                <c:ptCount val="2"/>
                <c:pt idx="0">
                  <c:v>700</c:v>
                </c:pt>
                <c:pt idx="1">
                  <c:v>1058</c:v>
                </c:pt>
              </c:numCache>
            </c:numRef>
          </c:val>
        </c:ser>
        <c:ser>
          <c:idx val="1"/>
          <c:order val="1"/>
          <c:tx>
            <c:strRef>
              <c:f>Sheet1!$C$1</c:f>
              <c:strCache>
                <c:ptCount val="1"/>
                <c:pt idx="0">
                  <c:v>2014年</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平台数量（家）</c:v>
                </c:pt>
                <c:pt idx="1">
                  <c:v>交易量（亿元）</c:v>
                </c:pt>
              </c:strCache>
            </c:strRef>
          </c:cat>
          <c:val>
            <c:numRef>
              <c:f>Sheet1!$C$2:$C$3</c:f>
              <c:numCache>
                <c:formatCode>General</c:formatCode>
                <c:ptCount val="2"/>
                <c:pt idx="0">
                  <c:v>1575</c:v>
                </c:pt>
                <c:pt idx="1">
                  <c:v>2528</c:v>
                </c:pt>
              </c:numCache>
            </c:numRef>
          </c:val>
        </c:ser>
        <c:dLbls>
          <c:showLegendKey val="0"/>
          <c:showVal val="0"/>
          <c:showCatName val="0"/>
          <c:showSerName val="0"/>
          <c:showPercent val="0"/>
          <c:showBubbleSize val="0"/>
        </c:dLbls>
        <c:gapWidth val="219"/>
        <c:overlap val="-27"/>
        <c:axId val="798430432"/>
        <c:axId val="798415744"/>
      </c:barChart>
      <c:catAx>
        <c:axId val="798430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98415744"/>
        <c:crosses val="autoZero"/>
        <c:auto val="1"/>
        <c:lblAlgn val="ctr"/>
        <c:lblOffset val="100"/>
        <c:noMultiLvlLbl val="0"/>
      </c:catAx>
      <c:valAx>
        <c:axId val="798415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984304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5934249644768271E-2"/>
          <c:y val="4.6901945475911068E-2"/>
          <c:w val="0.94711538461538458"/>
          <c:h val="0.93357486343500695"/>
        </c:manualLayout>
      </c:layout>
      <c:pie3DChart>
        <c:varyColors val="1"/>
        <c:ser>
          <c:idx val="0"/>
          <c:order val="0"/>
          <c:tx>
            <c:strRef>
              <c:f>Sheet1!$B$1</c:f>
              <c:strCache>
                <c:ptCount val="1"/>
                <c:pt idx="0">
                  <c:v>销售额</c:v>
                </c:pt>
              </c:strCache>
            </c:strRef>
          </c:tx>
          <c:spPr>
            <a:scene3d>
              <a:camera prst="orthographicFront"/>
              <a:lightRig rig="threePt" dir="t"/>
            </a:scene3d>
            <a:sp3d>
              <a:bevelT/>
              <a:contourClr>
                <a:srgbClr val="000000"/>
              </a:contourClr>
            </a:sp3d>
          </c:spPr>
          <c:explosion val="8"/>
          <c:dPt>
            <c:idx val="0"/>
            <c:bubble3D val="0"/>
            <c:explosion val="24"/>
            <c:spPr>
              <a:solidFill>
                <a:srgbClr val="C00000"/>
              </a:solidFill>
              <a:ln w="25400">
                <a:solidFill>
                  <a:schemeClr val="lt1"/>
                </a:solidFill>
              </a:ln>
              <a:effectLst/>
              <a:scene3d>
                <a:camera prst="orthographicFront"/>
                <a:lightRig rig="threePt" dir="t"/>
              </a:scene3d>
              <a:sp3d contourW="25400">
                <a:bevelT/>
                <a:contourClr>
                  <a:schemeClr val="lt1"/>
                </a:contourClr>
              </a:sp3d>
            </c:spPr>
          </c:dPt>
          <c:dPt>
            <c:idx val="1"/>
            <c:bubble3D val="0"/>
            <c:explosion val="19"/>
            <c:spPr>
              <a:solidFill>
                <a:schemeClr val="accent2"/>
              </a:solidFill>
              <a:ln w="25400">
                <a:solidFill>
                  <a:schemeClr val="lt1"/>
                </a:solidFill>
              </a:ln>
              <a:effectLst/>
              <a:scene3d>
                <a:camera prst="orthographicFront"/>
                <a:lightRig rig="threePt" dir="t"/>
              </a:scene3d>
              <a:sp3d contourW="25400">
                <a:bevelT/>
                <a:contourClr>
                  <a:schemeClr val="lt1"/>
                </a:contourClr>
              </a:sp3d>
            </c:spPr>
          </c:dPt>
          <c:dPt>
            <c:idx val="2"/>
            <c:bubble3D val="0"/>
            <c:explosion val="0"/>
            <c:spPr>
              <a:solidFill>
                <a:schemeClr val="accent3"/>
              </a:solidFill>
              <a:ln w="25400">
                <a:solidFill>
                  <a:schemeClr val="lt1"/>
                </a:solidFill>
              </a:ln>
              <a:effectLst/>
              <a:scene3d>
                <a:camera prst="orthographicFront"/>
                <a:lightRig rig="threePt" dir="t"/>
              </a:scene3d>
              <a:sp3d contourW="25400">
                <a:bevelT/>
                <a:contourClr>
                  <a:schemeClr val="lt1"/>
                </a:contourClr>
              </a:sp3d>
            </c:spPr>
          </c:dPt>
          <c:dPt>
            <c:idx val="3"/>
            <c:bubble3D val="0"/>
            <c:explosion val="16"/>
            <c:spPr>
              <a:solidFill>
                <a:schemeClr val="accent4"/>
              </a:solidFill>
              <a:ln w="25400">
                <a:solidFill>
                  <a:schemeClr val="lt1"/>
                </a:solidFill>
              </a:ln>
              <a:effectLst/>
              <a:scene3d>
                <a:camera prst="orthographicFront"/>
                <a:lightRig rig="threePt" dir="t"/>
              </a:scene3d>
              <a:sp3d contourW="25400">
                <a:bevelT/>
                <a:contourClr>
                  <a:schemeClr val="lt1"/>
                </a:contourClr>
              </a:sp3d>
            </c:spPr>
          </c:dPt>
          <c:dPt>
            <c:idx val="4"/>
            <c:bubble3D val="0"/>
            <c:explosion val="20"/>
            <c:spPr>
              <a:solidFill>
                <a:schemeClr val="accent5"/>
              </a:solidFill>
              <a:ln w="25400">
                <a:solidFill>
                  <a:schemeClr val="lt1"/>
                </a:solidFill>
              </a:ln>
              <a:effectLst/>
              <a:scene3d>
                <a:camera prst="orthographicFront"/>
                <a:lightRig rig="threePt" dir="t"/>
              </a:scene3d>
              <a:sp3d contourW="25400">
                <a:bevelT/>
                <a:contourClr>
                  <a:schemeClr val="lt1"/>
                </a:contourClr>
              </a:sp3d>
            </c:spPr>
          </c:dPt>
          <c:cat>
            <c:strRef>
              <c:f>Sheet1!$A$2:$A$6</c:f>
              <c:strCache>
                <c:ptCount val="4"/>
                <c:pt idx="0">
                  <c:v>第一季度</c:v>
                </c:pt>
                <c:pt idx="1">
                  <c:v>第二季度</c:v>
                </c:pt>
                <c:pt idx="2">
                  <c:v>第三季度</c:v>
                </c:pt>
                <c:pt idx="3">
                  <c:v>第四季度</c:v>
                </c:pt>
              </c:strCache>
            </c:strRef>
          </c:cat>
          <c:val>
            <c:numRef>
              <c:f>Sheet1!$B$2:$B$6</c:f>
              <c:numCache>
                <c:formatCode>General</c:formatCode>
                <c:ptCount val="5"/>
                <c:pt idx="0">
                  <c:v>5</c:v>
                </c:pt>
                <c:pt idx="1">
                  <c:v>20</c:v>
                </c:pt>
                <c:pt idx="2">
                  <c:v>10</c:v>
                </c:pt>
                <c:pt idx="3">
                  <c:v>30</c:v>
                </c:pt>
                <c:pt idx="4">
                  <c:v>5</c:v>
                </c:pt>
              </c:numCache>
            </c:numRef>
          </c:val>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64F5F-2A02-493C-A6C9-87CB4E97DC2B}" type="datetimeFigureOut">
              <a:rPr lang="zh-CN" altLang="en-US" smtClean="0"/>
              <a:t>2015/5/13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50801-3FE5-48DA-AC2B-D8DA3175737D}" type="slidenum">
              <a:rPr lang="zh-CN" altLang="en-US" smtClean="0"/>
              <a:t>‹#›</a:t>
            </a:fld>
            <a:endParaRPr lang="zh-CN" altLang="en-US"/>
          </a:p>
        </p:txBody>
      </p:sp>
    </p:spTree>
    <p:extLst>
      <p:ext uri="{BB962C8B-B14F-4D97-AF65-F5344CB8AC3E}">
        <p14:creationId xmlns:p14="http://schemas.microsoft.com/office/powerpoint/2010/main" val="94607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350801-3FE5-48DA-AC2B-D8DA3175737D}" type="slidenum">
              <a:rPr lang="zh-CN" altLang="en-US" smtClean="0"/>
              <a:t>9</a:t>
            </a:fld>
            <a:endParaRPr lang="zh-CN" altLang="en-US"/>
          </a:p>
        </p:txBody>
      </p:sp>
    </p:spTree>
    <p:extLst>
      <p:ext uri="{BB962C8B-B14F-4D97-AF65-F5344CB8AC3E}">
        <p14:creationId xmlns:p14="http://schemas.microsoft.com/office/powerpoint/2010/main" val="54483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350801-3FE5-48DA-AC2B-D8DA3175737D}" type="slidenum">
              <a:rPr lang="zh-CN" altLang="en-US" smtClean="0"/>
              <a:t>12</a:t>
            </a:fld>
            <a:endParaRPr lang="zh-CN" altLang="en-US"/>
          </a:p>
        </p:txBody>
      </p:sp>
    </p:spTree>
    <p:extLst>
      <p:ext uri="{BB962C8B-B14F-4D97-AF65-F5344CB8AC3E}">
        <p14:creationId xmlns:p14="http://schemas.microsoft.com/office/powerpoint/2010/main" val="70238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350801-3FE5-48DA-AC2B-D8DA3175737D}" type="slidenum">
              <a:rPr lang="zh-CN" altLang="en-US" smtClean="0"/>
              <a:t>27</a:t>
            </a:fld>
            <a:endParaRPr lang="zh-CN" altLang="en-US"/>
          </a:p>
        </p:txBody>
      </p:sp>
    </p:spTree>
    <p:extLst>
      <p:ext uri="{BB962C8B-B14F-4D97-AF65-F5344CB8AC3E}">
        <p14:creationId xmlns:p14="http://schemas.microsoft.com/office/powerpoint/2010/main" val="2791556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D350801-3FE5-48DA-AC2B-D8DA3175737D}" type="slidenum">
              <a:rPr lang="zh-CN" altLang="en-US" smtClean="0"/>
              <a:t>52</a:t>
            </a:fld>
            <a:endParaRPr lang="zh-CN" altLang="en-US"/>
          </a:p>
        </p:txBody>
      </p:sp>
    </p:spTree>
    <p:extLst>
      <p:ext uri="{BB962C8B-B14F-4D97-AF65-F5344CB8AC3E}">
        <p14:creationId xmlns:p14="http://schemas.microsoft.com/office/powerpoint/2010/main" val="1930053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79413" y="684213"/>
            <a:ext cx="6097587" cy="3430587"/>
          </a:xfrm>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CC080EF-014A-45E7-A264-2C460B7FBF66}" type="slidenum">
              <a:rPr lang="zh-CN" altLang="en-US">
                <a:latin typeface="Calibri" panose="020F0502020204030204" pitchFamily="34" charset="0"/>
              </a:rPr>
              <a:pPr eaLnBrk="1" hangingPunct="1"/>
              <a:t>54</a:t>
            </a:fld>
            <a:endParaRPr lang="zh-CN" altLang="en-US">
              <a:latin typeface="Calibri" panose="020F0502020204030204" pitchFamily="34" charset="0"/>
            </a:endParaRPr>
          </a:p>
        </p:txBody>
      </p:sp>
    </p:spTree>
    <p:extLst>
      <p:ext uri="{BB962C8B-B14F-4D97-AF65-F5344CB8AC3E}">
        <p14:creationId xmlns:p14="http://schemas.microsoft.com/office/powerpoint/2010/main" val="181292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000" b="1">
                <a:solidFill>
                  <a:srgbClr val="FFFFFF"/>
                </a:solidFill>
                <a:latin typeface="微软雅黑" panose="020B0503020204020204" pitchFamily="34" charset="-122"/>
                <a:ea typeface="微软雅黑" panose="020B0503020204020204" pitchFamily="34" charset="-122"/>
              </a:defRPr>
            </a:lvl1pPr>
            <a:lvl2pPr marL="742950" indent="-285750">
              <a:defRPr kumimoji="1" sz="1000" b="1">
                <a:solidFill>
                  <a:srgbClr val="FFFFFF"/>
                </a:solidFill>
                <a:latin typeface="微软雅黑" panose="020B0503020204020204" pitchFamily="34" charset="-122"/>
                <a:ea typeface="微软雅黑" panose="020B0503020204020204" pitchFamily="34" charset="-122"/>
              </a:defRPr>
            </a:lvl2pPr>
            <a:lvl3pPr marL="1143000" indent="-228600">
              <a:defRPr kumimoji="1" sz="1000" b="1">
                <a:solidFill>
                  <a:srgbClr val="FFFFFF"/>
                </a:solidFill>
                <a:latin typeface="微软雅黑" panose="020B0503020204020204" pitchFamily="34" charset="-122"/>
                <a:ea typeface="微软雅黑" panose="020B0503020204020204" pitchFamily="34" charset="-122"/>
              </a:defRPr>
            </a:lvl3pPr>
            <a:lvl4pPr marL="1600200" indent="-228600">
              <a:defRPr kumimoji="1" sz="1000" b="1">
                <a:solidFill>
                  <a:srgbClr val="FFFFFF"/>
                </a:solidFill>
                <a:latin typeface="微软雅黑" panose="020B0503020204020204" pitchFamily="34" charset="-122"/>
                <a:ea typeface="微软雅黑" panose="020B0503020204020204" pitchFamily="34" charset="-122"/>
              </a:defRPr>
            </a:lvl4pPr>
            <a:lvl5pPr marL="2057400" indent="-228600">
              <a:defRPr kumimoji="1" sz="1000" b="1">
                <a:solidFill>
                  <a:srgbClr val="FFFFFF"/>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9pPr>
          </a:lstStyle>
          <a:p>
            <a:fld id="{8E0FBF9A-99A9-4C66-9ED6-152C6348833A}" type="slidenum">
              <a:rPr kumimoji="0" lang="zh-CN" altLang="en-US" sz="1200" b="0">
                <a:solidFill>
                  <a:schemeClr val="tx1"/>
                </a:solidFill>
                <a:latin typeface="Arial" panose="020B0604020202020204" pitchFamily="34" charset="0"/>
                <a:ea typeface="宋体" panose="02010600030101010101" pitchFamily="2" charset="-122"/>
              </a:rPr>
              <a:pPr/>
              <a:t>56</a:t>
            </a:fld>
            <a:endParaRPr kumimoji="0" lang="en-US" altLang="zh-CN" sz="1200" b="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28598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01550"/>
            <a:ext cx="12192000" cy="1056450"/>
          </a:xfrm>
          <a:prstGeom prst="rect">
            <a:avLst/>
          </a:prstGeom>
        </p:spPr>
      </p:pic>
      <p:sp>
        <p:nvSpPr>
          <p:cNvPr id="2" name="标题 1"/>
          <p:cNvSpPr>
            <a:spLocks noGrp="1"/>
          </p:cNvSpPr>
          <p:nvPr>
            <p:ph type="ctrTitle"/>
          </p:nvPr>
        </p:nvSpPr>
        <p:spPr>
          <a:xfrm>
            <a:off x="1524000" y="2616199"/>
            <a:ext cx="9144000" cy="893763"/>
          </a:xfrm>
          <a:prstGeom prst="rect">
            <a:avLst/>
          </a:prstGeom>
        </p:spPr>
        <p:txBody>
          <a:bodyPr anchor="b"/>
          <a:lstStyle>
            <a:lvl1pPr algn="ctr">
              <a:defRPr sz="4400" b="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rgbClr val="C00000"/>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cxnSp>
        <p:nvCxnSpPr>
          <p:cNvPr id="8" name="直接连接符 7"/>
          <p:cNvCxnSpPr/>
          <p:nvPr userDrawn="1"/>
        </p:nvCxnSpPr>
        <p:spPr>
          <a:xfrm>
            <a:off x="-12698" y="5735363"/>
            <a:ext cx="12191999"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userDrawn="1"/>
        </p:nvPicPr>
        <p:blipFill>
          <a:blip r:embed="rId3"/>
          <a:stretch>
            <a:fillRect/>
          </a:stretch>
        </p:blipFill>
        <p:spPr>
          <a:xfrm>
            <a:off x="9022319" y="6168832"/>
            <a:ext cx="2805548" cy="346267"/>
          </a:xfrm>
          <a:prstGeom prst="rect">
            <a:avLst/>
          </a:prstGeom>
        </p:spPr>
      </p:pic>
      <p:pic>
        <p:nvPicPr>
          <p:cNvPr id="4" name="图片 3"/>
          <p:cNvPicPr>
            <a:picLocks noChangeAspect="1"/>
          </p:cNvPicPr>
          <p:nvPr userDrawn="1"/>
        </p:nvPicPr>
        <p:blipFill>
          <a:blip r:embed="rId4"/>
          <a:stretch>
            <a:fillRect/>
          </a:stretch>
        </p:blipFill>
        <p:spPr>
          <a:xfrm>
            <a:off x="249053" y="255172"/>
            <a:ext cx="1757548" cy="488208"/>
          </a:xfrm>
          <a:prstGeom prst="rect">
            <a:avLst/>
          </a:prstGeom>
        </p:spPr>
      </p:pic>
    </p:spTree>
    <p:extLst>
      <p:ext uri="{BB962C8B-B14F-4D97-AF65-F5344CB8AC3E}">
        <p14:creationId xmlns:p14="http://schemas.microsoft.com/office/powerpoint/2010/main" val="18633835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0"/>
            <a:ext cx="3171825" cy="6858000"/>
          </a:xfrm>
          <a:prstGeom prst="rect">
            <a:avLst/>
          </a:prstGeom>
        </p:spPr>
      </p:pic>
      <p:pic>
        <p:nvPicPr>
          <p:cNvPr id="3" name="图片 2"/>
          <p:cNvPicPr>
            <a:picLocks noChangeAspect="1"/>
          </p:cNvPicPr>
          <p:nvPr userDrawn="1"/>
        </p:nvPicPr>
        <p:blipFill>
          <a:blip r:embed="rId3"/>
          <a:stretch>
            <a:fillRect/>
          </a:stretch>
        </p:blipFill>
        <p:spPr>
          <a:xfrm>
            <a:off x="182245" y="6295832"/>
            <a:ext cx="2805548" cy="346267"/>
          </a:xfrm>
          <a:prstGeom prst="rect">
            <a:avLst/>
          </a:prstGeom>
        </p:spPr>
      </p:pic>
      <p:sp>
        <p:nvSpPr>
          <p:cNvPr id="12" name="矩形 11"/>
          <p:cNvSpPr/>
          <p:nvPr userDrawn="1"/>
        </p:nvSpPr>
        <p:spPr>
          <a:xfrm>
            <a:off x="-12700" y="1268316"/>
            <a:ext cx="3181109" cy="17907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userDrawn="1"/>
        </p:nvSpPr>
        <p:spPr>
          <a:xfrm>
            <a:off x="562189" y="2130094"/>
            <a:ext cx="2031325" cy="369332"/>
          </a:xfrm>
          <a:prstGeom prst="rect">
            <a:avLst/>
          </a:prstGeom>
          <a:noFill/>
        </p:spPr>
        <p:txBody>
          <a:bodyPr wrap="none" rtlCol="0">
            <a:spAutoFit/>
          </a:bodyPr>
          <a:lstStyle/>
          <a:p>
            <a:r>
              <a:rPr lang="zh-CN" altLang="en-US" sz="1800" b="1" dirty="0" smtClean="0">
                <a:solidFill>
                  <a:schemeClr val="accent5">
                    <a:lumMod val="75000"/>
                  </a:schemeClr>
                </a:solidFill>
                <a:effectLst/>
                <a:latin typeface="微软雅黑" panose="020B0503020204020204" pitchFamily="34" charset="-122"/>
                <a:ea typeface="微软雅黑" panose="020B0503020204020204" pitchFamily="34" charset="-122"/>
              </a:rPr>
              <a:t>资金托管服务方案</a:t>
            </a:r>
            <a:endParaRPr lang="zh-CN" altLang="en-US" sz="1800" b="1" dirty="0">
              <a:solidFill>
                <a:schemeClr val="accent5">
                  <a:lumMod val="75000"/>
                </a:schemeClr>
              </a:solidFill>
              <a:effectLst/>
              <a:latin typeface="微软雅黑" panose="020B0503020204020204" pitchFamily="34" charset="-122"/>
              <a:ea typeface="微软雅黑" panose="020B0503020204020204" pitchFamily="34" charset="-122"/>
            </a:endParaRPr>
          </a:p>
        </p:txBody>
      </p:sp>
      <p:pic>
        <p:nvPicPr>
          <p:cNvPr id="11" name="图片 10"/>
          <p:cNvPicPr>
            <a:picLocks noChangeAspect="1"/>
          </p:cNvPicPr>
          <p:nvPr userDrawn="1"/>
        </p:nvPicPr>
        <p:blipFill>
          <a:blip r:embed="rId4"/>
          <a:stretch>
            <a:fillRect/>
          </a:stretch>
        </p:blipFill>
        <p:spPr>
          <a:xfrm>
            <a:off x="788795" y="1616063"/>
            <a:ext cx="1592448" cy="442347"/>
          </a:xfrm>
          <a:prstGeom prst="rect">
            <a:avLst/>
          </a:prstGeom>
        </p:spPr>
      </p:pic>
    </p:spTree>
    <p:extLst>
      <p:ext uri="{BB962C8B-B14F-4D97-AF65-F5344CB8AC3E}">
        <p14:creationId xmlns:p14="http://schemas.microsoft.com/office/powerpoint/2010/main" val="33122092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156"/>
            <a:ext cx="12204000" cy="905059"/>
          </a:xfrm>
          <a:prstGeom prst="rect">
            <a:avLst/>
          </a:prstGeom>
        </p:spPr>
      </p:pic>
      <p:sp>
        <p:nvSpPr>
          <p:cNvPr id="2" name="标题 1"/>
          <p:cNvSpPr>
            <a:spLocks noGrp="1"/>
          </p:cNvSpPr>
          <p:nvPr>
            <p:ph type="title"/>
          </p:nvPr>
        </p:nvSpPr>
        <p:spPr>
          <a:xfrm>
            <a:off x="279400" y="100297"/>
            <a:ext cx="9105900" cy="750094"/>
          </a:xfrm>
          <a:prstGeom prst="rect">
            <a:avLst/>
          </a:prstGeom>
        </p:spPr>
        <p:txBody>
          <a:bodyPr anchor="ctr"/>
          <a:lstStyle>
            <a:lvl1pPr>
              <a:defRPr sz="3600" b="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cxnSp>
        <p:nvCxnSpPr>
          <p:cNvPr id="8" name="直接连接符 7"/>
          <p:cNvCxnSpPr/>
          <p:nvPr userDrawn="1"/>
        </p:nvCxnSpPr>
        <p:spPr>
          <a:xfrm>
            <a:off x="0" y="931636"/>
            <a:ext cx="12191999"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10236737" y="201186"/>
            <a:ext cx="1663163" cy="427421"/>
          </a:xfrm>
          <a:prstGeom prst="rect">
            <a:avLst/>
          </a:prstGeom>
        </p:spPr>
      </p:pic>
    </p:spTree>
    <p:extLst>
      <p:ext uri="{BB962C8B-B14F-4D97-AF65-F5344CB8AC3E}">
        <p14:creationId xmlns:p14="http://schemas.microsoft.com/office/powerpoint/2010/main" val="20096043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349"/>
            <a:ext cx="12192000" cy="6847301"/>
          </a:xfrm>
          <a:prstGeom prst="rect">
            <a:avLst/>
          </a:prstGeom>
        </p:spPr>
      </p:pic>
      <p:pic>
        <p:nvPicPr>
          <p:cNvPr id="9" name="图片 8"/>
          <p:cNvPicPr>
            <a:picLocks noChangeAspect="1"/>
          </p:cNvPicPr>
          <p:nvPr userDrawn="1"/>
        </p:nvPicPr>
        <p:blipFill>
          <a:blip r:embed="rId3"/>
          <a:stretch>
            <a:fillRect/>
          </a:stretch>
        </p:blipFill>
        <p:spPr>
          <a:xfrm>
            <a:off x="4155326" y="2323199"/>
            <a:ext cx="3871074" cy="994839"/>
          </a:xfrm>
          <a:prstGeom prst="rect">
            <a:avLst/>
          </a:prstGeom>
        </p:spPr>
      </p:pic>
      <p:sp>
        <p:nvSpPr>
          <p:cNvPr id="13" name="文本框 12"/>
          <p:cNvSpPr txBox="1"/>
          <p:nvPr userDrawn="1"/>
        </p:nvSpPr>
        <p:spPr>
          <a:xfrm>
            <a:off x="3131086" y="3429000"/>
            <a:ext cx="5929828" cy="584775"/>
          </a:xfrm>
          <a:prstGeom prst="rect">
            <a:avLst/>
          </a:prstGeom>
          <a:noFill/>
        </p:spPr>
        <p:txBody>
          <a:bodyPr wrap="none" rtlCol="0">
            <a:spAutoFi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用科技创造人人乐享的生活方式</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userDrawn="1"/>
        </p:nvSpPr>
        <p:spPr>
          <a:xfrm>
            <a:off x="9812823" y="6604084"/>
            <a:ext cx="2379177" cy="253916"/>
          </a:xfrm>
          <a:prstGeom prst="rect">
            <a:avLst/>
          </a:prstGeom>
        </p:spPr>
        <p:txBody>
          <a:bodyPr wrap="none">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联动优势电子商务有限公司 版权所有</a:t>
            </a:r>
            <a:endParaRPr lang="zh-CN" altLang="en-US" sz="105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userDrawn="1"/>
        </p:nvPicPr>
        <p:blipFill>
          <a:blip r:embed="rId4"/>
          <a:stretch>
            <a:fillRect/>
          </a:stretch>
        </p:blipFill>
        <p:spPr>
          <a:xfrm>
            <a:off x="4693226" y="4916487"/>
            <a:ext cx="2805548" cy="346267"/>
          </a:xfrm>
          <a:prstGeom prst="rect">
            <a:avLst/>
          </a:prstGeom>
        </p:spPr>
      </p:pic>
    </p:spTree>
    <p:extLst>
      <p:ext uri="{BB962C8B-B14F-4D97-AF65-F5344CB8AC3E}">
        <p14:creationId xmlns:p14="http://schemas.microsoft.com/office/powerpoint/2010/main" val="3880483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2" y="0"/>
            <a:ext cx="12191998"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166562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jpeg"/><Relationship Id="rId18" Type="http://schemas.openxmlformats.org/officeDocument/2006/relationships/image" Target="../media/image28.jpeg"/><Relationship Id="rId3" Type="http://schemas.openxmlformats.org/officeDocument/2006/relationships/notesSlide" Target="../notesSlides/notesSlide2.xml"/><Relationship Id="rId21" Type="http://schemas.openxmlformats.org/officeDocument/2006/relationships/image" Target="../media/image31.jpeg"/><Relationship Id="rId7" Type="http://schemas.openxmlformats.org/officeDocument/2006/relationships/oleObject" Target="../embeddings/oleObject1.bin"/><Relationship Id="rId12" Type="http://schemas.openxmlformats.org/officeDocument/2006/relationships/image" Target="../media/image22.gif"/><Relationship Id="rId17" Type="http://schemas.openxmlformats.org/officeDocument/2006/relationships/image" Target="../media/image27.jpeg"/><Relationship Id="rId2" Type="http://schemas.openxmlformats.org/officeDocument/2006/relationships/slideLayout" Target="../slideLayouts/slideLayout3.xml"/><Relationship Id="rId16" Type="http://schemas.openxmlformats.org/officeDocument/2006/relationships/image" Target="../media/image26.jpeg"/><Relationship Id="rId20" Type="http://schemas.openxmlformats.org/officeDocument/2006/relationships/image" Target="../media/image30.jpeg"/><Relationship Id="rId1" Type="http://schemas.openxmlformats.org/officeDocument/2006/relationships/vmlDrawing" Target="../drawings/vmlDrawing1.vml"/><Relationship Id="rId6" Type="http://schemas.openxmlformats.org/officeDocument/2006/relationships/image" Target="../media/image20.jpeg"/><Relationship Id="rId11" Type="http://schemas.openxmlformats.org/officeDocument/2006/relationships/image" Target="../media/image21.jpeg"/><Relationship Id="rId24" Type="http://schemas.openxmlformats.org/officeDocument/2006/relationships/image" Target="../media/image34.png"/><Relationship Id="rId5" Type="http://schemas.openxmlformats.org/officeDocument/2006/relationships/image" Target="../media/image19.png"/><Relationship Id="rId15" Type="http://schemas.openxmlformats.org/officeDocument/2006/relationships/image" Target="../media/image25.jpeg"/><Relationship Id="rId23" Type="http://schemas.openxmlformats.org/officeDocument/2006/relationships/image" Target="../media/image33.png"/><Relationship Id="rId10" Type="http://schemas.openxmlformats.org/officeDocument/2006/relationships/image" Target="../media/image17.png"/><Relationship Id="rId19" Type="http://schemas.openxmlformats.org/officeDocument/2006/relationships/image" Target="../media/image29.jpeg"/><Relationship Id="rId4" Type="http://schemas.openxmlformats.org/officeDocument/2006/relationships/image" Target="../media/image18.png"/><Relationship Id="rId9" Type="http://schemas.openxmlformats.org/officeDocument/2006/relationships/oleObject" Target="../embeddings/oleObject2.bin"/><Relationship Id="rId14" Type="http://schemas.openxmlformats.org/officeDocument/2006/relationships/image" Target="../media/image24.jpeg"/><Relationship Id="rId22"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chart" Target="../charts/chart2.xml"/><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oleObject" Target="../embeddings/oleObject3.bin"/><Relationship Id="rId7"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7.png"/><Relationship Id="rId5" Type="http://schemas.openxmlformats.org/officeDocument/2006/relationships/oleObject" Target="../embeddings/oleObject4.bin"/><Relationship Id="rId4" Type="http://schemas.openxmlformats.org/officeDocument/2006/relationships/image" Target="../media/image16.emf"/><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3.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8" Type="http://schemas.openxmlformats.org/officeDocument/2006/relationships/image" Target="../media/image82.jp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jp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image" Target="../media/image76.png"/><Relationship Id="rId16"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80.jpg"/><Relationship Id="rId11" Type="http://schemas.openxmlformats.org/officeDocument/2006/relationships/image" Target="../media/image85.png"/><Relationship Id="rId5" Type="http://schemas.openxmlformats.org/officeDocument/2006/relationships/image" Target="../media/image79.jp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jpg"/><Relationship Id="rId9" Type="http://schemas.openxmlformats.org/officeDocument/2006/relationships/image" Target="../media/image83.jpg"/><Relationship Id="rId14"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9.jpeg"/><Relationship Id="rId4" Type="http://schemas.openxmlformats.org/officeDocument/2006/relationships/image" Target="../media/image108.jpeg"/></Relationships>
</file>

<file path=ppt/slides/_rels/slide5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3.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s>
</file>

<file path=ppt/slides/_rels/slide56.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61782" y="2227590"/>
            <a:ext cx="9932894" cy="893763"/>
          </a:xfrm>
          <a:ln>
            <a:noFill/>
          </a:ln>
          <a:effectLst>
            <a:outerShdw blurRad="50800" dir="8100000" algn="tr" rotWithShape="0">
              <a:prstClr val="black">
                <a:alpha val="40000"/>
              </a:prstClr>
            </a:outerShdw>
            <a:reflection blurRad="6350" stA="50000" endA="300" endPos="38500" dist="50800" dir="5400000" sy="-100000" algn="bl" rotWithShape="0"/>
          </a:effectLst>
          <a:scene3d>
            <a:camera prst="orthographicFront">
              <a:rot lat="0" lon="0" rev="0"/>
            </a:camera>
            <a:lightRig rig="brightRoom" dir="t">
              <a:rot lat="0" lon="0" rev="600000"/>
            </a:lightRig>
          </a:scene3d>
          <a:sp3d prstMaterial="metal">
            <a:bevelT w="38100" h="57150" prst="angle"/>
          </a:sp3d>
        </p:spPr>
        <p:txBody>
          <a:bodyPr/>
          <a:lstStyle/>
          <a:p>
            <a:r>
              <a:rPr lang="zh-CN" altLang="en-US" sz="4800" b="1" dirty="0" smtClean="0">
                <a:solidFill>
                  <a:schemeClr val="tx1">
                    <a:lumMod val="75000"/>
                    <a:lumOff val="25000"/>
                  </a:schemeClr>
                </a:solidFill>
                <a:effectLst/>
              </a:rPr>
              <a:t>联动优势</a:t>
            </a:r>
            <a:r>
              <a:rPr lang="en-US" altLang="zh-CN" sz="4800" b="1" dirty="0" smtClean="0">
                <a:solidFill>
                  <a:schemeClr val="tx1">
                    <a:lumMod val="75000"/>
                    <a:lumOff val="25000"/>
                  </a:schemeClr>
                </a:solidFill>
                <a:effectLst/>
              </a:rPr>
              <a:t>P2P</a:t>
            </a:r>
            <a:r>
              <a:rPr lang="zh-CN" altLang="en-US" sz="4800" b="1" dirty="0" smtClean="0">
                <a:solidFill>
                  <a:schemeClr val="tx1">
                    <a:lumMod val="75000"/>
                    <a:lumOff val="25000"/>
                  </a:schemeClr>
                </a:solidFill>
                <a:effectLst/>
              </a:rPr>
              <a:t>资金托管综合服务方案</a:t>
            </a:r>
            <a:endParaRPr lang="zh-CN" altLang="en-US" sz="4800" b="1" dirty="0">
              <a:solidFill>
                <a:schemeClr val="tx1">
                  <a:lumMod val="75000"/>
                  <a:lumOff val="25000"/>
                </a:schemeClr>
              </a:solidFill>
              <a:effectLst/>
            </a:endParaRPr>
          </a:p>
        </p:txBody>
      </p:sp>
      <p:sp>
        <p:nvSpPr>
          <p:cNvPr id="4" name="标题 1"/>
          <p:cNvSpPr txBox="1">
            <a:spLocks/>
          </p:cNvSpPr>
          <p:nvPr/>
        </p:nvSpPr>
        <p:spPr>
          <a:xfrm>
            <a:off x="5569233" y="3233894"/>
            <a:ext cx="5472952" cy="446882"/>
          </a:xfrm>
          <a:prstGeom prst="rect">
            <a:avLst/>
          </a:prstGeom>
          <a:ln>
            <a:noFill/>
          </a:ln>
          <a:effectLst>
            <a:outerShdw blurRad="50800" dir="8100000" algn="tr" rotWithShape="0">
              <a:prstClr val="black">
                <a:alpha val="40000"/>
              </a:prstClr>
            </a:outerShdw>
            <a:reflection blurRad="6350" stA="50000" endA="300" endPos="38500" dist="50800" dir="5400000" sy="-100000" algn="bl" rotWithShape="0"/>
          </a:effectLst>
          <a:scene3d>
            <a:camera prst="orthographicFront">
              <a:rot lat="0" lon="0" rev="0"/>
            </a:camera>
            <a:lightRig rig="brightRoom" dir="t">
              <a:rot lat="0" lon="0" rev="600000"/>
            </a:lightRig>
          </a:scene3d>
          <a:sp3d prstMaterial="metal">
            <a:bevelT w="38100" h="57150" prst="angle"/>
          </a:sp3d>
        </p:spPr>
        <p:txBody>
          <a:bodyPr anchor="b"/>
          <a:lstStyle>
            <a:lvl1pPr algn="ctr">
              <a:lnSpc>
                <a:spcPct val="90000"/>
              </a:lnSpc>
              <a:spcBef>
                <a:spcPct val="0"/>
              </a:spcBef>
              <a:buNone/>
              <a:defRPr sz="4800" b="1">
                <a:solidFill>
                  <a:schemeClr val="tx1">
                    <a:lumMod val="65000"/>
                    <a:lumOff val="35000"/>
                  </a:schemeClr>
                </a:solidFill>
                <a:effectLst/>
                <a:latin typeface="微软雅黑" panose="020B0503020204020204" pitchFamily="34" charset="-122"/>
                <a:ea typeface="微软雅黑" panose="020B0503020204020204" pitchFamily="34" charset="-122"/>
                <a:cs typeface="+mj-cs"/>
              </a:defRPr>
            </a:lvl1pPr>
          </a:lstStyle>
          <a:p>
            <a:r>
              <a:rPr lang="zh-CN" altLang="en-US" sz="2800" dirty="0">
                <a:solidFill>
                  <a:schemeClr val="accent5">
                    <a:lumMod val="75000"/>
                  </a:schemeClr>
                </a:solidFill>
              </a:rPr>
              <a:t>携手</a:t>
            </a:r>
            <a:r>
              <a:rPr lang="en-US" altLang="zh-CN" sz="2800" dirty="0">
                <a:solidFill>
                  <a:schemeClr val="accent5">
                    <a:lumMod val="75000"/>
                  </a:schemeClr>
                </a:solidFill>
              </a:rPr>
              <a:t>P2P</a:t>
            </a:r>
            <a:r>
              <a:rPr lang="zh-CN" altLang="en-US" sz="2800" dirty="0">
                <a:solidFill>
                  <a:schemeClr val="accent5">
                    <a:lumMod val="75000"/>
                  </a:schemeClr>
                </a:solidFill>
              </a:rPr>
              <a:t>平台 共谋健康发展</a:t>
            </a:r>
          </a:p>
        </p:txBody>
      </p:sp>
    </p:spTree>
    <p:extLst>
      <p:ext uri="{BB962C8B-B14F-4D97-AF65-F5344CB8AC3E}">
        <p14:creationId xmlns:p14="http://schemas.microsoft.com/office/powerpoint/2010/main" val="2180484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lumMod val="95000"/>
                  </a:schemeClr>
                </a:solidFill>
              </a:rPr>
              <a:t>联动优势资金托管账户服务</a:t>
            </a:r>
            <a:endParaRPr lang="zh-CN" altLang="en-US" dirty="0">
              <a:solidFill>
                <a:schemeClr val="bg1">
                  <a:lumMod val="95000"/>
                </a:schemeClr>
              </a:solidFill>
            </a:endParaRPr>
          </a:p>
        </p:txBody>
      </p:sp>
      <p:sp>
        <p:nvSpPr>
          <p:cNvPr id="3" name="矩形 2"/>
          <p:cNvSpPr/>
          <p:nvPr/>
        </p:nvSpPr>
        <p:spPr>
          <a:xfrm>
            <a:off x="664347" y="1374270"/>
            <a:ext cx="5187813" cy="4893647"/>
          </a:xfrm>
          <a:prstGeom prst="rect">
            <a:avLst/>
          </a:prstGeom>
          <a:effectLst>
            <a:outerShdw blurRad="25400" dir="8100000" algn="tr" rotWithShape="0">
              <a:prstClr val="black">
                <a:alpha val="40000"/>
              </a:prstClr>
            </a:outerShdw>
          </a:effectLst>
        </p:spPr>
        <p:txBody>
          <a:bodyPr wrap="square">
            <a:spAutoFit/>
          </a:bodyPr>
          <a:lstStyle/>
          <a:p>
            <a:r>
              <a:rPr lang="zh-CN" altLang="en-US" sz="2400" dirty="0">
                <a:solidFill>
                  <a:schemeClr val="tx1">
                    <a:lumMod val="75000"/>
                    <a:lumOff val="25000"/>
                  </a:schemeClr>
                </a:solidFill>
                <a:latin typeface="微软雅黑" pitchFamily="34" charset="-122"/>
                <a:ea typeface="微软雅黑" pitchFamily="34" charset="-122"/>
              </a:rPr>
              <a:t>       联动优势</a:t>
            </a:r>
            <a:r>
              <a:rPr lang="en-US" altLang="zh-CN" sz="2400" dirty="0">
                <a:solidFill>
                  <a:schemeClr val="tx1">
                    <a:lumMod val="75000"/>
                    <a:lumOff val="25000"/>
                  </a:schemeClr>
                </a:solidFill>
                <a:latin typeface="微软雅黑" pitchFamily="34" charset="-122"/>
                <a:ea typeface="微软雅黑" pitchFamily="34" charset="-122"/>
              </a:rPr>
              <a:t>P2P</a:t>
            </a:r>
            <a:r>
              <a:rPr lang="zh-CN" altLang="en-US" sz="2400" dirty="0">
                <a:solidFill>
                  <a:schemeClr val="tx1">
                    <a:lumMod val="75000"/>
                    <a:lumOff val="25000"/>
                  </a:schemeClr>
                </a:solidFill>
                <a:latin typeface="微软雅黑" pitchFamily="34" charset="-122"/>
                <a:ea typeface="微软雅黑" pitchFamily="34" charset="-122"/>
              </a:rPr>
              <a:t>资金托管账户服务，是为满足</a:t>
            </a:r>
            <a:r>
              <a:rPr lang="en-US" altLang="zh-CN" sz="2400" dirty="0">
                <a:solidFill>
                  <a:schemeClr val="tx1">
                    <a:lumMod val="75000"/>
                    <a:lumOff val="25000"/>
                  </a:schemeClr>
                </a:solidFill>
                <a:latin typeface="微软雅黑" pitchFamily="34" charset="-122"/>
                <a:ea typeface="微软雅黑" pitchFamily="34" charset="-122"/>
              </a:rPr>
              <a:t>P2P</a:t>
            </a:r>
            <a:r>
              <a:rPr lang="zh-CN" altLang="en-US" sz="2400" dirty="0">
                <a:solidFill>
                  <a:schemeClr val="tx1">
                    <a:lumMod val="75000"/>
                    <a:lumOff val="25000"/>
                  </a:schemeClr>
                </a:solidFill>
                <a:latin typeface="微软雅黑" pitchFamily="34" charset="-122"/>
                <a:ea typeface="微软雅黑" pitchFamily="34" charset="-122"/>
              </a:rPr>
              <a:t>平台希望将平台资金与用户资金分离，同时实现投融资平台及其参与者收款、付款、账户资金划转、资金管理等功能的综合账户服务。</a:t>
            </a:r>
            <a:endParaRPr lang="en-US" altLang="zh-CN" sz="2400" dirty="0">
              <a:solidFill>
                <a:schemeClr val="tx1">
                  <a:lumMod val="75000"/>
                  <a:lumOff val="25000"/>
                </a:schemeClr>
              </a:solidFill>
              <a:latin typeface="微软雅黑" pitchFamily="34" charset="-122"/>
              <a:ea typeface="微软雅黑" pitchFamily="34" charset="-122"/>
            </a:endParaRPr>
          </a:p>
          <a:p>
            <a:endParaRPr lang="en-US" altLang="zh-CN" sz="2400" dirty="0">
              <a:solidFill>
                <a:schemeClr val="tx1">
                  <a:lumMod val="75000"/>
                  <a:lumOff val="25000"/>
                </a:schemeClr>
              </a:solidFill>
              <a:latin typeface="微软雅黑" pitchFamily="34" charset="-122"/>
              <a:ea typeface="微软雅黑" pitchFamily="34" charset="-122"/>
            </a:endParaRPr>
          </a:p>
          <a:p>
            <a:r>
              <a:rPr lang="en-US" altLang="zh-CN" sz="2400" dirty="0">
                <a:solidFill>
                  <a:schemeClr val="tx1">
                    <a:lumMod val="75000"/>
                    <a:lumOff val="25000"/>
                  </a:schemeClr>
                </a:solidFill>
                <a:latin typeface="微软雅黑" pitchFamily="34" charset="-122"/>
                <a:ea typeface="微软雅黑" pitchFamily="34" charset="-122"/>
              </a:rPr>
              <a:t>        </a:t>
            </a:r>
            <a:r>
              <a:rPr lang="zh-CN" altLang="en-US" sz="2400" dirty="0">
                <a:solidFill>
                  <a:schemeClr val="tx1">
                    <a:lumMod val="75000"/>
                    <a:lumOff val="25000"/>
                  </a:schemeClr>
                </a:solidFill>
                <a:latin typeface="微软雅黑" pitchFamily="34" charset="-122"/>
                <a:ea typeface="微软雅黑" pitchFamily="34" charset="-122"/>
              </a:rPr>
              <a:t>联动优势资金托管账户服务，用户账户资金采用双重交易验证，仅在用户授权的前提下方可通过投融资系统平台对用户本人资金账户进行充值、预授权、提现、查询，未经用户授权或协商约定，商户无权动用，有效将用户与商户资金分权限进行相应划转。</a:t>
            </a:r>
          </a:p>
        </p:txBody>
      </p:sp>
      <p:sp>
        <p:nvSpPr>
          <p:cNvPr id="9" name="Freeform 13"/>
          <p:cNvSpPr>
            <a:spLocks/>
          </p:cNvSpPr>
          <p:nvPr/>
        </p:nvSpPr>
        <p:spPr bwMode="auto">
          <a:xfrm rot="10800000">
            <a:off x="7645231" y="2235747"/>
            <a:ext cx="2159599" cy="1618245"/>
          </a:xfrm>
          <a:custGeom>
            <a:avLst/>
            <a:gdLst>
              <a:gd name="T0" fmla="*/ 1389062 w 842"/>
              <a:gd name="T1" fmla="*/ 1138237 h 690"/>
              <a:gd name="T2" fmla="*/ 255706 w 842"/>
              <a:gd name="T3" fmla="*/ 1138237 h 690"/>
              <a:gd name="T4" fmla="*/ 255706 w 842"/>
              <a:gd name="T5" fmla="*/ 669745 h 690"/>
              <a:gd name="T6" fmla="*/ 115480 w 842"/>
              <a:gd name="T7" fmla="*/ 715935 h 690"/>
              <a:gd name="T8" fmla="*/ 4949 w 842"/>
              <a:gd name="T9" fmla="*/ 569119 h 690"/>
              <a:gd name="T10" fmla="*/ 112181 w 842"/>
              <a:gd name="T11" fmla="*/ 433850 h 690"/>
              <a:gd name="T12" fmla="*/ 255706 w 842"/>
              <a:gd name="T13" fmla="*/ 484988 h 690"/>
              <a:gd name="T14" fmla="*/ 254056 w 842"/>
              <a:gd name="T15" fmla="*/ 3299 h 690"/>
              <a:gd name="T16" fmla="*/ 732474 w 842"/>
              <a:gd name="T17" fmla="*/ 3299 h 690"/>
              <a:gd name="T18" fmla="*/ 689582 w 842"/>
              <a:gd name="T19" fmla="*/ 135269 h 690"/>
              <a:gd name="T20" fmla="*/ 819910 w 842"/>
              <a:gd name="T21" fmla="*/ 250742 h 690"/>
              <a:gd name="T22" fmla="*/ 960135 w 842"/>
              <a:gd name="T23" fmla="*/ 141867 h 690"/>
              <a:gd name="T24" fmla="*/ 913943 w 842"/>
              <a:gd name="T25" fmla="*/ 3299 h 690"/>
              <a:gd name="T26" fmla="*/ 1389062 w 842"/>
              <a:gd name="T27" fmla="*/ 3299 h 690"/>
              <a:gd name="T28" fmla="*/ 1389062 w 842"/>
              <a:gd name="T29" fmla="*/ 1138237 h 6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2" h="690">
                <a:moveTo>
                  <a:pt x="842" y="690"/>
                </a:moveTo>
                <a:cubicBezTo>
                  <a:pt x="714" y="690"/>
                  <a:pt x="285" y="689"/>
                  <a:pt x="155" y="690"/>
                </a:cubicBezTo>
                <a:cubicBezTo>
                  <a:pt x="155" y="690"/>
                  <a:pt x="155" y="455"/>
                  <a:pt x="155" y="406"/>
                </a:cubicBezTo>
                <a:cubicBezTo>
                  <a:pt x="120" y="376"/>
                  <a:pt x="126" y="436"/>
                  <a:pt x="70" y="434"/>
                </a:cubicBezTo>
                <a:cubicBezTo>
                  <a:pt x="14" y="432"/>
                  <a:pt x="0" y="394"/>
                  <a:pt x="3" y="345"/>
                </a:cubicBezTo>
                <a:cubicBezTo>
                  <a:pt x="6" y="296"/>
                  <a:pt x="12" y="268"/>
                  <a:pt x="68" y="263"/>
                </a:cubicBezTo>
                <a:cubicBezTo>
                  <a:pt x="124" y="258"/>
                  <a:pt x="122" y="326"/>
                  <a:pt x="155" y="294"/>
                </a:cubicBezTo>
                <a:cubicBezTo>
                  <a:pt x="155" y="153"/>
                  <a:pt x="154" y="61"/>
                  <a:pt x="154" y="2"/>
                </a:cubicBezTo>
                <a:cubicBezTo>
                  <a:pt x="218" y="0"/>
                  <a:pt x="402" y="2"/>
                  <a:pt x="444" y="2"/>
                </a:cubicBezTo>
                <a:cubicBezTo>
                  <a:pt x="482" y="40"/>
                  <a:pt x="418" y="47"/>
                  <a:pt x="418" y="82"/>
                </a:cubicBezTo>
                <a:cubicBezTo>
                  <a:pt x="418" y="117"/>
                  <a:pt x="435" y="153"/>
                  <a:pt x="497" y="152"/>
                </a:cubicBezTo>
                <a:cubicBezTo>
                  <a:pt x="559" y="151"/>
                  <a:pt x="582" y="125"/>
                  <a:pt x="582" y="86"/>
                </a:cubicBezTo>
                <a:cubicBezTo>
                  <a:pt x="582" y="47"/>
                  <a:pt x="521" y="44"/>
                  <a:pt x="554" y="2"/>
                </a:cubicBezTo>
                <a:cubicBezTo>
                  <a:pt x="698" y="2"/>
                  <a:pt x="842" y="2"/>
                  <a:pt x="842" y="2"/>
                </a:cubicBezTo>
                <a:cubicBezTo>
                  <a:pt x="840" y="130"/>
                  <a:pt x="842" y="548"/>
                  <a:pt x="842" y="690"/>
                </a:cubicBezTo>
                <a:close/>
              </a:path>
            </a:pathLst>
          </a:custGeom>
          <a:solidFill>
            <a:schemeClr val="bg1">
              <a:lumMod val="7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lt1"/>
              </a:solidFill>
              <a:latin typeface="微软雅黑" panose="020B0503020204020204" pitchFamily="34" charset="-122"/>
              <a:ea typeface="微软雅黑" panose="020B0503020204020204" pitchFamily="34" charset="-122"/>
            </a:endParaRPr>
          </a:p>
        </p:txBody>
      </p:sp>
      <p:sp>
        <p:nvSpPr>
          <p:cNvPr id="10" name="Freeform 13"/>
          <p:cNvSpPr>
            <a:spLocks/>
          </p:cNvSpPr>
          <p:nvPr/>
        </p:nvSpPr>
        <p:spPr bwMode="auto">
          <a:xfrm rot="16200000">
            <a:off x="9313724" y="2305525"/>
            <a:ext cx="1960864" cy="1821310"/>
          </a:xfrm>
          <a:custGeom>
            <a:avLst/>
            <a:gdLst>
              <a:gd name="T0" fmla="*/ 1389062 w 842"/>
              <a:gd name="T1" fmla="*/ 1138237 h 690"/>
              <a:gd name="T2" fmla="*/ 255706 w 842"/>
              <a:gd name="T3" fmla="*/ 1138237 h 690"/>
              <a:gd name="T4" fmla="*/ 255706 w 842"/>
              <a:gd name="T5" fmla="*/ 669745 h 690"/>
              <a:gd name="T6" fmla="*/ 115480 w 842"/>
              <a:gd name="T7" fmla="*/ 715935 h 690"/>
              <a:gd name="T8" fmla="*/ 4949 w 842"/>
              <a:gd name="T9" fmla="*/ 569119 h 690"/>
              <a:gd name="T10" fmla="*/ 112181 w 842"/>
              <a:gd name="T11" fmla="*/ 433850 h 690"/>
              <a:gd name="T12" fmla="*/ 255706 w 842"/>
              <a:gd name="T13" fmla="*/ 484988 h 690"/>
              <a:gd name="T14" fmla="*/ 254056 w 842"/>
              <a:gd name="T15" fmla="*/ 3299 h 690"/>
              <a:gd name="T16" fmla="*/ 732474 w 842"/>
              <a:gd name="T17" fmla="*/ 3299 h 690"/>
              <a:gd name="T18" fmla="*/ 689582 w 842"/>
              <a:gd name="T19" fmla="*/ 135269 h 690"/>
              <a:gd name="T20" fmla="*/ 819910 w 842"/>
              <a:gd name="T21" fmla="*/ 250742 h 690"/>
              <a:gd name="T22" fmla="*/ 960135 w 842"/>
              <a:gd name="T23" fmla="*/ 141867 h 690"/>
              <a:gd name="T24" fmla="*/ 913943 w 842"/>
              <a:gd name="T25" fmla="*/ 3299 h 690"/>
              <a:gd name="T26" fmla="*/ 1389062 w 842"/>
              <a:gd name="T27" fmla="*/ 3299 h 690"/>
              <a:gd name="T28" fmla="*/ 1389062 w 842"/>
              <a:gd name="T29" fmla="*/ 1138237 h 6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2" h="690">
                <a:moveTo>
                  <a:pt x="842" y="690"/>
                </a:moveTo>
                <a:cubicBezTo>
                  <a:pt x="714" y="690"/>
                  <a:pt x="285" y="689"/>
                  <a:pt x="155" y="690"/>
                </a:cubicBezTo>
                <a:cubicBezTo>
                  <a:pt x="155" y="690"/>
                  <a:pt x="155" y="455"/>
                  <a:pt x="155" y="406"/>
                </a:cubicBezTo>
                <a:cubicBezTo>
                  <a:pt x="120" y="376"/>
                  <a:pt x="126" y="436"/>
                  <a:pt x="70" y="434"/>
                </a:cubicBezTo>
                <a:cubicBezTo>
                  <a:pt x="14" y="432"/>
                  <a:pt x="0" y="394"/>
                  <a:pt x="3" y="345"/>
                </a:cubicBezTo>
                <a:cubicBezTo>
                  <a:pt x="6" y="296"/>
                  <a:pt x="12" y="268"/>
                  <a:pt x="68" y="263"/>
                </a:cubicBezTo>
                <a:cubicBezTo>
                  <a:pt x="124" y="258"/>
                  <a:pt x="122" y="326"/>
                  <a:pt x="155" y="294"/>
                </a:cubicBezTo>
                <a:cubicBezTo>
                  <a:pt x="155" y="153"/>
                  <a:pt x="154" y="61"/>
                  <a:pt x="154" y="2"/>
                </a:cubicBezTo>
                <a:cubicBezTo>
                  <a:pt x="218" y="0"/>
                  <a:pt x="402" y="2"/>
                  <a:pt x="444" y="2"/>
                </a:cubicBezTo>
                <a:cubicBezTo>
                  <a:pt x="482" y="40"/>
                  <a:pt x="418" y="47"/>
                  <a:pt x="418" y="82"/>
                </a:cubicBezTo>
                <a:cubicBezTo>
                  <a:pt x="418" y="117"/>
                  <a:pt x="435" y="153"/>
                  <a:pt x="497" y="152"/>
                </a:cubicBezTo>
                <a:cubicBezTo>
                  <a:pt x="559" y="151"/>
                  <a:pt x="582" y="125"/>
                  <a:pt x="582" y="86"/>
                </a:cubicBezTo>
                <a:cubicBezTo>
                  <a:pt x="582" y="47"/>
                  <a:pt x="521" y="44"/>
                  <a:pt x="554" y="2"/>
                </a:cubicBezTo>
                <a:cubicBezTo>
                  <a:pt x="698" y="2"/>
                  <a:pt x="842" y="2"/>
                  <a:pt x="842" y="2"/>
                </a:cubicBezTo>
                <a:cubicBezTo>
                  <a:pt x="840" y="130"/>
                  <a:pt x="842" y="548"/>
                  <a:pt x="842" y="690"/>
                </a:cubicBezTo>
                <a:close/>
              </a:path>
            </a:pathLst>
          </a:custGeom>
          <a:solidFill>
            <a:schemeClr val="bg1">
              <a:lumMod val="7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1" name="Freeform 13"/>
          <p:cNvSpPr>
            <a:spLocks/>
          </p:cNvSpPr>
          <p:nvPr/>
        </p:nvSpPr>
        <p:spPr bwMode="auto">
          <a:xfrm>
            <a:off x="8993874" y="3834596"/>
            <a:ext cx="2210937" cy="1571841"/>
          </a:xfrm>
          <a:custGeom>
            <a:avLst/>
            <a:gdLst>
              <a:gd name="T0" fmla="*/ 1389062 w 842"/>
              <a:gd name="T1" fmla="*/ 1138237 h 690"/>
              <a:gd name="T2" fmla="*/ 255706 w 842"/>
              <a:gd name="T3" fmla="*/ 1138237 h 690"/>
              <a:gd name="T4" fmla="*/ 255706 w 842"/>
              <a:gd name="T5" fmla="*/ 669745 h 690"/>
              <a:gd name="T6" fmla="*/ 115480 w 842"/>
              <a:gd name="T7" fmla="*/ 715935 h 690"/>
              <a:gd name="T8" fmla="*/ 4949 w 842"/>
              <a:gd name="T9" fmla="*/ 569119 h 690"/>
              <a:gd name="T10" fmla="*/ 112181 w 842"/>
              <a:gd name="T11" fmla="*/ 433850 h 690"/>
              <a:gd name="T12" fmla="*/ 255706 w 842"/>
              <a:gd name="T13" fmla="*/ 484988 h 690"/>
              <a:gd name="T14" fmla="*/ 254056 w 842"/>
              <a:gd name="T15" fmla="*/ 3299 h 690"/>
              <a:gd name="T16" fmla="*/ 732474 w 842"/>
              <a:gd name="T17" fmla="*/ 3299 h 690"/>
              <a:gd name="T18" fmla="*/ 689582 w 842"/>
              <a:gd name="T19" fmla="*/ 135269 h 690"/>
              <a:gd name="T20" fmla="*/ 819910 w 842"/>
              <a:gd name="T21" fmla="*/ 250742 h 690"/>
              <a:gd name="T22" fmla="*/ 960135 w 842"/>
              <a:gd name="T23" fmla="*/ 141867 h 690"/>
              <a:gd name="T24" fmla="*/ 913943 w 842"/>
              <a:gd name="T25" fmla="*/ 3299 h 690"/>
              <a:gd name="T26" fmla="*/ 1389062 w 842"/>
              <a:gd name="T27" fmla="*/ 3299 h 690"/>
              <a:gd name="T28" fmla="*/ 1389062 w 842"/>
              <a:gd name="T29" fmla="*/ 1138237 h 6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2" h="690">
                <a:moveTo>
                  <a:pt x="842" y="690"/>
                </a:moveTo>
                <a:cubicBezTo>
                  <a:pt x="714" y="690"/>
                  <a:pt x="285" y="689"/>
                  <a:pt x="155" y="690"/>
                </a:cubicBezTo>
                <a:cubicBezTo>
                  <a:pt x="155" y="690"/>
                  <a:pt x="155" y="455"/>
                  <a:pt x="155" y="406"/>
                </a:cubicBezTo>
                <a:cubicBezTo>
                  <a:pt x="120" y="376"/>
                  <a:pt x="126" y="436"/>
                  <a:pt x="70" y="434"/>
                </a:cubicBezTo>
                <a:cubicBezTo>
                  <a:pt x="14" y="432"/>
                  <a:pt x="0" y="394"/>
                  <a:pt x="3" y="345"/>
                </a:cubicBezTo>
                <a:cubicBezTo>
                  <a:pt x="6" y="296"/>
                  <a:pt x="12" y="268"/>
                  <a:pt x="68" y="263"/>
                </a:cubicBezTo>
                <a:cubicBezTo>
                  <a:pt x="124" y="258"/>
                  <a:pt x="122" y="326"/>
                  <a:pt x="155" y="294"/>
                </a:cubicBezTo>
                <a:cubicBezTo>
                  <a:pt x="155" y="153"/>
                  <a:pt x="154" y="61"/>
                  <a:pt x="154" y="2"/>
                </a:cubicBezTo>
                <a:cubicBezTo>
                  <a:pt x="218" y="0"/>
                  <a:pt x="402" y="2"/>
                  <a:pt x="444" y="2"/>
                </a:cubicBezTo>
                <a:cubicBezTo>
                  <a:pt x="482" y="40"/>
                  <a:pt x="418" y="47"/>
                  <a:pt x="418" y="82"/>
                </a:cubicBezTo>
                <a:cubicBezTo>
                  <a:pt x="418" y="117"/>
                  <a:pt x="435" y="153"/>
                  <a:pt x="497" y="152"/>
                </a:cubicBezTo>
                <a:cubicBezTo>
                  <a:pt x="559" y="151"/>
                  <a:pt x="582" y="125"/>
                  <a:pt x="582" y="86"/>
                </a:cubicBezTo>
                <a:cubicBezTo>
                  <a:pt x="582" y="47"/>
                  <a:pt x="521" y="44"/>
                  <a:pt x="554" y="2"/>
                </a:cubicBezTo>
                <a:cubicBezTo>
                  <a:pt x="698" y="2"/>
                  <a:pt x="842" y="2"/>
                  <a:pt x="842" y="2"/>
                </a:cubicBezTo>
                <a:cubicBezTo>
                  <a:pt x="840" y="130"/>
                  <a:pt x="842" y="548"/>
                  <a:pt x="842" y="690"/>
                </a:cubicBezTo>
                <a:close/>
              </a:path>
            </a:pathLst>
          </a:custGeom>
          <a:solidFill>
            <a:schemeClr val="bg1">
              <a:lumMod val="7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3" name="Freeform 13"/>
          <p:cNvSpPr>
            <a:spLocks/>
          </p:cNvSpPr>
          <p:nvPr/>
        </p:nvSpPr>
        <p:spPr bwMode="auto">
          <a:xfrm rot="5400000">
            <a:off x="7563311" y="3572598"/>
            <a:ext cx="1915760" cy="1751917"/>
          </a:xfrm>
          <a:custGeom>
            <a:avLst/>
            <a:gdLst>
              <a:gd name="T0" fmla="*/ 1389062 w 842"/>
              <a:gd name="T1" fmla="*/ 1138237 h 690"/>
              <a:gd name="T2" fmla="*/ 255706 w 842"/>
              <a:gd name="T3" fmla="*/ 1138237 h 690"/>
              <a:gd name="T4" fmla="*/ 255706 w 842"/>
              <a:gd name="T5" fmla="*/ 669745 h 690"/>
              <a:gd name="T6" fmla="*/ 115480 w 842"/>
              <a:gd name="T7" fmla="*/ 715935 h 690"/>
              <a:gd name="T8" fmla="*/ 4949 w 842"/>
              <a:gd name="T9" fmla="*/ 569119 h 690"/>
              <a:gd name="T10" fmla="*/ 112181 w 842"/>
              <a:gd name="T11" fmla="*/ 433850 h 690"/>
              <a:gd name="T12" fmla="*/ 255706 w 842"/>
              <a:gd name="T13" fmla="*/ 484988 h 690"/>
              <a:gd name="T14" fmla="*/ 254056 w 842"/>
              <a:gd name="T15" fmla="*/ 3299 h 690"/>
              <a:gd name="T16" fmla="*/ 732474 w 842"/>
              <a:gd name="T17" fmla="*/ 3299 h 690"/>
              <a:gd name="T18" fmla="*/ 689582 w 842"/>
              <a:gd name="T19" fmla="*/ 135269 h 690"/>
              <a:gd name="T20" fmla="*/ 819910 w 842"/>
              <a:gd name="T21" fmla="*/ 250742 h 690"/>
              <a:gd name="T22" fmla="*/ 960135 w 842"/>
              <a:gd name="T23" fmla="*/ 141867 h 690"/>
              <a:gd name="T24" fmla="*/ 913943 w 842"/>
              <a:gd name="T25" fmla="*/ 3299 h 690"/>
              <a:gd name="T26" fmla="*/ 1389062 w 842"/>
              <a:gd name="T27" fmla="*/ 3299 h 690"/>
              <a:gd name="T28" fmla="*/ 1389062 w 842"/>
              <a:gd name="T29" fmla="*/ 1138237 h 6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42" h="690">
                <a:moveTo>
                  <a:pt x="842" y="690"/>
                </a:moveTo>
                <a:cubicBezTo>
                  <a:pt x="714" y="690"/>
                  <a:pt x="285" y="689"/>
                  <a:pt x="155" y="690"/>
                </a:cubicBezTo>
                <a:cubicBezTo>
                  <a:pt x="155" y="690"/>
                  <a:pt x="155" y="455"/>
                  <a:pt x="155" y="406"/>
                </a:cubicBezTo>
                <a:cubicBezTo>
                  <a:pt x="120" y="376"/>
                  <a:pt x="126" y="436"/>
                  <a:pt x="70" y="434"/>
                </a:cubicBezTo>
                <a:cubicBezTo>
                  <a:pt x="14" y="432"/>
                  <a:pt x="0" y="394"/>
                  <a:pt x="3" y="345"/>
                </a:cubicBezTo>
                <a:cubicBezTo>
                  <a:pt x="6" y="296"/>
                  <a:pt x="12" y="268"/>
                  <a:pt x="68" y="263"/>
                </a:cubicBezTo>
                <a:cubicBezTo>
                  <a:pt x="124" y="258"/>
                  <a:pt x="122" y="326"/>
                  <a:pt x="155" y="294"/>
                </a:cubicBezTo>
                <a:cubicBezTo>
                  <a:pt x="155" y="153"/>
                  <a:pt x="154" y="61"/>
                  <a:pt x="154" y="2"/>
                </a:cubicBezTo>
                <a:cubicBezTo>
                  <a:pt x="218" y="0"/>
                  <a:pt x="402" y="2"/>
                  <a:pt x="444" y="2"/>
                </a:cubicBezTo>
                <a:cubicBezTo>
                  <a:pt x="482" y="40"/>
                  <a:pt x="418" y="47"/>
                  <a:pt x="418" y="82"/>
                </a:cubicBezTo>
                <a:cubicBezTo>
                  <a:pt x="418" y="117"/>
                  <a:pt x="435" y="153"/>
                  <a:pt x="497" y="152"/>
                </a:cubicBezTo>
                <a:cubicBezTo>
                  <a:pt x="559" y="151"/>
                  <a:pt x="582" y="125"/>
                  <a:pt x="582" y="86"/>
                </a:cubicBezTo>
                <a:cubicBezTo>
                  <a:pt x="582" y="47"/>
                  <a:pt x="521" y="44"/>
                  <a:pt x="554" y="2"/>
                </a:cubicBezTo>
                <a:cubicBezTo>
                  <a:pt x="698" y="2"/>
                  <a:pt x="842" y="2"/>
                  <a:pt x="842" y="2"/>
                </a:cubicBezTo>
                <a:cubicBezTo>
                  <a:pt x="840" y="130"/>
                  <a:pt x="842" y="548"/>
                  <a:pt x="842" y="690"/>
                </a:cubicBezTo>
                <a:close/>
              </a:path>
            </a:pathLst>
          </a:custGeom>
          <a:solidFill>
            <a:schemeClr val="bg1">
              <a:lumMod val="7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4" name="矩形 13"/>
          <p:cNvSpPr/>
          <p:nvPr/>
        </p:nvSpPr>
        <p:spPr>
          <a:xfrm>
            <a:off x="7803663" y="2349953"/>
            <a:ext cx="967139" cy="276999"/>
          </a:xfrm>
          <a:prstGeom prst="rect">
            <a:avLst/>
          </a:prstGeom>
          <a:solidFill>
            <a:srgbClr val="C00000"/>
          </a:solidFill>
          <a:ln>
            <a:noFill/>
          </a:ln>
          <a:effectLst>
            <a:outerShdw blurRad="127000" dist="1524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b="1" dirty="0" smtClean="0">
                <a:latin typeface="微软雅黑" panose="020B0503020204020204" pitchFamily="34" charset="-122"/>
                <a:ea typeface="微软雅黑" panose="020B0503020204020204" pitchFamily="34" charset="-122"/>
              </a:rPr>
              <a:t>账户体系</a:t>
            </a:r>
            <a:endParaRPr lang="zh-CN" altLang="en-US" b="1" dirty="0">
              <a:latin typeface="微软雅黑" panose="020B0503020204020204" pitchFamily="34" charset="-122"/>
              <a:ea typeface="微软雅黑" panose="020B0503020204020204" pitchFamily="34" charset="-122"/>
            </a:endParaRPr>
          </a:p>
        </p:txBody>
      </p:sp>
      <p:sp>
        <p:nvSpPr>
          <p:cNvPr id="15" name="矩形 14"/>
          <p:cNvSpPr/>
          <p:nvPr/>
        </p:nvSpPr>
        <p:spPr>
          <a:xfrm>
            <a:off x="10149667" y="2334916"/>
            <a:ext cx="935900" cy="276999"/>
          </a:xfrm>
          <a:prstGeom prst="rect">
            <a:avLst/>
          </a:prstGeom>
          <a:solidFill>
            <a:schemeClr val="accent1">
              <a:lumMod val="75000"/>
            </a:schemeClr>
          </a:solidFill>
          <a:ln>
            <a:noFill/>
          </a:ln>
          <a:effectLst>
            <a:outerShdw blurRad="127000" dist="1524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b="1" dirty="0">
                <a:latin typeface="微软雅黑" panose="020B0503020204020204" pitchFamily="34" charset="-122"/>
                <a:ea typeface="微软雅黑" panose="020B0503020204020204" pitchFamily="34" charset="-122"/>
              </a:rPr>
              <a:t>支付结算</a:t>
            </a:r>
          </a:p>
        </p:txBody>
      </p:sp>
      <p:sp>
        <p:nvSpPr>
          <p:cNvPr id="16" name="矩形 15"/>
          <p:cNvSpPr/>
          <p:nvPr/>
        </p:nvSpPr>
        <p:spPr>
          <a:xfrm>
            <a:off x="7788941" y="4200678"/>
            <a:ext cx="967139" cy="276999"/>
          </a:xfrm>
          <a:prstGeom prst="rect">
            <a:avLst/>
          </a:prstGeom>
          <a:solidFill>
            <a:schemeClr val="accent1">
              <a:lumMod val="75000"/>
            </a:schemeClr>
          </a:solidFill>
          <a:ln>
            <a:noFill/>
          </a:ln>
          <a:effectLst>
            <a:outerShdw blurRad="127000" dist="1524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b="1" dirty="0" smtClean="0">
                <a:latin typeface="微软雅黑" panose="020B0503020204020204" pitchFamily="34" charset="-122"/>
                <a:ea typeface="微软雅黑" panose="020B0503020204020204" pitchFamily="34" charset="-122"/>
              </a:rPr>
              <a:t>实名认证</a:t>
            </a:r>
            <a:endParaRPr lang="zh-CN" altLang="en-US" b="1" dirty="0">
              <a:latin typeface="微软雅黑" panose="020B0503020204020204" pitchFamily="34" charset="-122"/>
              <a:ea typeface="微软雅黑" panose="020B0503020204020204" pitchFamily="34" charset="-122"/>
            </a:endParaRPr>
          </a:p>
        </p:txBody>
      </p:sp>
      <p:sp>
        <p:nvSpPr>
          <p:cNvPr id="17" name="矩形 16"/>
          <p:cNvSpPr/>
          <p:nvPr/>
        </p:nvSpPr>
        <p:spPr>
          <a:xfrm>
            <a:off x="10134047" y="4242635"/>
            <a:ext cx="967139" cy="276999"/>
          </a:xfrm>
          <a:prstGeom prst="rect">
            <a:avLst/>
          </a:prstGeom>
          <a:solidFill>
            <a:schemeClr val="accent1">
              <a:lumMod val="75000"/>
            </a:schemeClr>
          </a:solidFill>
          <a:ln>
            <a:noFill/>
          </a:ln>
          <a:effectLst>
            <a:outerShdw blurRad="127000" dist="15240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b="1" dirty="0">
                <a:latin typeface="微软雅黑" panose="020B0503020204020204" pitchFamily="34" charset="-122"/>
                <a:ea typeface="微软雅黑" panose="020B0503020204020204" pitchFamily="34" charset="-122"/>
              </a:rPr>
              <a:t>短信服务</a:t>
            </a:r>
          </a:p>
        </p:txBody>
      </p:sp>
      <p:sp>
        <p:nvSpPr>
          <p:cNvPr id="18" name="TextBox 8"/>
          <p:cNvSpPr txBox="1"/>
          <p:nvPr/>
        </p:nvSpPr>
        <p:spPr>
          <a:xfrm>
            <a:off x="7689590" y="2990103"/>
            <a:ext cx="1676849" cy="523220"/>
          </a:xfrm>
          <a:prstGeom prst="rect">
            <a:avLst/>
          </a:prstGeom>
          <a:noFill/>
        </p:spPr>
        <p:txBody>
          <a:bodyPr wrap="square" rtlCol="0">
            <a:spAutoFit/>
          </a:bodyPr>
          <a:lstStyle>
            <a:defPPr>
              <a:defRPr lang="zh-CN"/>
            </a:defPPr>
            <a:lvl1pPr marL="285750" lvl="0" indent="-285750">
              <a:buFont typeface="Wingdings" panose="05000000000000000000" pitchFamily="2" charset="2"/>
              <a:buChar char="l"/>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t>全角色子</a:t>
            </a:r>
            <a:r>
              <a:rPr lang="zh-CN" altLang="en-US" dirty="0"/>
              <a:t>账户</a:t>
            </a:r>
            <a:r>
              <a:rPr lang="zh-CN" altLang="en-US" dirty="0" smtClean="0"/>
              <a:t>体系</a:t>
            </a:r>
            <a:endParaRPr lang="en-US" altLang="zh-CN" dirty="0" smtClean="0"/>
          </a:p>
        </p:txBody>
      </p:sp>
      <p:sp>
        <p:nvSpPr>
          <p:cNvPr id="19" name="TextBox 8"/>
          <p:cNvSpPr txBox="1"/>
          <p:nvPr/>
        </p:nvSpPr>
        <p:spPr>
          <a:xfrm>
            <a:off x="7689590" y="4680447"/>
            <a:ext cx="1469875" cy="523220"/>
          </a:xfrm>
          <a:prstGeom prst="rect">
            <a:avLst/>
          </a:prstGeom>
          <a:noFill/>
        </p:spPr>
        <p:txBody>
          <a:bodyPr wrap="square" rtlCol="0">
            <a:spAutoFit/>
          </a:bodyPr>
          <a:lstStyle/>
          <a:p>
            <a:pPr marL="285750" lvl="0" indent="-285750">
              <a:buFont typeface="Wingdings" panose="05000000000000000000" pitchFamily="2" charset="2"/>
              <a:buChar char="l"/>
            </a:pPr>
            <a:r>
              <a:rPr lang="zh-CN" altLang="en-US" sz="1400" dirty="0" smtClean="0">
                <a:solidFill>
                  <a:schemeClr val="tx1">
                    <a:lumMod val="75000"/>
                    <a:lumOff val="25000"/>
                  </a:schemeClr>
                </a:solidFill>
                <a:latin typeface="微软雅黑" pitchFamily="34" charset="-122"/>
                <a:ea typeface="微软雅黑" pitchFamily="34" charset="-122"/>
              </a:rPr>
              <a:t>身份认证</a:t>
            </a:r>
            <a:endParaRPr lang="en-US" altLang="zh-CN" sz="1400" dirty="0" smtClean="0">
              <a:solidFill>
                <a:schemeClr val="tx1">
                  <a:lumMod val="75000"/>
                  <a:lumOff val="25000"/>
                </a:schemeClr>
              </a:solidFill>
              <a:latin typeface="微软雅黑" pitchFamily="34" charset="-122"/>
              <a:ea typeface="微软雅黑" pitchFamily="34" charset="-122"/>
            </a:endParaRPr>
          </a:p>
          <a:p>
            <a:pPr marL="285750" lvl="0" indent="-285750">
              <a:buFont typeface="Wingdings" panose="05000000000000000000" pitchFamily="2" charset="2"/>
              <a:buChar char="l"/>
            </a:pPr>
            <a:r>
              <a:rPr lang="zh-CN" altLang="en-US" sz="1400" dirty="0">
                <a:solidFill>
                  <a:schemeClr val="tx1">
                    <a:lumMod val="75000"/>
                    <a:lumOff val="25000"/>
                  </a:schemeClr>
                </a:solidFill>
                <a:latin typeface="微软雅黑" pitchFamily="34" charset="-122"/>
                <a:ea typeface="微软雅黑" pitchFamily="34" charset="-122"/>
              </a:rPr>
              <a:t>银行</a:t>
            </a:r>
            <a:r>
              <a:rPr lang="zh-CN" altLang="en-US" sz="1400" dirty="0" smtClean="0">
                <a:solidFill>
                  <a:schemeClr val="tx1">
                    <a:lumMod val="75000"/>
                    <a:lumOff val="25000"/>
                  </a:schemeClr>
                </a:solidFill>
                <a:latin typeface="微软雅黑" pitchFamily="34" charset="-122"/>
                <a:ea typeface="微软雅黑" pitchFamily="34" charset="-122"/>
              </a:rPr>
              <a:t>卡认证</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20" name="TextBox 8"/>
          <p:cNvSpPr txBox="1"/>
          <p:nvPr/>
        </p:nvSpPr>
        <p:spPr>
          <a:xfrm>
            <a:off x="9761267" y="2823689"/>
            <a:ext cx="1397656" cy="954107"/>
          </a:xfrm>
          <a:prstGeom prst="rect">
            <a:avLst/>
          </a:prstGeom>
          <a:noFill/>
        </p:spPr>
        <p:txBody>
          <a:bodyPr wrap="square" rtlCol="0">
            <a:spAutoFit/>
          </a:bodyPr>
          <a:lstStyle>
            <a:defPPr>
              <a:defRPr lang="zh-CN"/>
            </a:defPPr>
            <a:lvl1pPr marL="285750" lvl="0" indent="-285750">
              <a:buFont typeface="Wingdings" panose="05000000000000000000" pitchFamily="2" charset="2"/>
              <a:buChar char="l"/>
              <a:defRPr sz="1400">
                <a:solidFill>
                  <a:schemeClr val="tx1">
                    <a:lumMod val="75000"/>
                    <a:lumOff val="25000"/>
                  </a:schemeClr>
                </a:solidFill>
                <a:latin typeface="微软雅黑" pitchFamily="34" charset="-122"/>
                <a:ea typeface="微软雅黑" pitchFamily="34" charset="-122"/>
              </a:defRPr>
            </a:lvl1pPr>
          </a:lstStyle>
          <a:p>
            <a:r>
              <a:rPr lang="en-US" altLang="zh-CN" dirty="0"/>
              <a:t>PC</a:t>
            </a:r>
            <a:r>
              <a:rPr lang="zh-CN" altLang="en-US" dirty="0"/>
              <a:t>端充值</a:t>
            </a:r>
            <a:endParaRPr lang="en-US" altLang="zh-CN" dirty="0"/>
          </a:p>
          <a:p>
            <a:r>
              <a:rPr lang="zh-CN" altLang="en-US" dirty="0"/>
              <a:t>手机</a:t>
            </a:r>
            <a:r>
              <a:rPr lang="zh-CN" altLang="en-US" dirty="0" smtClean="0"/>
              <a:t>端</a:t>
            </a:r>
            <a:r>
              <a:rPr lang="zh-CN" altLang="en-US" dirty="0"/>
              <a:t>充值</a:t>
            </a:r>
            <a:endParaRPr lang="en-US" altLang="zh-CN" dirty="0"/>
          </a:p>
          <a:p>
            <a:r>
              <a:rPr lang="zh-CN" altLang="en-US" dirty="0"/>
              <a:t>个人提现</a:t>
            </a:r>
            <a:endParaRPr lang="en-US" altLang="zh-CN" dirty="0"/>
          </a:p>
          <a:p>
            <a:r>
              <a:rPr lang="zh-CN" altLang="en-US" dirty="0"/>
              <a:t>企业提现</a:t>
            </a:r>
          </a:p>
        </p:txBody>
      </p:sp>
      <p:sp>
        <p:nvSpPr>
          <p:cNvPr id="21" name="TextBox 8"/>
          <p:cNvSpPr txBox="1"/>
          <p:nvPr/>
        </p:nvSpPr>
        <p:spPr>
          <a:xfrm>
            <a:off x="9526998" y="4658932"/>
            <a:ext cx="1639315" cy="523220"/>
          </a:xfrm>
          <a:prstGeom prst="rect">
            <a:avLst/>
          </a:prstGeom>
          <a:noFill/>
        </p:spPr>
        <p:txBody>
          <a:bodyPr wrap="square" rtlCol="0">
            <a:spAutoFit/>
          </a:bodyPr>
          <a:lstStyle>
            <a:defPPr>
              <a:defRPr lang="zh-CN"/>
            </a:defPPr>
            <a:lvl1pPr marL="285750" lvl="0" indent="-285750">
              <a:buFont typeface="Wingdings" panose="05000000000000000000" pitchFamily="2" charset="2"/>
              <a:buChar char="l"/>
              <a:defRPr sz="1400">
                <a:solidFill>
                  <a:schemeClr val="tx1">
                    <a:lumMod val="75000"/>
                    <a:lumOff val="25000"/>
                  </a:schemeClr>
                </a:solidFill>
                <a:latin typeface="微软雅黑" pitchFamily="34" charset="-122"/>
                <a:ea typeface="微软雅黑" pitchFamily="34" charset="-122"/>
              </a:defRPr>
            </a:lvl1pPr>
          </a:lstStyle>
          <a:p>
            <a:r>
              <a:rPr lang="zh-CN" altLang="en-US" dirty="0" smtClean="0"/>
              <a:t>交易行为</a:t>
            </a:r>
            <a:r>
              <a:rPr lang="zh-CN" altLang="en-US" dirty="0"/>
              <a:t>验证</a:t>
            </a:r>
            <a:endParaRPr lang="en-US" altLang="zh-CN" dirty="0"/>
          </a:p>
          <a:p>
            <a:r>
              <a:rPr lang="zh-CN" altLang="en-US" dirty="0" smtClean="0"/>
              <a:t>资金动账通知</a:t>
            </a:r>
            <a:endParaRPr lang="zh-CN" altLang="en-US" dirty="0"/>
          </a:p>
        </p:txBody>
      </p:sp>
    </p:spTree>
    <p:extLst>
      <p:ext uri="{BB962C8B-B14F-4D97-AF65-F5344CB8AC3E}">
        <p14:creationId xmlns:p14="http://schemas.microsoft.com/office/powerpoint/2010/main" val="1580498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98"/>
          <p:cNvSpPr/>
          <p:nvPr/>
        </p:nvSpPr>
        <p:spPr>
          <a:xfrm>
            <a:off x="2591925" y="2883666"/>
            <a:ext cx="2706218" cy="1685364"/>
          </a:xfrm>
          <a:prstGeom prst="rect">
            <a:avLst/>
          </a:prstGeom>
          <a:solidFill>
            <a:schemeClr val="accent1">
              <a:lumMod val="40000"/>
              <a:lumOff val="60000"/>
            </a:schemeClr>
          </a:solid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2" name="矩形 91"/>
          <p:cNvSpPr/>
          <p:nvPr/>
        </p:nvSpPr>
        <p:spPr>
          <a:xfrm>
            <a:off x="2591924" y="1301397"/>
            <a:ext cx="8582583" cy="1452282"/>
          </a:xfrm>
          <a:prstGeom prst="rect">
            <a:avLst/>
          </a:prstGeom>
          <a:solidFill>
            <a:schemeClr val="accent2">
              <a:lumMod val="40000"/>
              <a:lumOff val="60000"/>
            </a:schemeClr>
          </a:solid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资金托管平台整体功能架构</a:t>
            </a:r>
            <a:endParaRPr lang="zh-CN" altLang="en-US" dirty="0"/>
          </a:p>
        </p:txBody>
      </p:sp>
      <p:sp>
        <p:nvSpPr>
          <p:cNvPr id="69" name="矩形 68"/>
          <p:cNvSpPr/>
          <p:nvPr/>
        </p:nvSpPr>
        <p:spPr>
          <a:xfrm>
            <a:off x="2743201" y="1444832"/>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开户</a:t>
            </a:r>
          </a:p>
        </p:txBody>
      </p:sp>
      <p:sp>
        <p:nvSpPr>
          <p:cNvPr id="75" name="矩形 74"/>
          <p:cNvSpPr/>
          <p:nvPr/>
        </p:nvSpPr>
        <p:spPr>
          <a:xfrm>
            <a:off x="4146178" y="1444832"/>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改密</a:t>
            </a:r>
            <a:endParaRPr lang="zh-CN" altLang="en-US" sz="1400" dirty="0">
              <a:latin typeface="微软雅黑" panose="020B0503020204020204" pitchFamily="34" charset="-122"/>
              <a:ea typeface="微软雅黑" panose="020B0503020204020204" pitchFamily="34" charset="-122"/>
            </a:endParaRPr>
          </a:p>
        </p:txBody>
      </p:sp>
      <p:sp>
        <p:nvSpPr>
          <p:cNvPr id="76" name="矩形 75"/>
          <p:cNvSpPr/>
          <p:nvPr/>
        </p:nvSpPr>
        <p:spPr>
          <a:xfrm>
            <a:off x="5540191" y="1444832"/>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找回密码</a:t>
            </a:r>
            <a:endParaRPr lang="zh-CN" altLang="en-US" sz="1400" dirty="0">
              <a:latin typeface="微软雅黑" panose="020B0503020204020204" pitchFamily="34" charset="-122"/>
              <a:ea typeface="微软雅黑" panose="020B0503020204020204" pitchFamily="34" charset="-122"/>
            </a:endParaRPr>
          </a:p>
        </p:txBody>
      </p:sp>
      <p:sp>
        <p:nvSpPr>
          <p:cNvPr id="77" name="矩形 76"/>
          <p:cNvSpPr/>
          <p:nvPr/>
        </p:nvSpPr>
        <p:spPr>
          <a:xfrm>
            <a:off x="6943168" y="1444832"/>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提现银行设置</a:t>
            </a:r>
            <a:endParaRPr lang="zh-CN" altLang="en-US" sz="1400" dirty="0">
              <a:latin typeface="微软雅黑" panose="020B0503020204020204" pitchFamily="34" charset="-122"/>
              <a:ea typeface="微软雅黑" panose="020B0503020204020204" pitchFamily="34" charset="-122"/>
            </a:endParaRPr>
          </a:p>
        </p:txBody>
      </p:sp>
      <p:sp>
        <p:nvSpPr>
          <p:cNvPr id="78" name="矩形 77"/>
          <p:cNvSpPr/>
          <p:nvPr/>
        </p:nvSpPr>
        <p:spPr>
          <a:xfrm>
            <a:off x="8346145" y="1444832"/>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自动还款签约</a:t>
            </a:r>
            <a:endParaRPr lang="zh-CN" altLang="en-US" sz="1400" dirty="0">
              <a:latin typeface="微软雅黑" panose="020B0503020204020204" pitchFamily="34" charset="-122"/>
              <a:ea typeface="微软雅黑" panose="020B0503020204020204" pitchFamily="34" charset="-122"/>
            </a:endParaRPr>
          </a:p>
        </p:txBody>
      </p:sp>
      <p:sp>
        <p:nvSpPr>
          <p:cNvPr id="79" name="矩形 78"/>
          <p:cNvSpPr/>
          <p:nvPr/>
        </p:nvSpPr>
        <p:spPr>
          <a:xfrm>
            <a:off x="9749122" y="1444832"/>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自动投标签约</a:t>
            </a:r>
            <a:endParaRPr lang="zh-CN" altLang="en-US" sz="1400" dirty="0">
              <a:latin typeface="微软雅黑" panose="020B0503020204020204" pitchFamily="34" charset="-122"/>
              <a:ea typeface="微软雅黑" panose="020B0503020204020204" pitchFamily="34" charset="-122"/>
            </a:endParaRPr>
          </a:p>
        </p:txBody>
      </p:sp>
      <p:sp>
        <p:nvSpPr>
          <p:cNvPr id="80" name="矩形 79"/>
          <p:cNvSpPr/>
          <p:nvPr/>
        </p:nvSpPr>
        <p:spPr>
          <a:xfrm>
            <a:off x="2743201" y="1866173"/>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充值</a:t>
            </a:r>
            <a:endParaRPr lang="zh-CN" altLang="en-US" sz="1400" dirty="0">
              <a:latin typeface="微软雅黑" panose="020B0503020204020204" pitchFamily="34" charset="-122"/>
              <a:ea typeface="微软雅黑" panose="020B0503020204020204" pitchFamily="34" charset="-122"/>
            </a:endParaRPr>
          </a:p>
        </p:txBody>
      </p:sp>
      <p:sp>
        <p:nvSpPr>
          <p:cNvPr id="81" name="矩形 80"/>
          <p:cNvSpPr/>
          <p:nvPr/>
        </p:nvSpPr>
        <p:spPr>
          <a:xfrm>
            <a:off x="4146178" y="1866173"/>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提现</a:t>
            </a:r>
            <a:endParaRPr lang="zh-CN" altLang="en-US" sz="1400" dirty="0">
              <a:latin typeface="微软雅黑" panose="020B0503020204020204" pitchFamily="34" charset="-122"/>
              <a:ea typeface="微软雅黑" panose="020B0503020204020204" pitchFamily="34" charset="-122"/>
            </a:endParaRPr>
          </a:p>
        </p:txBody>
      </p:sp>
      <p:sp>
        <p:nvSpPr>
          <p:cNvPr id="82" name="矩形 81"/>
          <p:cNvSpPr/>
          <p:nvPr/>
        </p:nvSpPr>
        <p:spPr>
          <a:xfrm>
            <a:off x="5540191" y="1866173"/>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转账</a:t>
            </a:r>
            <a:endParaRPr lang="zh-CN" altLang="en-US" sz="1400" dirty="0">
              <a:latin typeface="微软雅黑" panose="020B0503020204020204" pitchFamily="34" charset="-122"/>
              <a:ea typeface="微软雅黑" panose="020B0503020204020204" pitchFamily="34" charset="-122"/>
            </a:endParaRPr>
          </a:p>
        </p:txBody>
      </p:sp>
      <p:sp>
        <p:nvSpPr>
          <p:cNvPr id="83" name="矩形 82"/>
          <p:cNvSpPr/>
          <p:nvPr/>
        </p:nvSpPr>
        <p:spPr>
          <a:xfrm>
            <a:off x="6943168" y="1866173"/>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批量转账</a:t>
            </a:r>
            <a:endParaRPr lang="zh-CN" altLang="en-US" sz="1400" dirty="0">
              <a:latin typeface="微软雅黑" panose="020B0503020204020204" pitchFamily="34" charset="-122"/>
              <a:ea typeface="微软雅黑" panose="020B0503020204020204" pitchFamily="34" charset="-122"/>
            </a:endParaRPr>
          </a:p>
        </p:txBody>
      </p:sp>
      <p:sp>
        <p:nvSpPr>
          <p:cNvPr id="84" name="矩形 83"/>
          <p:cNvSpPr/>
          <p:nvPr/>
        </p:nvSpPr>
        <p:spPr>
          <a:xfrm>
            <a:off x="8346145" y="1866173"/>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冻结</a:t>
            </a:r>
          </a:p>
        </p:txBody>
      </p:sp>
      <p:sp>
        <p:nvSpPr>
          <p:cNvPr id="85" name="矩形 84"/>
          <p:cNvSpPr/>
          <p:nvPr/>
        </p:nvSpPr>
        <p:spPr>
          <a:xfrm>
            <a:off x="9749122" y="1866173"/>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解冻</a:t>
            </a:r>
            <a:endParaRPr lang="zh-CN" altLang="en-US" sz="1400" dirty="0">
              <a:latin typeface="微软雅黑" panose="020B0503020204020204" pitchFamily="34" charset="-122"/>
              <a:ea typeface="微软雅黑" panose="020B0503020204020204" pitchFamily="34" charset="-122"/>
            </a:endParaRPr>
          </a:p>
        </p:txBody>
      </p:sp>
      <p:sp>
        <p:nvSpPr>
          <p:cNvPr id="86" name="矩形 85"/>
          <p:cNvSpPr/>
          <p:nvPr/>
        </p:nvSpPr>
        <p:spPr>
          <a:xfrm>
            <a:off x="2743201" y="2287514"/>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账户查询</a:t>
            </a:r>
            <a:endParaRPr lang="zh-CN" altLang="en-US" sz="1400" dirty="0">
              <a:latin typeface="微软雅黑" panose="020B0503020204020204" pitchFamily="34" charset="-122"/>
              <a:ea typeface="微软雅黑" panose="020B0503020204020204" pitchFamily="34" charset="-122"/>
            </a:endParaRPr>
          </a:p>
        </p:txBody>
      </p:sp>
      <p:sp>
        <p:nvSpPr>
          <p:cNvPr id="87" name="矩形 86"/>
          <p:cNvSpPr/>
          <p:nvPr/>
        </p:nvSpPr>
        <p:spPr>
          <a:xfrm>
            <a:off x="4146178" y="2287514"/>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交易查询</a:t>
            </a:r>
            <a:endParaRPr lang="zh-CN" altLang="en-US" sz="1400" dirty="0">
              <a:latin typeface="微软雅黑" panose="020B0503020204020204" pitchFamily="34" charset="-122"/>
              <a:ea typeface="微软雅黑" panose="020B0503020204020204" pitchFamily="34" charset="-122"/>
            </a:endParaRPr>
          </a:p>
        </p:txBody>
      </p:sp>
      <p:sp>
        <p:nvSpPr>
          <p:cNvPr id="88" name="矩形 87"/>
          <p:cNvSpPr/>
          <p:nvPr/>
        </p:nvSpPr>
        <p:spPr>
          <a:xfrm>
            <a:off x="5540191" y="2287514"/>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标</a:t>
            </a:r>
            <a:r>
              <a:rPr lang="zh-CN" altLang="en-US" sz="1400" dirty="0" smtClean="0">
                <a:latin typeface="微软雅黑" panose="020B0503020204020204" pitchFamily="34" charset="-122"/>
                <a:ea typeface="微软雅黑" panose="020B0503020204020204" pitchFamily="34" charset="-122"/>
              </a:rPr>
              <a:t>的同步</a:t>
            </a:r>
            <a:endParaRPr lang="zh-CN" altLang="en-US" sz="1400" dirty="0">
              <a:latin typeface="微软雅黑" panose="020B0503020204020204" pitchFamily="34" charset="-122"/>
              <a:ea typeface="微软雅黑" panose="020B0503020204020204" pitchFamily="34" charset="-122"/>
            </a:endParaRPr>
          </a:p>
        </p:txBody>
      </p:sp>
      <p:sp>
        <p:nvSpPr>
          <p:cNvPr id="89" name="矩形 88"/>
          <p:cNvSpPr/>
          <p:nvPr/>
        </p:nvSpPr>
        <p:spPr>
          <a:xfrm>
            <a:off x="6943168" y="2287514"/>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交易对账</a:t>
            </a:r>
            <a:endParaRPr lang="zh-CN" altLang="en-US" sz="1400" dirty="0">
              <a:latin typeface="微软雅黑" panose="020B0503020204020204" pitchFamily="34" charset="-122"/>
              <a:ea typeface="微软雅黑" panose="020B0503020204020204" pitchFamily="34" charset="-122"/>
            </a:endParaRPr>
          </a:p>
        </p:txBody>
      </p:sp>
      <p:sp>
        <p:nvSpPr>
          <p:cNvPr id="90" name="矩形 89"/>
          <p:cNvSpPr/>
          <p:nvPr/>
        </p:nvSpPr>
        <p:spPr>
          <a:xfrm>
            <a:off x="8346145" y="2287514"/>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交易鉴权</a:t>
            </a:r>
            <a:endParaRPr lang="zh-CN" altLang="en-US" sz="1400" dirty="0">
              <a:latin typeface="微软雅黑" panose="020B0503020204020204" pitchFamily="34" charset="-122"/>
              <a:ea typeface="微软雅黑" panose="020B0503020204020204" pitchFamily="34" charset="-122"/>
            </a:endParaRPr>
          </a:p>
        </p:txBody>
      </p:sp>
      <p:sp>
        <p:nvSpPr>
          <p:cNvPr id="91" name="矩形 90"/>
          <p:cNvSpPr/>
          <p:nvPr/>
        </p:nvSpPr>
        <p:spPr>
          <a:xfrm>
            <a:off x="9749122" y="2287514"/>
            <a:ext cx="1250577"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短信通知</a:t>
            </a:r>
            <a:endParaRPr lang="zh-CN" altLang="en-US" sz="1400" dirty="0">
              <a:latin typeface="微软雅黑" panose="020B0503020204020204" pitchFamily="34" charset="-122"/>
              <a:ea typeface="微软雅黑" panose="020B0503020204020204" pitchFamily="34" charset="-122"/>
            </a:endParaRPr>
          </a:p>
        </p:txBody>
      </p:sp>
      <p:sp>
        <p:nvSpPr>
          <p:cNvPr id="93" name="矩形 92"/>
          <p:cNvSpPr/>
          <p:nvPr/>
        </p:nvSpPr>
        <p:spPr>
          <a:xfrm>
            <a:off x="2743202" y="3305007"/>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平台账户</a:t>
            </a:r>
            <a:endParaRPr lang="zh-CN" altLang="en-US" sz="1400" dirty="0">
              <a:latin typeface="微软雅黑" panose="020B0503020204020204" pitchFamily="34" charset="-122"/>
              <a:ea typeface="微软雅黑" panose="020B0503020204020204" pitchFamily="34" charset="-122"/>
            </a:endParaRPr>
          </a:p>
        </p:txBody>
      </p:sp>
      <p:sp>
        <p:nvSpPr>
          <p:cNvPr id="94" name="矩形 93"/>
          <p:cNvSpPr/>
          <p:nvPr/>
        </p:nvSpPr>
        <p:spPr>
          <a:xfrm>
            <a:off x="4025156" y="3305007"/>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担保方账户</a:t>
            </a:r>
            <a:endParaRPr lang="zh-CN" altLang="en-US" sz="1400" dirty="0">
              <a:latin typeface="微软雅黑" panose="020B0503020204020204" pitchFamily="34" charset="-122"/>
              <a:ea typeface="微软雅黑" panose="020B0503020204020204" pitchFamily="34" charset="-122"/>
            </a:endParaRPr>
          </a:p>
        </p:txBody>
      </p:sp>
      <p:sp>
        <p:nvSpPr>
          <p:cNvPr id="95" name="矩形 94"/>
          <p:cNvSpPr/>
          <p:nvPr/>
        </p:nvSpPr>
        <p:spPr>
          <a:xfrm>
            <a:off x="2743202" y="3726348"/>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投资人账户</a:t>
            </a:r>
            <a:endParaRPr lang="zh-CN" altLang="en-US" sz="1400" dirty="0">
              <a:latin typeface="微软雅黑" panose="020B0503020204020204" pitchFamily="34" charset="-122"/>
              <a:ea typeface="微软雅黑" panose="020B0503020204020204" pitchFamily="34" charset="-122"/>
            </a:endParaRPr>
          </a:p>
        </p:txBody>
      </p:sp>
      <p:sp>
        <p:nvSpPr>
          <p:cNvPr id="96" name="矩形 95"/>
          <p:cNvSpPr/>
          <p:nvPr/>
        </p:nvSpPr>
        <p:spPr>
          <a:xfrm>
            <a:off x="4025156" y="3726348"/>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用款方账户</a:t>
            </a:r>
            <a:endParaRPr lang="zh-CN" altLang="en-US" sz="1400" dirty="0">
              <a:latin typeface="微软雅黑" panose="020B0503020204020204" pitchFamily="34" charset="-122"/>
              <a:ea typeface="微软雅黑" panose="020B0503020204020204" pitchFamily="34" charset="-122"/>
            </a:endParaRPr>
          </a:p>
        </p:txBody>
      </p:sp>
      <p:sp>
        <p:nvSpPr>
          <p:cNvPr id="97" name="矩形 96"/>
          <p:cNvSpPr/>
          <p:nvPr/>
        </p:nvSpPr>
        <p:spPr>
          <a:xfrm>
            <a:off x="2743202" y="4147689"/>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融资人账户</a:t>
            </a:r>
            <a:endParaRPr lang="zh-CN" altLang="en-US" sz="1400" dirty="0">
              <a:latin typeface="微软雅黑" panose="020B0503020204020204" pitchFamily="34" charset="-122"/>
              <a:ea typeface="微软雅黑" panose="020B0503020204020204" pitchFamily="34" charset="-122"/>
            </a:endParaRPr>
          </a:p>
        </p:txBody>
      </p:sp>
      <p:sp>
        <p:nvSpPr>
          <p:cNvPr id="98" name="矩形 97"/>
          <p:cNvSpPr/>
          <p:nvPr/>
        </p:nvSpPr>
        <p:spPr>
          <a:xfrm>
            <a:off x="4025156" y="4147689"/>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标的账户</a:t>
            </a:r>
            <a:endParaRPr lang="zh-CN" altLang="en-US" sz="1400" dirty="0">
              <a:latin typeface="微软雅黑" panose="020B0503020204020204" pitchFamily="34" charset="-122"/>
              <a:ea typeface="微软雅黑" panose="020B0503020204020204" pitchFamily="34" charset="-122"/>
            </a:endParaRPr>
          </a:p>
        </p:txBody>
      </p:sp>
      <p:sp>
        <p:nvSpPr>
          <p:cNvPr id="100" name="矩形 99"/>
          <p:cNvSpPr/>
          <p:nvPr/>
        </p:nvSpPr>
        <p:spPr>
          <a:xfrm>
            <a:off x="3368489" y="2939695"/>
            <a:ext cx="1162892" cy="30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accent1">
                    <a:lumMod val="50000"/>
                  </a:schemeClr>
                </a:solidFill>
                <a:latin typeface="微软雅黑" panose="020B0503020204020204" pitchFamily="34" charset="-122"/>
                <a:ea typeface="微软雅黑" panose="020B0503020204020204" pitchFamily="34" charset="-122"/>
              </a:rPr>
              <a:t>P2P</a:t>
            </a:r>
            <a:r>
              <a:rPr lang="zh-CN" altLang="en-US" sz="1400" b="1" dirty="0" smtClean="0">
                <a:solidFill>
                  <a:schemeClr val="accent1">
                    <a:lumMod val="50000"/>
                  </a:schemeClr>
                </a:solidFill>
                <a:latin typeface="微软雅黑" panose="020B0503020204020204" pitchFamily="34" charset="-122"/>
                <a:ea typeface="微软雅黑" panose="020B0503020204020204" pitchFamily="34" charset="-122"/>
              </a:rPr>
              <a:t>平台</a:t>
            </a:r>
            <a:r>
              <a:rPr lang="en-US" altLang="zh-CN" sz="1400" b="1" dirty="0" smtClean="0">
                <a:solidFill>
                  <a:schemeClr val="accent1">
                    <a:lumMod val="50000"/>
                  </a:schemeClr>
                </a:solidFill>
                <a:latin typeface="微软雅黑" panose="020B0503020204020204" pitchFamily="34" charset="-122"/>
                <a:ea typeface="微软雅黑" panose="020B0503020204020204" pitchFamily="34" charset="-122"/>
              </a:rPr>
              <a:t>A</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1" name="矩形 100"/>
          <p:cNvSpPr/>
          <p:nvPr/>
        </p:nvSpPr>
        <p:spPr>
          <a:xfrm>
            <a:off x="5417205" y="2889407"/>
            <a:ext cx="2928940" cy="1685364"/>
          </a:xfrm>
          <a:prstGeom prst="rect">
            <a:avLst/>
          </a:prstGeom>
          <a:solidFill>
            <a:schemeClr val="accent1">
              <a:lumMod val="40000"/>
              <a:lumOff val="60000"/>
            </a:schemeClr>
          </a:solid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02" name="矩形 101"/>
          <p:cNvSpPr/>
          <p:nvPr/>
        </p:nvSpPr>
        <p:spPr>
          <a:xfrm>
            <a:off x="5681384" y="3310748"/>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平台账户</a:t>
            </a:r>
            <a:endParaRPr lang="zh-CN" altLang="en-US" sz="1400" dirty="0">
              <a:latin typeface="微软雅黑" panose="020B0503020204020204" pitchFamily="34" charset="-122"/>
              <a:ea typeface="微软雅黑" panose="020B0503020204020204" pitchFamily="34" charset="-122"/>
            </a:endParaRPr>
          </a:p>
        </p:txBody>
      </p:sp>
      <p:sp>
        <p:nvSpPr>
          <p:cNvPr id="103" name="矩形 102"/>
          <p:cNvSpPr/>
          <p:nvPr/>
        </p:nvSpPr>
        <p:spPr>
          <a:xfrm>
            <a:off x="6963338" y="3310748"/>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担保方账户</a:t>
            </a:r>
            <a:endParaRPr lang="zh-CN" altLang="en-US" sz="1400" dirty="0">
              <a:latin typeface="微软雅黑" panose="020B0503020204020204" pitchFamily="34" charset="-122"/>
              <a:ea typeface="微软雅黑" panose="020B0503020204020204" pitchFamily="34" charset="-122"/>
            </a:endParaRPr>
          </a:p>
        </p:txBody>
      </p:sp>
      <p:sp>
        <p:nvSpPr>
          <p:cNvPr id="104" name="矩形 103"/>
          <p:cNvSpPr/>
          <p:nvPr/>
        </p:nvSpPr>
        <p:spPr>
          <a:xfrm>
            <a:off x="5681384" y="3732089"/>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投资人账户</a:t>
            </a:r>
            <a:endParaRPr lang="zh-CN" altLang="en-US" sz="1400" dirty="0">
              <a:latin typeface="微软雅黑" panose="020B0503020204020204" pitchFamily="34" charset="-122"/>
              <a:ea typeface="微软雅黑" panose="020B0503020204020204" pitchFamily="34" charset="-122"/>
            </a:endParaRPr>
          </a:p>
        </p:txBody>
      </p:sp>
      <p:sp>
        <p:nvSpPr>
          <p:cNvPr id="105" name="矩形 104"/>
          <p:cNvSpPr/>
          <p:nvPr/>
        </p:nvSpPr>
        <p:spPr>
          <a:xfrm>
            <a:off x="6963338" y="3732089"/>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用款方账户</a:t>
            </a:r>
            <a:endParaRPr lang="zh-CN" altLang="en-US" sz="1400" dirty="0">
              <a:latin typeface="微软雅黑" panose="020B0503020204020204" pitchFamily="34" charset="-122"/>
              <a:ea typeface="微软雅黑" panose="020B0503020204020204" pitchFamily="34" charset="-122"/>
            </a:endParaRPr>
          </a:p>
        </p:txBody>
      </p:sp>
      <p:sp>
        <p:nvSpPr>
          <p:cNvPr id="106" name="矩形 105"/>
          <p:cNvSpPr/>
          <p:nvPr/>
        </p:nvSpPr>
        <p:spPr>
          <a:xfrm>
            <a:off x="5681384" y="4153430"/>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融资人账户</a:t>
            </a:r>
            <a:endParaRPr lang="zh-CN" altLang="en-US" sz="1400" dirty="0">
              <a:latin typeface="微软雅黑" panose="020B0503020204020204" pitchFamily="34" charset="-122"/>
              <a:ea typeface="微软雅黑" panose="020B0503020204020204" pitchFamily="34" charset="-122"/>
            </a:endParaRPr>
          </a:p>
        </p:txBody>
      </p:sp>
      <p:sp>
        <p:nvSpPr>
          <p:cNvPr id="107" name="矩形 106"/>
          <p:cNvSpPr/>
          <p:nvPr/>
        </p:nvSpPr>
        <p:spPr>
          <a:xfrm>
            <a:off x="6963338" y="4153430"/>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标的账户</a:t>
            </a:r>
            <a:endParaRPr lang="zh-CN" altLang="en-US" sz="1400" dirty="0">
              <a:latin typeface="微软雅黑" panose="020B0503020204020204" pitchFamily="34" charset="-122"/>
              <a:ea typeface="微软雅黑" panose="020B0503020204020204" pitchFamily="34" charset="-122"/>
            </a:endParaRPr>
          </a:p>
        </p:txBody>
      </p:sp>
      <p:sp>
        <p:nvSpPr>
          <p:cNvPr id="108" name="矩形 107"/>
          <p:cNvSpPr/>
          <p:nvPr/>
        </p:nvSpPr>
        <p:spPr>
          <a:xfrm>
            <a:off x="6306671" y="2945436"/>
            <a:ext cx="1162892" cy="30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accent1">
                    <a:lumMod val="50000"/>
                  </a:schemeClr>
                </a:solidFill>
                <a:latin typeface="微软雅黑" panose="020B0503020204020204" pitchFamily="34" charset="-122"/>
                <a:ea typeface="微软雅黑" panose="020B0503020204020204" pitchFamily="34" charset="-122"/>
              </a:rPr>
              <a:t>P2P</a:t>
            </a:r>
            <a:r>
              <a:rPr lang="zh-CN" altLang="en-US" sz="1400" b="1" dirty="0" smtClean="0">
                <a:solidFill>
                  <a:schemeClr val="accent1">
                    <a:lumMod val="50000"/>
                  </a:schemeClr>
                </a:solidFill>
                <a:latin typeface="微软雅黑" panose="020B0503020204020204" pitchFamily="34" charset="-122"/>
                <a:ea typeface="微软雅黑" panose="020B0503020204020204" pitchFamily="34" charset="-122"/>
              </a:rPr>
              <a:t>平台</a:t>
            </a:r>
            <a:r>
              <a:rPr lang="en-US" altLang="zh-CN" sz="1400" b="1" dirty="0" smtClean="0">
                <a:solidFill>
                  <a:schemeClr val="accent1">
                    <a:lumMod val="50000"/>
                  </a:schemeClr>
                </a:solidFill>
                <a:latin typeface="微软雅黑" panose="020B0503020204020204" pitchFamily="34" charset="-122"/>
                <a:ea typeface="微软雅黑" panose="020B0503020204020204" pitchFamily="34" charset="-122"/>
              </a:rPr>
              <a:t>B</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9" name="矩形 108"/>
          <p:cNvSpPr/>
          <p:nvPr/>
        </p:nvSpPr>
        <p:spPr>
          <a:xfrm>
            <a:off x="8468289" y="2870218"/>
            <a:ext cx="2706218" cy="1685364"/>
          </a:xfrm>
          <a:prstGeom prst="rect">
            <a:avLst/>
          </a:prstGeom>
          <a:solidFill>
            <a:schemeClr val="accent1">
              <a:lumMod val="40000"/>
              <a:lumOff val="60000"/>
            </a:schemeClr>
          </a:solid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10" name="矩形 109"/>
          <p:cNvSpPr/>
          <p:nvPr/>
        </p:nvSpPr>
        <p:spPr>
          <a:xfrm>
            <a:off x="8619566" y="3291559"/>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平台账户</a:t>
            </a:r>
            <a:endParaRPr lang="zh-CN" altLang="en-US" sz="1400" dirty="0">
              <a:latin typeface="微软雅黑" panose="020B0503020204020204" pitchFamily="34" charset="-122"/>
              <a:ea typeface="微软雅黑" panose="020B0503020204020204" pitchFamily="34" charset="-122"/>
            </a:endParaRPr>
          </a:p>
        </p:txBody>
      </p:sp>
      <p:sp>
        <p:nvSpPr>
          <p:cNvPr id="111" name="矩形 110"/>
          <p:cNvSpPr/>
          <p:nvPr/>
        </p:nvSpPr>
        <p:spPr>
          <a:xfrm>
            <a:off x="9901520" y="3291559"/>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担保方账户</a:t>
            </a:r>
            <a:endParaRPr lang="zh-CN" altLang="en-US" sz="1400" dirty="0">
              <a:latin typeface="微软雅黑" panose="020B0503020204020204" pitchFamily="34" charset="-122"/>
              <a:ea typeface="微软雅黑" panose="020B0503020204020204" pitchFamily="34" charset="-122"/>
            </a:endParaRPr>
          </a:p>
        </p:txBody>
      </p:sp>
      <p:sp>
        <p:nvSpPr>
          <p:cNvPr id="112" name="矩形 111"/>
          <p:cNvSpPr/>
          <p:nvPr/>
        </p:nvSpPr>
        <p:spPr>
          <a:xfrm>
            <a:off x="8619566" y="3712900"/>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投资人账户</a:t>
            </a:r>
            <a:endParaRPr lang="zh-CN" altLang="en-US" sz="1400" dirty="0">
              <a:latin typeface="微软雅黑" panose="020B0503020204020204" pitchFamily="34" charset="-122"/>
              <a:ea typeface="微软雅黑" panose="020B0503020204020204" pitchFamily="34" charset="-122"/>
            </a:endParaRPr>
          </a:p>
        </p:txBody>
      </p:sp>
      <p:sp>
        <p:nvSpPr>
          <p:cNvPr id="113" name="矩形 112"/>
          <p:cNvSpPr/>
          <p:nvPr/>
        </p:nvSpPr>
        <p:spPr>
          <a:xfrm>
            <a:off x="9901520" y="3712900"/>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用款方账户</a:t>
            </a:r>
            <a:endParaRPr lang="zh-CN" altLang="en-US" sz="1400" dirty="0">
              <a:latin typeface="微软雅黑" panose="020B0503020204020204" pitchFamily="34" charset="-122"/>
              <a:ea typeface="微软雅黑" panose="020B0503020204020204" pitchFamily="34" charset="-122"/>
            </a:endParaRPr>
          </a:p>
        </p:txBody>
      </p:sp>
      <p:sp>
        <p:nvSpPr>
          <p:cNvPr id="114" name="矩形 113"/>
          <p:cNvSpPr/>
          <p:nvPr/>
        </p:nvSpPr>
        <p:spPr>
          <a:xfrm>
            <a:off x="8619566" y="4134241"/>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融资人账户</a:t>
            </a:r>
            <a:endParaRPr lang="zh-CN" altLang="en-US" sz="1400" dirty="0">
              <a:latin typeface="微软雅黑" panose="020B0503020204020204" pitchFamily="34" charset="-122"/>
              <a:ea typeface="微软雅黑" panose="020B0503020204020204" pitchFamily="34" charset="-122"/>
            </a:endParaRPr>
          </a:p>
        </p:txBody>
      </p:sp>
      <p:sp>
        <p:nvSpPr>
          <p:cNvPr id="115" name="矩形 114"/>
          <p:cNvSpPr/>
          <p:nvPr/>
        </p:nvSpPr>
        <p:spPr>
          <a:xfrm>
            <a:off x="9901520" y="4134241"/>
            <a:ext cx="1162892"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标的账户</a:t>
            </a:r>
            <a:endParaRPr lang="zh-CN" altLang="en-US" sz="1400" dirty="0">
              <a:latin typeface="微软雅黑" panose="020B0503020204020204" pitchFamily="34" charset="-122"/>
              <a:ea typeface="微软雅黑" panose="020B0503020204020204" pitchFamily="34" charset="-122"/>
            </a:endParaRPr>
          </a:p>
        </p:txBody>
      </p:sp>
      <p:sp>
        <p:nvSpPr>
          <p:cNvPr id="116" name="矩形 115"/>
          <p:cNvSpPr/>
          <p:nvPr/>
        </p:nvSpPr>
        <p:spPr>
          <a:xfrm>
            <a:off x="9244853" y="2926247"/>
            <a:ext cx="1162892" cy="30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accent1">
                    <a:lumMod val="50000"/>
                  </a:schemeClr>
                </a:solidFill>
                <a:latin typeface="微软雅黑" panose="020B0503020204020204" pitchFamily="34" charset="-122"/>
                <a:ea typeface="微软雅黑" panose="020B0503020204020204" pitchFamily="34" charset="-122"/>
              </a:rPr>
              <a:t>P2P</a:t>
            </a:r>
            <a:r>
              <a:rPr lang="zh-CN" altLang="en-US" sz="1400" b="1" dirty="0" smtClean="0">
                <a:solidFill>
                  <a:schemeClr val="accent1">
                    <a:lumMod val="50000"/>
                  </a:schemeClr>
                </a:solidFill>
                <a:latin typeface="微软雅黑" panose="020B0503020204020204" pitchFamily="34" charset="-122"/>
                <a:ea typeface="微软雅黑" panose="020B0503020204020204" pitchFamily="34" charset="-122"/>
              </a:rPr>
              <a:t>平台</a:t>
            </a:r>
            <a:r>
              <a:rPr lang="en-US" altLang="zh-CN" sz="1400" b="1" dirty="0" smtClean="0">
                <a:solidFill>
                  <a:schemeClr val="accent1">
                    <a:lumMod val="50000"/>
                  </a:schemeClr>
                </a:solidFill>
                <a:latin typeface="微软雅黑" panose="020B0503020204020204" pitchFamily="34" charset="-122"/>
                <a:ea typeface="微软雅黑" panose="020B0503020204020204" pitchFamily="34" charset="-122"/>
              </a:rPr>
              <a:t>C</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17" name="五边形 116"/>
          <p:cNvSpPr/>
          <p:nvPr/>
        </p:nvSpPr>
        <p:spPr>
          <a:xfrm>
            <a:off x="946616" y="1301397"/>
            <a:ext cx="1543056" cy="1452282"/>
          </a:xfrm>
          <a:prstGeom prst="homePlate">
            <a:avLst>
              <a:gd name="adj" fmla="val 28788"/>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sz="2000" b="1" dirty="0" smtClean="0">
                <a:latin typeface="微软雅黑" panose="020B0503020204020204" pitchFamily="34" charset="-122"/>
                <a:ea typeface="微软雅黑" panose="020B0503020204020204" pitchFamily="34" charset="-122"/>
              </a:rPr>
              <a:t>前台交易</a:t>
            </a:r>
            <a:endParaRPr lang="zh-CN" altLang="en-US" sz="2000" b="1" dirty="0">
              <a:latin typeface="微软雅黑" panose="020B0503020204020204" pitchFamily="34" charset="-122"/>
              <a:ea typeface="微软雅黑" panose="020B0503020204020204" pitchFamily="34" charset="-122"/>
            </a:endParaRPr>
          </a:p>
        </p:txBody>
      </p:sp>
      <p:sp>
        <p:nvSpPr>
          <p:cNvPr id="118" name="矩形 117"/>
          <p:cNvSpPr/>
          <p:nvPr/>
        </p:nvSpPr>
        <p:spPr>
          <a:xfrm>
            <a:off x="2591925" y="4699017"/>
            <a:ext cx="4010582" cy="1685364"/>
          </a:xfrm>
          <a:prstGeom prst="rect">
            <a:avLst/>
          </a:prstGeom>
          <a:solidFill>
            <a:schemeClr val="accent4">
              <a:lumMod val="20000"/>
              <a:lumOff val="80000"/>
            </a:schemeClr>
          </a:solidFill>
          <a:ln>
            <a:solidFill>
              <a:schemeClr val="accent4">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19" name="矩形 118"/>
          <p:cNvSpPr/>
          <p:nvPr/>
        </p:nvSpPr>
        <p:spPr>
          <a:xfrm>
            <a:off x="2743202" y="5120358"/>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客户查询</a:t>
            </a:r>
            <a:endParaRPr lang="zh-CN" altLang="en-US" sz="1400" dirty="0">
              <a:latin typeface="微软雅黑" panose="020B0503020204020204" pitchFamily="34" charset="-122"/>
              <a:ea typeface="微软雅黑" panose="020B0503020204020204" pitchFamily="34" charset="-122"/>
            </a:endParaRPr>
          </a:p>
        </p:txBody>
      </p:sp>
      <p:sp>
        <p:nvSpPr>
          <p:cNvPr id="120" name="矩形 119"/>
          <p:cNvSpPr/>
          <p:nvPr/>
        </p:nvSpPr>
        <p:spPr>
          <a:xfrm>
            <a:off x="4025156" y="5120358"/>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批量开户</a:t>
            </a:r>
            <a:endParaRPr lang="zh-CN" altLang="en-US" sz="1400" dirty="0">
              <a:latin typeface="微软雅黑" panose="020B0503020204020204" pitchFamily="34" charset="-122"/>
              <a:ea typeface="微软雅黑" panose="020B0503020204020204" pitchFamily="34" charset="-122"/>
            </a:endParaRPr>
          </a:p>
        </p:txBody>
      </p:sp>
      <p:sp>
        <p:nvSpPr>
          <p:cNvPr id="121" name="矩形 120"/>
          <p:cNvSpPr/>
          <p:nvPr/>
        </p:nvSpPr>
        <p:spPr>
          <a:xfrm>
            <a:off x="2743202" y="5541699"/>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客户冻结</a:t>
            </a:r>
            <a:endParaRPr lang="zh-CN" altLang="en-US" sz="1400" dirty="0">
              <a:latin typeface="微软雅黑" panose="020B0503020204020204" pitchFamily="34" charset="-122"/>
              <a:ea typeface="微软雅黑" panose="020B0503020204020204" pitchFamily="34" charset="-122"/>
            </a:endParaRPr>
          </a:p>
        </p:txBody>
      </p:sp>
      <p:sp>
        <p:nvSpPr>
          <p:cNvPr id="122" name="矩形 121"/>
          <p:cNvSpPr/>
          <p:nvPr/>
        </p:nvSpPr>
        <p:spPr>
          <a:xfrm>
            <a:off x="4025156" y="5541699"/>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客户解冻</a:t>
            </a:r>
            <a:endParaRPr lang="zh-CN" altLang="en-US" sz="1400" dirty="0">
              <a:latin typeface="微软雅黑" panose="020B0503020204020204" pitchFamily="34" charset="-122"/>
              <a:ea typeface="微软雅黑" panose="020B0503020204020204" pitchFamily="34" charset="-122"/>
            </a:endParaRPr>
          </a:p>
        </p:txBody>
      </p:sp>
      <p:sp>
        <p:nvSpPr>
          <p:cNvPr id="123" name="矩形 122"/>
          <p:cNvSpPr/>
          <p:nvPr/>
        </p:nvSpPr>
        <p:spPr>
          <a:xfrm>
            <a:off x="2743202" y="5963040"/>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开通交易</a:t>
            </a:r>
            <a:endParaRPr lang="zh-CN" altLang="en-US" sz="1400" dirty="0">
              <a:latin typeface="微软雅黑" panose="020B0503020204020204" pitchFamily="34" charset="-122"/>
              <a:ea typeface="微软雅黑" panose="020B0503020204020204" pitchFamily="34" charset="-122"/>
            </a:endParaRPr>
          </a:p>
        </p:txBody>
      </p:sp>
      <p:sp>
        <p:nvSpPr>
          <p:cNvPr id="124" name="矩形 123"/>
          <p:cNvSpPr/>
          <p:nvPr/>
        </p:nvSpPr>
        <p:spPr>
          <a:xfrm>
            <a:off x="4025156" y="5963040"/>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交易查询</a:t>
            </a:r>
            <a:endParaRPr lang="zh-CN" altLang="en-US" sz="1400" dirty="0">
              <a:latin typeface="微软雅黑" panose="020B0503020204020204" pitchFamily="34" charset="-122"/>
              <a:ea typeface="微软雅黑" panose="020B0503020204020204" pitchFamily="34" charset="-122"/>
            </a:endParaRPr>
          </a:p>
        </p:txBody>
      </p:sp>
      <p:sp>
        <p:nvSpPr>
          <p:cNvPr id="125" name="矩形 124"/>
          <p:cNvSpPr/>
          <p:nvPr/>
        </p:nvSpPr>
        <p:spPr>
          <a:xfrm>
            <a:off x="4134973" y="4755046"/>
            <a:ext cx="1162892" cy="30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accent1">
                    <a:lumMod val="50000"/>
                  </a:schemeClr>
                </a:solidFill>
                <a:latin typeface="微软雅黑" panose="020B0503020204020204" pitchFamily="34" charset="-122"/>
                <a:ea typeface="微软雅黑" panose="020B0503020204020204" pitchFamily="34" charset="-122"/>
              </a:rPr>
              <a:t>运营平台</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6" name="矩形 125"/>
          <p:cNvSpPr/>
          <p:nvPr/>
        </p:nvSpPr>
        <p:spPr>
          <a:xfrm>
            <a:off x="5307110" y="5120358"/>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限额管理</a:t>
            </a:r>
            <a:endParaRPr lang="zh-CN" altLang="en-US" sz="1400" dirty="0">
              <a:latin typeface="微软雅黑" panose="020B0503020204020204" pitchFamily="34" charset="-122"/>
              <a:ea typeface="微软雅黑" panose="020B0503020204020204" pitchFamily="34" charset="-122"/>
            </a:endParaRPr>
          </a:p>
        </p:txBody>
      </p:sp>
      <p:sp>
        <p:nvSpPr>
          <p:cNvPr id="127" name="矩形 126"/>
          <p:cNvSpPr/>
          <p:nvPr/>
        </p:nvSpPr>
        <p:spPr>
          <a:xfrm>
            <a:off x="5307110" y="5541699"/>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latin typeface="微软雅黑" panose="020B0503020204020204" pitchFamily="34" charset="-122"/>
                <a:ea typeface="微软雅黑" panose="020B0503020204020204" pitchFamily="34" charset="-122"/>
              </a:rPr>
              <a:t>P2P</a:t>
            </a:r>
            <a:r>
              <a:rPr lang="zh-CN" altLang="en-US" sz="1200" dirty="0" smtClean="0">
                <a:latin typeface="微软雅黑" panose="020B0503020204020204" pitchFamily="34" charset="-122"/>
                <a:ea typeface="微软雅黑" panose="020B0503020204020204" pitchFamily="34" charset="-122"/>
              </a:rPr>
              <a:t>商户管理</a:t>
            </a:r>
            <a:endParaRPr lang="zh-CN" altLang="en-US" sz="1200" dirty="0">
              <a:latin typeface="微软雅黑" panose="020B0503020204020204" pitchFamily="34" charset="-122"/>
              <a:ea typeface="微软雅黑" panose="020B0503020204020204" pitchFamily="34" charset="-122"/>
            </a:endParaRPr>
          </a:p>
        </p:txBody>
      </p:sp>
      <p:sp>
        <p:nvSpPr>
          <p:cNvPr id="128" name="矩形 127"/>
          <p:cNvSpPr/>
          <p:nvPr/>
        </p:nvSpPr>
        <p:spPr>
          <a:xfrm>
            <a:off x="5307110" y="5963040"/>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账户管理</a:t>
            </a:r>
            <a:endParaRPr lang="zh-CN" altLang="en-US" sz="1400" dirty="0">
              <a:latin typeface="微软雅黑" panose="020B0503020204020204" pitchFamily="34" charset="-122"/>
              <a:ea typeface="微软雅黑" panose="020B0503020204020204" pitchFamily="34" charset="-122"/>
            </a:endParaRPr>
          </a:p>
        </p:txBody>
      </p:sp>
      <p:sp>
        <p:nvSpPr>
          <p:cNvPr id="130" name="矩形 129"/>
          <p:cNvSpPr/>
          <p:nvPr/>
        </p:nvSpPr>
        <p:spPr>
          <a:xfrm>
            <a:off x="8468289" y="4699017"/>
            <a:ext cx="2706218" cy="1685364"/>
          </a:xfrm>
          <a:prstGeom prst="rect">
            <a:avLst/>
          </a:prstGeom>
          <a:solidFill>
            <a:schemeClr val="accent4">
              <a:lumMod val="20000"/>
              <a:lumOff val="80000"/>
            </a:schemeClr>
          </a:solidFill>
          <a:ln>
            <a:solidFill>
              <a:schemeClr val="accent4">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31" name="矩形 130"/>
          <p:cNvSpPr/>
          <p:nvPr/>
        </p:nvSpPr>
        <p:spPr>
          <a:xfrm>
            <a:off x="8619566" y="5120358"/>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费率配置</a:t>
            </a:r>
            <a:endParaRPr lang="zh-CN" altLang="en-US" sz="1400" dirty="0">
              <a:latin typeface="微软雅黑" panose="020B0503020204020204" pitchFamily="34" charset="-122"/>
              <a:ea typeface="微软雅黑" panose="020B0503020204020204" pitchFamily="34" charset="-122"/>
            </a:endParaRPr>
          </a:p>
        </p:txBody>
      </p:sp>
      <p:sp>
        <p:nvSpPr>
          <p:cNvPr id="132" name="矩形 131"/>
          <p:cNvSpPr/>
          <p:nvPr/>
        </p:nvSpPr>
        <p:spPr>
          <a:xfrm>
            <a:off x="9901520" y="5120358"/>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资金管理</a:t>
            </a:r>
            <a:endParaRPr lang="zh-CN" altLang="en-US" sz="1400" dirty="0">
              <a:latin typeface="微软雅黑" panose="020B0503020204020204" pitchFamily="34" charset="-122"/>
              <a:ea typeface="微软雅黑" panose="020B0503020204020204" pitchFamily="34" charset="-122"/>
            </a:endParaRPr>
          </a:p>
        </p:txBody>
      </p:sp>
      <p:sp>
        <p:nvSpPr>
          <p:cNvPr id="133" name="矩形 132"/>
          <p:cNvSpPr/>
          <p:nvPr/>
        </p:nvSpPr>
        <p:spPr>
          <a:xfrm>
            <a:off x="8619566" y="5541699"/>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结算管理</a:t>
            </a:r>
            <a:endParaRPr lang="zh-CN" altLang="en-US" sz="1400" dirty="0">
              <a:latin typeface="微软雅黑" panose="020B0503020204020204" pitchFamily="34" charset="-122"/>
              <a:ea typeface="微软雅黑" panose="020B0503020204020204" pitchFamily="34" charset="-122"/>
            </a:endParaRPr>
          </a:p>
        </p:txBody>
      </p:sp>
      <p:sp>
        <p:nvSpPr>
          <p:cNvPr id="134" name="矩形 133"/>
          <p:cNvSpPr/>
          <p:nvPr/>
        </p:nvSpPr>
        <p:spPr>
          <a:xfrm>
            <a:off x="9901520" y="5541699"/>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清</a:t>
            </a:r>
            <a:r>
              <a:rPr lang="zh-CN" altLang="en-US" sz="1400" dirty="0" smtClean="0">
                <a:latin typeface="微软雅黑" panose="020B0503020204020204" pitchFamily="34" charset="-122"/>
                <a:ea typeface="微软雅黑" panose="020B0503020204020204" pitchFamily="34" charset="-122"/>
              </a:rPr>
              <a:t>分管理</a:t>
            </a:r>
            <a:endParaRPr lang="zh-CN" altLang="en-US" sz="1400" dirty="0">
              <a:latin typeface="微软雅黑" panose="020B0503020204020204" pitchFamily="34" charset="-122"/>
              <a:ea typeface="微软雅黑" panose="020B0503020204020204" pitchFamily="34" charset="-122"/>
            </a:endParaRPr>
          </a:p>
        </p:txBody>
      </p:sp>
      <p:sp>
        <p:nvSpPr>
          <p:cNvPr id="135" name="矩形 134"/>
          <p:cNvSpPr/>
          <p:nvPr/>
        </p:nvSpPr>
        <p:spPr>
          <a:xfrm>
            <a:off x="8619566" y="5963040"/>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提现银行</a:t>
            </a:r>
            <a:endParaRPr lang="zh-CN" altLang="en-US" sz="1400" dirty="0">
              <a:latin typeface="微软雅黑" panose="020B0503020204020204" pitchFamily="34" charset="-122"/>
              <a:ea typeface="微软雅黑" panose="020B0503020204020204" pitchFamily="34" charset="-122"/>
            </a:endParaRPr>
          </a:p>
        </p:txBody>
      </p:sp>
      <p:sp>
        <p:nvSpPr>
          <p:cNvPr id="136" name="矩形 135"/>
          <p:cNvSpPr/>
          <p:nvPr/>
        </p:nvSpPr>
        <p:spPr>
          <a:xfrm>
            <a:off x="9901520" y="5963040"/>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对账管理</a:t>
            </a:r>
            <a:endParaRPr lang="zh-CN" altLang="en-US" sz="1400" dirty="0">
              <a:latin typeface="微软雅黑" panose="020B0503020204020204" pitchFamily="34" charset="-122"/>
              <a:ea typeface="微软雅黑" panose="020B0503020204020204" pitchFamily="34" charset="-122"/>
            </a:endParaRPr>
          </a:p>
        </p:txBody>
      </p:sp>
      <p:sp>
        <p:nvSpPr>
          <p:cNvPr id="137" name="矩形 136"/>
          <p:cNvSpPr/>
          <p:nvPr/>
        </p:nvSpPr>
        <p:spPr>
          <a:xfrm>
            <a:off x="9244853" y="4755046"/>
            <a:ext cx="1162892" cy="30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accent1">
                    <a:lumMod val="50000"/>
                  </a:schemeClr>
                </a:solidFill>
                <a:latin typeface="微软雅黑" panose="020B0503020204020204" pitchFamily="34" charset="-122"/>
                <a:ea typeface="微软雅黑" panose="020B0503020204020204" pitchFamily="34" charset="-122"/>
              </a:rPr>
              <a:t>清结算平台</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38" name="矩形 137"/>
          <p:cNvSpPr/>
          <p:nvPr/>
        </p:nvSpPr>
        <p:spPr>
          <a:xfrm>
            <a:off x="6705976" y="4691310"/>
            <a:ext cx="1656702" cy="1685364"/>
          </a:xfrm>
          <a:prstGeom prst="rect">
            <a:avLst/>
          </a:prstGeom>
          <a:solidFill>
            <a:schemeClr val="accent1">
              <a:lumMod val="40000"/>
              <a:lumOff val="60000"/>
            </a:schemeClr>
          </a:solid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39" name="矩形 138"/>
          <p:cNvSpPr/>
          <p:nvPr/>
        </p:nvSpPr>
        <p:spPr>
          <a:xfrm>
            <a:off x="6964829" y="5112651"/>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客户查询</a:t>
            </a:r>
            <a:endParaRPr lang="zh-CN" altLang="en-US" sz="1400" dirty="0">
              <a:latin typeface="微软雅黑" panose="020B0503020204020204" pitchFamily="34" charset="-122"/>
              <a:ea typeface="微软雅黑" panose="020B0503020204020204" pitchFamily="34" charset="-122"/>
            </a:endParaRPr>
          </a:p>
        </p:txBody>
      </p:sp>
      <p:sp>
        <p:nvSpPr>
          <p:cNvPr id="141" name="矩形 140"/>
          <p:cNvSpPr/>
          <p:nvPr/>
        </p:nvSpPr>
        <p:spPr>
          <a:xfrm>
            <a:off x="6964829" y="5533992"/>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交易查询</a:t>
            </a:r>
            <a:endParaRPr lang="zh-CN" altLang="en-US" sz="1400" dirty="0">
              <a:latin typeface="微软雅黑" panose="020B0503020204020204" pitchFamily="34" charset="-122"/>
              <a:ea typeface="微软雅黑" panose="020B0503020204020204" pitchFamily="34" charset="-122"/>
            </a:endParaRPr>
          </a:p>
        </p:txBody>
      </p:sp>
      <p:sp>
        <p:nvSpPr>
          <p:cNvPr id="143" name="矩形 142"/>
          <p:cNvSpPr/>
          <p:nvPr/>
        </p:nvSpPr>
        <p:spPr>
          <a:xfrm>
            <a:off x="6964829" y="5955333"/>
            <a:ext cx="1162892" cy="3227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账户解冻</a:t>
            </a:r>
            <a:endParaRPr lang="zh-CN" altLang="en-US" sz="1400" dirty="0">
              <a:latin typeface="微软雅黑" panose="020B0503020204020204" pitchFamily="34" charset="-122"/>
              <a:ea typeface="微软雅黑" panose="020B0503020204020204" pitchFamily="34" charset="-122"/>
            </a:endParaRPr>
          </a:p>
        </p:txBody>
      </p:sp>
      <p:sp>
        <p:nvSpPr>
          <p:cNvPr id="145" name="矩形 144"/>
          <p:cNvSpPr/>
          <p:nvPr/>
        </p:nvSpPr>
        <p:spPr>
          <a:xfrm>
            <a:off x="6958438" y="4757421"/>
            <a:ext cx="1162892" cy="309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accent1">
                    <a:lumMod val="50000"/>
                  </a:schemeClr>
                </a:solidFill>
                <a:latin typeface="微软雅黑" panose="020B0503020204020204" pitchFamily="34" charset="-122"/>
                <a:ea typeface="微软雅黑" panose="020B0503020204020204" pitchFamily="34" charset="-122"/>
              </a:rPr>
              <a:t>客服平台</a:t>
            </a:r>
            <a:endParaRPr lang="zh-CN" altLang="en-US" sz="1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46" name="五边形 145"/>
          <p:cNvSpPr/>
          <p:nvPr/>
        </p:nvSpPr>
        <p:spPr>
          <a:xfrm>
            <a:off x="946616" y="2908318"/>
            <a:ext cx="1543056" cy="1647264"/>
          </a:xfrm>
          <a:prstGeom prst="homePlate">
            <a:avLst>
              <a:gd name="adj" fmla="val 28788"/>
            </a:avLst>
          </a:prstGeom>
          <a:solidFill>
            <a:schemeClr val="accent1">
              <a:lumMod val="75000"/>
            </a:schemeClr>
          </a:solidFill>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sz="2000" b="1" dirty="0" smtClean="0">
                <a:latin typeface="微软雅黑" panose="020B0503020204020204" pitchFamily="34" charset="-122"/>
                <a:ea typeface="微软雅黑" panose="020B0503020204020204" pitchFamily="34" charset="-122"/>
              </a:rPr>
              <a:t>托管账户</a:t>
            </a:r>
            <a:endParaRPr lang="zh-CN" altLang="en-US" sz="2000" b="1" dirty="0">
              <a:latin typeface="微软雅黑" panose="020B0503020204020204" pitchFamily="34" charset="-122"/>
              <a:ea typeface="微软雅黑" panose="020B0503020204020204" pitchFamily="34" charset="-122"/>
            </a:endParaRPr>
          </a:p>
        </p:txBody>
      </p:sp>
      <p:sp>
        <p:nvSpPr>
          <p:cNvPr id="147" name="五边形 146"/>
          <p:cNvSpPr/>
          <p:nvPr/>
        </p:nvSpPr>
        <p:spPr>
          <a:xfrm>
            <a:off x="946616" y="4755046"/>
            <a:ext cx="1543056" cy="1647264"/>
          </a:xfrm>
          <a:prstGeom prst="homePlate">
            <a:avLst>
              <a:gd name="adj" fmla="val 28788"/>
            </a:avLst>
          </a:prstGeom>
          <a:solidFill>
            <a:schemeClr val="accent4">
              <a:lumMod val="75000"/>
            </a:schemeClr>
          </a:solidFill>
        </p:spPr>
        <p:style>
          <a:lnRef idx="3">
            <a:schemeClr val="lt1"/>
          </a:lnRef>
          <a:fillRef idx="1">
            <a:schemeClr val="accent2"/>
          </a:fillRef>
          <a:effectRef idx="1">
            <a:schemeClr val="accent2"/>
          </a:effectRef>
          <a:fontRef idx="minor">
            <a:schemeClr val="lt1"/>
          </a:fontRef>
        </p:style>
        <p:txBody>
          <a:bodyPr anchor="ctr"/>
          <a:lstStyle/>
          <a:p>
            <a:pPr algn="ctr">
              <a:defRPr/>
            </a:pPr>
            <a:r>
              <a:rPr lang="zh-CN" altLang="en-US" sz="2000" b="1" dirty="0" smtClean="0">
                <a:latin typeface="微软雅黑" panose="020B0503020204020204" pitchFamily="34" charset="-122"/>
                <a:ea typeface="微软雅黑" panose="020B0503020204020204" pitchFamily="34" charset="-122"/>
              </a:rPr>
              <a:t>运营平台</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977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组合 118"/>
          <p:cNvGrpSpPr/>
          <p:nvPr/>
        </p:nvGrpSpPr>
        <p:grpSpPr>
          <a:xfrm>
            <a:off x="7297508" y="5267267"/>
            <a:ext cx="508683" cy="285068"/>
            <a:chOff x="8779399" y="2275791"/>
            <a:chExt cx="508683" cy="285068"/>
          </a:xfrm>
          <a:solidFill>
            <a:schemeClr val="accent6">
              <a:lumMod val="60000"/>
              <a:lumOff val="40000"/>
            </a:schemeClr>
          </a:solidFill>
        </p:grpSpPr>
        <p:sp>
          <p:nvSpPr>
            <p:cNvPr id="120" name="Rectangle 54"/>
            <p:cNvSpPr/>
            <p:nvPr/>
          </p:nvSpPr>
          <p:spPr>
            <a:xfrm>
              <a:off x="8779399" y="2275791"/>
              <a:ext cx="508683" cy="285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1" name="Straight Connector 57"/>
            <p:cNvCxnSpPr/>
            <p:nvPr/>
          </p:nvCxnSpPr>
          <p:spPr>
            <a:xfrm>
              <a:off x="9049516" y="2505537"/>
              <a:ext cx="238564" cy="0"/>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57"/>
            <p:cNvCxnSpPr/>
            <p:nvPr/>
          </p:nvCxnSpPr>
          <p:spPr>
            <a:xfrm>
              <a:off x="8825369" y="2505537"/>
              <a:ext cx="238564" cy="0"/>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zh-CN" altLang="en-US" dirty="0" smtClean="0"/>
              <a:t>资金托管交易模式</a:t>
            </a:r>
            <a:endParaRPr lang="zh-CN" altLang="en-US" dirty="0"/>
          </a:p>
        </p:txBody>
      </p:sp>
      <p:sp>
        <p:nvSpPr>
          <p:cNvPr id="3" name="矩形 2"/>
          <p:cNvSpPr/>
          <p:nvPr/>
        </p:nvSpPr>
        <p:spPr>
          <a:xfrm>
            <a:off x="956259" y="1144744"/>
            <a:ext cx="2706217" cy="3671047"/>
          </a:xfrm>
          <a:prstGeom prst="rect">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1179814" y="1911227"/>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投标</a:t>
            </a:r>
          </a:p>
        </p:txBody>
      </p:sp>
      <p:sp>
        <p:nvSpPr>
          <p:cNvPr id="5" name="矩形 4"/>
          <p:cNvSpPr/>
          <p:nvPr/>
        </p:nvSpPr>
        <p:spPr>
          <a:xfrm>
            <a:off x="2353068" y="1911227"/>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债权购买</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1179814" y="2337051"/>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放款</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2353068" y="2337051"/>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缴费</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1179814" y="2762875"/>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代偿</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2353068" y="2762875"/>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还款</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179814" y="3391663"/>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开户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2353068" y="3391663"/>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销户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179814" y="3817487"/>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返利</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2353068" y="3817487"/>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对账</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1179814" y="4243311"/>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充值</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2353068" y="4243311"/>
            <a:ext cx="1070722" cy="32273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提现</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4585280" y="1144744"/>
            <a:ext cx="4496247" cy="3671047"/>
          </a:xfrm>
          <a:prstGeom prst="rect">
            <a:avLst/>
          </a:prstGeom>
          <a:noFill/>
          <a:ln>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8" name="矩形 17"/>
          <p:cNvSpPr/>
          <p:nvPr/>
        </p:nvSpPr>
        <p:spPr>
          <a:xfrm>
            <a:off x="4714608" y="1867788"/>
            <a:ext cx="3289486" cy="2752162"/>
          </a:xfrm>
          <a:prstGeom prst="rect">
            <a:avLst/>
          </a:prstGeom>
          <a:solidFill>
            <a:schemeClr val="accent1">
              <a:lumMod val="40000"/>
              <a:lumOff val="60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9" name="矩形 18"/>
          <p:cNvSpPr/>
          <p:nvPr/>
        </p:nvSpPr>
        <p:spPr>
          <a:xfrm>
            <a:off x="9368361" y="1140843"/>
            <a:ext cx="1839845" cy="5353287"/>
          </a:xfrm>
          <a:prstGeom prst="rect">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20" name="矩形 19"/>
          <p:cNvSpPr/>
          <p:nvPr/>
        </p:nvSpPr>
        <p:spPr>
          <a:xfrm>
            <a:off x="4865072" y="2350849"/>
            <a:ext cx="1111686" cy="2082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投资人账户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4903042" y="3136895"/>
            <a:ext cx="1046168" cy="34643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标的账户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4865047" y="4020323"/>
            <a:ext cx="1084163" cy="2275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融资人账户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631998" y="2734122"/>
            <a:ext cx="1238808"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平台</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6637538" y="3163191"/>
            <a:ext cx="1238808"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担保方</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6646781" y="3586284"/>
            <a:ext cx="1238808" cy="322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用款方</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1681137" y="1274103"/>
            <a:ext cx="122956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P2P</a:t>
            </a:r>
            <a:r>
              <a:rPr lang="zh-CN" altLang="en-US" sz="2000" b="1" dirty="0" smtClean="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zh-CN" altLang="en-US" sz="20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矩形 26"/>
          <p:cNvSpPr/>
          <p:nvPr/>
        </p:nvSpPr>
        <p:spPr>
          <a:xfrm>
            <a:off x="5858346" y="1304565"/>
            <a:ext cx="232942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endParaRPr lang="zh-CN" altLang="en-US" sz="20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 name="矩形 27"/>
          <p:cNvSpPr/>
          <p:nvPr/>
        </p:nvSpPr>
        <p:spPr>
          <a:xfrm>
            <a:off x="9563865" y="1268563"/>
            <a:ext cx="128587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smtClean="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金融机构</a:t>
            </a:r>
            <a:endParaRPr lang="zh-CN" altLang="en-US" sz="2000" b="1"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左右箭头 30"/>
          <p:cNvSpPr/>
          <p:nvPr/>
        </p:nvSpPr>
        <p:spPr bwMode="auto">
          <a:xfrm>
            <a:off x="3673537" y="1236429"/>
            <a:ext cx="90595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注册接口</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3" name="左右箭头 42"/>
          <p:cNvSpPr/>
          <p:nvPr/>
        </p:nvSpPr>
        <p:spPr bwMode="auto">
          <a:xfrm>
            <a:off x="3673537" y="1740263"/>
            <a:ext cx="90595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绑卡</a:t>
            </a: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接口</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4" name="左右箭头 43"/>
          <p:cNvSpPr/>
          <p:nvPr/>
        </p:nvSpPr>
        <p:spPr bwMode="auto">
          <a:xfrm>
            <a:off x="3678533" y="2255182"/>
            <a:ext cx="90595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充值</a:t>
            </a: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接口</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5" name="左右箭头 44"/>
          <p:cNvSpPr/>
          <p:nvPr/>
        </p:nvSpPr>
        <p:spPr bwMode="auto">
          <a:xfrm>
            <a:off x="3678533" y="2799979"/>
            <a:ext cx="90595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提现</a:t>
            </a: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接口</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6" name="左右箭头 45"/>
          <p:cNvSpPr/>
          <p:nvPr/>
        </p:nvSpPr>
        <p:spPr bwMode="auto">
          <a:xfrm>
            <a:off x="3663445" y="3330858"/>
            <a:ext cx="90595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标</a:t>
            </a: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的交易</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左右箭头 46"/>
          <p:cNvSpPr/>
          <p:nvPr/>
        </p:nvSpPr>
        <p:spPr bwMode="auto">
          <a:xfrm>
            <a:off x="3663445" y="3834692"/>
            <a:ext cx="90595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对账</a:t>
            </a: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接口</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48" name="Picture 9"/>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60282" y="1932194"/>
            <a:ext cx="276080" cy="35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
          <p:cNvPicPr>
            <a:picLocks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03042" y="4274733"/>
            <a:ext cx="356906" cy="30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0"/>
          <p:cNvPicPr>
            <a:picLocks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93009" y="4274733"/>
            <a:ext cx="356906" cy="30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0"/>
          <p:cNvPicPr>
            <a:picLocks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92442" y="4274733"/>
            <a:ext cx="356906" cy="30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9"/>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38835" y="1949555"/>
            <a:ext cx="276080" cy="35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9"/>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65692" y="1941045"/>
            <a:ext cx="276080" cy="35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下箭头 57"/>
          <p:cNvSpPr/>
          <p:nvPr/>
        </p:nvSpPr>
        <p:spPr>
          <a:xfrm rot="5400000">
            <a:off x="6957041" y="1118785"/>
            <a:ext cx="378553" cy="1963110"/>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400" dirty="0" smtClean="0">
                <a:solidFill>
                  <a:schemeClr val="bg1">
                    <a:lumMod val="95000"/>
                  </a:schemeClr>
                </a:solidFill>
              </a:rPr>
              <a:t>充</a:t>
            </a:r>
            <a:r>
              <a:rPr lang="zh-CN" altLang="en-US" sz="1400" dirty="0">
                <a:solidFill>
                  <a:schemeClr val="bg1">
                    <a:lumMod val="95000"/>
                  </a:schemeClr>
                </a:solidFill>
              </a:rPr>
              <a:t>值</a:t>
            </a:r>
          </a:p>
        </p:txBody>
      </p:sp>
      <p:sp>
        <p:nvSpPr>
          <p:cNvPr id="59" name="下箭头 58"/>
          <p:cNvSpPr/>
          <p:nvPr/>
        </p:nvSpPr>
        <p:spPr>
          <a:xfrm>
            <a:off x="5016682" y="3544077"/>
            <a:ext cx="378553" cy="46678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rPr>
              <a:t>结标</a:t>
            </a:r>
            <a:endParaRPr lang="zh-CN" altLang="en-US" sz="1400" dirty="0">
              <a:solidFill>
                <a:schemeClr val="bg1">
                  <a:lumMod val="95000"/>
                </a:schemeClr>
              </a:solidFill>
            </a:endParaRPr>
          </a:p>
        </p:txBody>
      </p:sp>
      <p:sp>
        <p:nvSpPr>
          <p:cNvPr id="61" name="上箭头 60"/>
          <p:cNvSpPr/>
          <p:nvPr/>
        </p:nvSpPr>
        <p:spPr>
          <a:xfrm>
            <a:off x="5441676" y="3521788"/>
            <a:ext cx="376692" cy="434665"/>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95000"/>
                  </a:schemeClr>
                </a:solidFill>
              </a:rPr>
              <a:t>还款</a:t>
            </a:r>
          </a:p>
        </p:txBody>
      </p:sp>
      <p:sp>
        <p:nvSpPr>
          <p:cNvPr id="62" name="上箭头 61"/>
          <p:cNvSpPr/>
          <p:nvPr/>
        </p:nvSpPr>
        <p:spPr>
          <a:xfrm rot="5400000">
            <a:off x="6965442" y="1454421"/>
            <a:ext cx="373038" cy="1951823"/>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400" dirty="0" smtClean="0">
                <a:solidFill>
                  <a:schemeClr val="bg1">
                    <a:lumMod val="95000"/>
                  </a:schemeClr>
                </a:solidFill>
              </a:rPr>
              <a:t>提现</a:t>
            </a:r>
            <a:endParaRPr lang="zh-CN" altLang="en-US" sz="1400" dirty="0">
              <a:solidFill>
                <a:schemeClr val="bg1">
                  <a:lumMod val="95000"/>
                </a:schemeClr>
              </a:solidFill>
            </a:endParaRPr>
          </a:p>
        </p:txBody>
      </p:sp>
      <p:sp>
        <p:nvSpPr>
          <p:cNvPr id="63" name="上箭头 62"/>
          <p:cNvSpPr/>
          <p:nvPr/>
        </p:nvSpPr>
        <p:spPr>
          <a:xfrm rot="2950314">
            <a:off x="6146329" y="2738503"/>
            <a:ext cx="242544" cy="556861"/>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4" name="上箭头 63"/>
          <p:cNvSpPr/>
          <p:nvPr/>
        </p:nvSpPr>
        <p:spPr>
          <a:xfrm rot="5400000">
            <a:off x="6238924" y="3037238"/>
            <a:ext cx="225052" cy="567895"/>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65" name="上箭头 64"/>
          <p:cNvSpPr/>
          <p:nvPr/>
        </p:nvSpPr>
        <p:spPr>
          <a:xfrm rot="7605826">
            <a:off x="6162305" y="3344401"/>
            <a:ext cx="255050" cy="610221"/>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53" name="TextBox 7"/>
          <p:cNvSpPr txBox="1">
            <a:spLocks noChangeArrowheads="1"/>
          </p:cNvSpPr>
          <p:nvPr/>
        </p:nvSpPr>
        <p:spPr bwMode="auto">
          <a:xfrm>
            <a:off x="1058275" y="5747282"/>
            <a:ext cx="538609" cy="215444"/>
          </a:xfrm>
          <a:prstGeom prst="rect">
            <a:avLst/>
          </a:prstGeom>
          <a:solidFill>
            <a:schemeClr val="accent1">
              <a:lumMod val="75000"/>
            </a:schemeClr>
          </a:solidFill>
          <a:ln w="9525">
            <a:noFill/>
            <a:miter lim="800000"/>
            <a:headEnd/>
            <a:tailEnd/>
          </a:ln>
        </p:spPr>
        <p:txBody>
          <a:bodyPr wrap="none" lIns="0" tIns="0" rIns="0" bIns="0">
            <a:spAutoFit/>
          </a:bodyPr>
          <a:lstStyle/>
          <a:p>
            <a:pPr eaLnBrk="0" hangingPunct="0"/>
            <a:r>
              <a:rPr lang="zh-CN" altLang="en-US" sz="1400" dirty="0" smtClean="0">
                <a:solidFill>
                  <a:schemeClr val="bg1">
                    <a:lumMod val="95000"/>
                  </a:schemeClr>
                </a:solidFill>
                <a:latin typeface="微软雅黑" pitchFamily="34" charset="-122"/>
                <a:ea typeface="微软雅黑" pitchFamily="34" charset="-122"/>
              </a:rPr>
              <a:t>融资者</a:t>
            </a:r>
            <a:endParaRPr lang="zh-CN" altLang="en-US" sz="1400" dirty="0">
              <a:solidFill>
                <a:schemeClr val="bg1">
                  <a:lumMod val="95000"/>
                </a:schemeClr>
              </a:solidFill>
              <a:latin typeface="微软雅黑" pitchFamily="34" charset="-122"/>
              <a:ea typeface="微软雅黑" pitchFamily="34" charset="-122"/>
            </a:endParaRPr>
          </a:p>
        </p:txBody>
      </p:sp>
      <p:pic>
        <p:nvPicPr>
          <p:cNvPr id="66" name="Picture 19" descr="npo000021"/>
          <p:cNvPicPr>
            <a:picLocks noChangeAspect="1" noChangeArrowheads="1"/>
          </p:cNvPicPr>
          <p:nvPr/>
        </p:nvPicPr>
        <p:blipFill>
          <a:blip r:embed="rId6" cstate="email"/>
          <a:srcRect/>
          <a:stretch>
            <a:fillRect/>
          </a:stretch>
        </p:blipFill>
        <p:spPr bwMode="auto">
          <a:xfrm>
            <a:off x="1994088" y="5386402"/>
            <a:ext cx="849013" cy="624287"/>
          </a:xfrm>
          <a:prstGeom prst="rect">
            <a:avLst/>
          </a:prstGeom>
          <a:noFill/>
          <a:ln w="9525" algn="ctr">
            <a:noFill/>
            <a:miter lim="800000"/>
            <a:headEnd/>
            <a:tailEnd/>
          </a:ln>
          <a:effectLst/>
        </p:spPr>
      </p:pic>
      <p:grpSp>
        <p:nvGrpSpPr>
          <p:cNvPr id="67" name="Group 97"/>
          <p:cNvGrpSpPr>
            <a:grpSpLocks/>
          </p:cNvGrpSpPr>
          <p:nvPr/>
        </p:nvGrpSpPr>
        <p:grpSpPr bwMode="auto">
          <a:xfrm>
            <a:off x="3015050" y="5248151"/>
            <a:ext cx="869518" cy="694005"/>
            <a:chOff x="3829" y="1067"/>
            <a:chExt cx="964" cy="791"/>
          </a:xfrm>
        </p:grpSpPr>
        <p:sp>
          <p:nvSpPr>
            <p:cNvPr id="83" name="Cloud"/>
            <p:cNvSpPr>
              <a:spLocks noChangeAspect="1" noEditPoints="1" noChangeArrowheads="1"/>
            </p:cNvSpPr>
            <p:nvPr/>
          </p:nvSpPr>
          <p:spPr bwMode="auto">
            <a:xfrm>
              <a:off x="3829" y="1494"/>
              <a:ext cx="964" cy="364"/>
            </a:xfrm>
            <a:custGeom>
              <a:avLst/>
              <a:gdLst>
                <a:gd name="T0" fmla="*/ 3 w 21600"/>
                <a:gd name="T1" fmla="*/ 182 h 21600"/>
                <a:gd name="T2" fmla="*/ 482 w 21600"/>
                <a:gd name="T3" fmla="*/ 364 h 21600"/>
                <a:gd name="T4" fmla="*/ 963 w 21600"/>
                <a:gd name="T5" fmla="*/ 182 h 21600"/>
                <a:gd name="T6" fmla="*/ 482 w 21600"/>
                <a:gd name="T7" fmla="*/ 21 h 21600"/>
                <a:gd name="T8" fmla="*/ 0 60000 65536"/>
                <a:gd name="T9" fmla="*/ 0 60000 65536"/>
                <a:gd name="T10" fmla="*/ 0 60000 65536"/>
                <a:gd name="T11" fmla="*/ 0 60000 65536"/>
                <a:gd name="T12" fmla="*/ 2980 w 21600"/>
                <a:gd name="T13" fmla="*/ 3264 h 21600"/>
                <a:gd name="T14" fmla="*/ 17096 w 21600"/>
                <a:gd name="T15" fmla="*/ 1732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ea typeface="宋体" pitchFamily="2" charset="-122"/>
              </a:endParaRPr>
            </a:p>
          </p:txBody>
        </p:sp>
        <p:graphicFrame>
          <p:nvGraphicFramePr>
            <p:cNvPr id="84" name="Object 29"/>
            <p:cNvGraphicFramePr>
              <a:graphicFrameLocks noChangeAspect="1"/>
            </p:cNvGraphicFramePr>
            <p:nvPr>
              <p:extLst>
                <p:ext uri="{D42A27DB-BD31-4B8C-83A1-F6EECF244321}">
                  <p14:modId xmlns:p14="http://schemas.microsoft.com/office/powerpoint/2010/main" val="196193866"/>
                </p:ext>
              </p:extLst>
            </p:nvPr>
          </p:nvGraphicFramePr>
          <p:xfrm>
            <a:off x="4026" y="1335"/>
            <a:ext cx="295" cy="400"/>
          </p:xfrm>
          <a:graphic>
            <a:graphicData uri="http://schemas.openxmlformats.org/presentationml/2006/ole">
              <mc:AlternateContent xmlns:mc="http://schemas.openxmlformats.org/markup-compatibility/2006">
                <mc:Choice xmlns:v="urn:schemas-microsoft-com:vml" Requires="v">
                  <p:oleObj spid="_x0000_s1892" name="Visio" r:id="rId7" imgW="627507" imgH="851154" progId="Visio.Drawing.11">
                    <p:embed/>
                  </p:oleObj>
                </mc:Choice>
                <mc:Fallback>
                  <p:oleObj name="Visio" r:id="rId7" imgW="627507" imgH="85115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6" y="1335"/>
                          <a:ext cx="295"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33B68"/>
                                </a:outerShdw>
                              </a:effectLst>
                            </a14:hiddenEffects>
                          </a:ext>
                        </a:extLst>
                      </p:spPr>
                    </p:pic>
                  </p:oleObj>
                </mc:Fallback>
              </mc:AlternateContent>
            </a:graphicData>
          </a:graphic>
        </p:graphicFrame>
        <p:graphicFrame>
          <p:nvGraphicFramePr>
            <p:cNvPr id="85" name="Object 96"/>
            <p:cNvGraphicFramePr>
              <a:graphicFrameLocks noChangeAspect="1"/>
            </p:cNvGraphicFramePr>
            <p:nvPr/>
          </p:nvGraphicFramePr>
          <p:xfrm>
            <a:off x="4293" y="1067"/>
            <a:ext cx="336" cy="643"/>
          </p:xfrm>
          <a:graphic>
            <a:graphicData uri="http://schemas.openxmlformats.org/presentationml/2006/ole">
              <mc:AlternateContent xmlns:mc="http://schemas.openxmlformats.org/markup-compatibility/2006">
                <mc:Choice xmlns:v="urn:schemas-microsoft-com:vml" Requires="v">
                  <p:oleObj spid="_x0000_s1893" name="Image" r:id="rId9" imgW="1104372" imgH="1701587" progId="">
                    <p:embed/>
                  </p:oleObj>
                </mc:Choice>
                <mc:Fallback>
                  <p:oleObj name="Image" r:id="rId9" imgW="1104372" imgH="1701587" progId="">
                    <p:embed/>
                    <p:pic>
                      <p:nvPicPr>
                        <p:cNvPr id="0" name=""/>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3" y="1067"/>
                          <a:ext cx="336"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oleObj>
                </mc:Fallback>
              </mc:AlternateContent>
            </a:graphicData>
          </a:graphic>
        </p:graphicFrame>
      </p:grpSp>
      <p:sp>
        <p:nvSpPr>
          <p:cNvPr id="69" name="TextBox 7"/>
          <p:cNvSpPr txBox="1">
            <a:spLocks noChangeArrowheads="1"/>
          </p:cNvSpPr>
          <p:nvPr/>
        </p:nvSpPr>
        <p:spPr bwMode="auto">
          <a:xfrm>
            <a:off x="2020746" y="6115391"/>
            <a:ext cx="1261884" cy="307777"/>
          </a:xfrm>
          <a:prstGeom prst="rect">
            <a:avLst/>
          </a:prstGeom>
          <a:noFill/>
          <a:ln w="9525">
            <a:noFill/>
            <a:miter lim="800000"/>
            <a:headEnd/>
            <a:tailEnd/>
          </a:ln>
        </p:spPr>
        <p:txBody>
          <a:bodyPr wrap="none">
            <a:spAutoFit/>
          </a:bodyPr>
          <a:lstStyle/>
          <a:p>
            <a:pPr eaLnBrk="0" hangingPunct="0"/>
            <a:r>
              <a:rPr lang="zh-CN" altLang="en-US" sz="1400" b="1" dirty="0" smtClean="0">
                <a:latin typeface="微软雅黑" pitchFamily="34" charset="-122"/>
                <a:ea typeface="微软雅黑" pitchFamily="34" charset="-122"/>
              </a:rPr>
              <a:t>无线网络</a:t>
            </a:r>
            <a:r>
              <a:rPr lang="zh-CN" altLang="en-US" sz="1400" b="1" dirty="0">
                <a:latin typeface="微软雅黑" pitchFamily="34" charset="-122"/>
                <a:ea typeface="微软雅黑" pitchFamily="34" charset="-122"/>
              </a:rPr>
              <a:t>接入</a:t>
            </a:r>
          </a:p>
        </p:txBody>
      </p:sp>
      <p:sp>
        <p:nvSpPr>
          <p:cNvPr id="70" name="上下箭头 69"/>
          <p:cNvSpPr/>
          <p:nvPr/>
        </p:nvSpPr>
        <p:spPr>
          <a:xfrm rot="5400000">
            <a:off x="2729653" y="5548574"/>
            <a:ext cx="265603" cy="314386"/>
          </a:xfrm>
          <a:prstGeom prst="upDownArrow">
            <a:avLst>
              <a:gd name="adj1" fmla="val 50000"/>
              <a:gd name="adj2" fmla="val 254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细黑" pitchFamily="2" charset="-122"/>
              <a:ea typeface="华文细黑" pitchFamily="2" charset="-122"/>
            </a:endParaRPr>
          </a:p>
        </p:txBody>
      </p:sp>
      <p:sp>
        <p:nvSpPr>
          <p:cNvPr id="71" name="上下箭头 70"/>
          <p:cNvSpPr/>
          <p:nvPr/>
        </p:nvSpPr>
        <p:spPr>
          <a:xfrm rot="5400000">
            <a:off x="2004019" y="5438651"/>
            <a:ext cx="134766" cy="198329"/>
          </a:xfrm>
          <a:prstGeom prst="upDownArrow">
            <a:avLst>
              <a:gd name="adj1" fmla="val 50000"/>
              <a:gd name="adj2" fmla="val 254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细黑" pitchFamily="2" charset="-122"/>
              <a:ea typeface="华文细黑" pitchFamily="2" charset="-122"/>
            </a:endParaRPr>
          </a:p>
        </p:txBody>
      </p:sp>
      <p:pic>
        <p:nvPicPr>
          <p:cNvPr id="73" name="Picture 29" descr="u=4013726029,69508009&amp;fm=52&amp;gp=0"/>
          <p:cNvPicPr>
            <a:picLocks noChangeAspect="1" noChangeArrowheads="1"/>
          </p:cNvPicPr>
          <p:nvPr/>
        </p:nvPicPr>
        <p:blipFill>
          <a:blip r:embed="rId11" cstate="email"/>
          <a:srcRect/>
          <a:stretch>
            <a:fillRect/>
          </a:stretch>
        </p:blipFill>
        <p:spPr bwMode="auto">
          <a:xfrm>
            <a:off x="5306996" y="5503544"/>
            <a:ext cx="804946" cy="505418"/>
          </a:xfrm>
          <a:prstGeom prst="rect">
            <a:avLst/>
          </a:prstGeom>
          <a:noFill/>
        </p:spPr>
      </p:pic>
      <p:sp>
        <p:nvSpPr>
          <p:cNvPr id="74" name="TextBox 7"/>
          <p:cNvSpPr txBox="1">
            <a:spLocks noChangeArrowheads="1"/>
          </p:cNvSpPr>
          <p:nvPr/>
        </p:nvSpPr>
        <p:spPr bwMode="auto">
          <a:xfrm>
            <a:off x="5082410" y="6132160"/>
            <a:ext cx="1135010" cy="307777"/>
          </a:xfrm>
          <a:prstGeom prst="rect">
            <a:avLst/>
          </a:prstGeom>
          <a:noFill/>
          <a:ln w="9525">
            <a:noFill/>
            <a:miter lim="800000"/>
            <a:headEnd/>
            <a:tailEnd/>
          </a:ln>
        </p:spPr>
        <p:txBody>
          <a:bodyPr wrap="square">
            <a:spAutoFit/>
          </a:bodyPr>
          <a:lstStyle/>
          <a:p>
            <a:pPr eaLnBrk="0" hangingPunct="0"/>
            <a:r>
              <a:rPr lang="zh-CN" altLang="en-US" sz="1400" b="1" dirty="0" smtClean="0">
                <a:latin typeface="微软雅黑" pitchFamily="34" charset="-122"/>
                <a:ea typeface="微软雅黑" pitchFamily="34" charset="-122"/>
              </a:rPr>
              <a:t>互联网接入</a:t>
            </a:r>
            <a:endParaRPr lang="zh-CN" altLang="en-US" sz="1400" b="1" dirty="0">
              <a:latin typeface="微软雅黑" pitchFamily="34" charset="-122"/>
              <a:ea typeface="微软雅黑" pitchFamily="34" charset="-122"/>
            </a:endParaRPr>
          </a:p>
        </p:txBody>
      </p:sp>
      <p:pic>
        <p:nvPicPr>
          <p:cNvPr id="82" name="Picture 33" descr="worldmap_ani8"/>
          <p:cNvPicPr>
            <a:picLocks noChangeAspect="1" noChangeArrowheads="1" noCrop="1"/>
          </p:cNvPicPr>
          <p:nvPr/>
        </p:nvPicPr>
        <p:blipFill>
          <a:blip r:embed="rId12" cstate="email">
            <a:extLst>
              <a:ext uri="{28A0092B-C50C-407E-A947-70E740481C1C}">
                <a14:useLocalDpi xmlns:a14="http://schemas.microsoft.com/office/drawing/2010/main"/>
              </a:ext>
            </a:extLst>
          </a:blip>
          <a:srcRect/>
          <a:stretch>
            <a:fillRect/>
          </a:stretch>
        </p:blipFill>
        <p:spPr bwMode="gray">
          <a:xfrm>
            <a:off x="6395952" y="5486353"/>
            <a:ext cx="487009" cy="491013"/>
          </a:xfrm>
          <a:prstGeom prst="rect">
            <a:avLst/>
          </a:prstGeom>
          <a:noFill/>
          <a:ln w="9525">
            <a:noFill/>
            <a:miter lim="800000"/>
            <a:headEnd/>
            <a:tailEnd/>
          </a:ln>
        </p:spPr>
      </p:pic>
      <p:pic>
        <p:nvPicPr>
          <p:cNvPr id="86" name="Picture 9"/>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71551" y="5346472"/>
            <a:ext cx="276080" cy="35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0"/>
          <p:cNvPicPr>
            <a:picLocks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58964" y="5712724"/>
            <a:ext cx="356906" cy="30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7"/>
          <p:cNvSpPr txBox="1">
            <a:spLocks noChangeArrowheads="1"/>
          </p:cNvSpPr>
          <p:nvPr/>
        </p:nvSpPr>
        <p:spPr bwMode="auto">
          <a:xfrm>
            <a:off x="1074107" y="5443319"/>
            <a:ext cx="538609" cy="215444"/>
          </a:xfrm>
          <a:prstGeom prst="rect">
            <a:avLst/>
          </a:prstGeom>
          <a:solidFill>
            <a:schemeClr val="accent1">
              <a:lumMod val="75000"/>
            </a:schemeClr>
          </a:solidFill>
          <a:ln w="9525">
            <a:noFill/>
            <a:miter lim="800000"/>
            <a:headEnd/>
            <a:tailEnd/>
          </a:ln>
        </p:spPr>
        <p:txBody>
          <a:bodyPr wrap="none" lIns="0" tIns="0" rIns="0" bIns="0">
            <a:spAutoFit/>
          </a:bodyPr>
          <a:lstStyle/>
          <a:p>
            <a:pPr eaLnBrk="0" hangingPunct="0"/>
            <a:r>
              <a:rPr lang="zh-CN" altLang="en-US" sz="1400" dirty="0">
                <a:solidFill>
                  <a:schemeClr val="bg1">
                    <a:lumMod val="95000"/>
                  </a:schemeClr>
                </a:solidFill>
                <a:latin typeface="微软雅黑" pitchFamily="34" charset="-122"/>
                <a:ea typeface="微软雅黑" pitchFamily="34" charset="-122"/>
              </a:rPr>
              <a:t>投资</a:t>
            </a:r>
            <a:r>
              <a:rPr lang="zh-CN" altLang="en-US" sz="1400" dirty="0" smtClean="0">
                <a:solidFill>
                  <a:schemeClr val="bg1">
                    <a:lumMod val="95000"/>
                  </a:schemeClr>
                </a:solidFill>
                <a:latin typeface="微软雅黑" pitchFamily="34" charset="-122"/>
                <a:ea typeface="微软雅黑" pitchFamily="34" charset="-122"/>
              </a:rPr>
              <a:t>者</a:t>
            </a:r>
            <a:endParaRPr lang="zh-CN" altLang="en-US" sz="1400" dirty="0">
              <a:solidFill>
                <a:schemeClr val="bg1">
                  <a:lumMod val="95000"/>
                </a:schemeClr>
              </a:solidFill>
              <a:latin typeface="微软雅黑" pitchFamily="34" charset="-122"/>
              <a:ea typeface="微软雅黑" pitchFamily="34" charset="-122"/>
            </a:endParaRPr>
          </a:p>
        </p:txBody>
      </p:sp>
      <p:sp>
        <p:nvSpPr>
          <p:cNvPr id="89" name="上下箭头 88"/>
          <p:cNvSpPr/>
          <p:nvPr/>
        </p:nvSpPr>
        <p:spPr>
          <a:xfrm rot="5400000">
            <a:off x="1996606" y="5731686"/>
            <a:ext cx="161740" cy="205106"/>
          </a:xfrm>
          <a:prstGeom prst="upDownArrow">
            <a:avLst>
              <a:gd name="adj1" fmla="val 50000"/>
              <a:gd name="adj2" fmla="val 254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细黑" pitchFamily="2" charset="-122"/>
              <a:ea typeface="华文细黑" pitchFamily="2" charset="-122"/>
            </a:endParaRPr>
          </a:p>
        </p:txBody>
      </p:sp>
      <p:sp>
        <p:nvSpPr>
          <p:cNvPr id="90" name="TextBox 7"/>
          <p:cNvSpPr txBox="1">
            <a:spLocks noChangeArrowheads="1"/>
          </p:cNvSpPr>
          <p:nvPr/>
        </p:nvSpPr>
        <p:spPr bwMode="auto">
          <a:xfrm>
            <a:off x="4167757" y="5803579"/>
            <a:ext cx="538609" cy="215444"/>
          </a:xfrm>
          <a:prstGeom prst="rect">
            <a:avLst/>
          </a:prstGeom>
          <a:solidFill>
            <a:schemeClr val="accent1">
              <a:lumMod val="75000"/>
            </a:schemeClr>
          </a:solidFill>
          <a:ln w="9525">
            <a:noFill/>
            <a:miter lim="800000"/>
            <a:headEnd/>
            <a:tailEnd/>
          </a:ln>
        </p:spPr>
        <p:txBody>
          <a:bodyPr wrap="none" lIns="0" tIns="0" rIns="0" bIns="0">
            <a:spAutoFit/>
          </a:bodyPr>
          <a:lstStyle/>
          <a:p>
            <a:pPr eaLnBrk="0" hangingPunct="0"/>
            <a:r>
              <a:rPr lang="zh-CN" altLang="en-US" sz="1400" dirty="0" smtClean="0">
                <a:solidFill>
                  <a:schemeClr val="bg1">
                    <a:lumMod val="95000"/>
                  </a:schemeClr>
                </a:solidFill>
                <a:latin typeface="微软雅黑" pitchFamily="34" charset="-122"/>
                <a:ea typeface="微软雅黑" pitchFamily="34" charset="-122"/>
              </a:rPr>
              <a:t>融资者</a:t>
            </a:r>
            <a:endParaRPr lang="zh-CN" altLang="en-US" sz="1400" dirty="0">
              <a:solidFill>
                <a:schemeClr val="bg1">
                  <a:lumMod val="95000"/>
                </a:schemeClr>
              </a:solidFill>
              <a:latin typeface="微软雅黑" pitchFamily="34" charset="-122"/>
              <a:ea typeface="微软雅黑" pitchFamily="34" charset="-122"/>
            </a:endParaRPr>
          </a:p>
        </p:txBody>
      </p:sp>
      <p:pic>
        <p:nvPicPr>
          <p:cNvPr id="92" name="Picture 9"/>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749567" y="5432783"/>
            <a:ext cx="276080" cy="35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0"/>
          <p:cNvPicPr>
            <a:picLocks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723220" y="5791603"/>
            <a:ext cx="356906" cy="30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7"/>
          <p:cNvSpPr txBox="1">
            <a:spLocks noChangeArrowheads="1"/>
          </p:cNvSpPr>
          <p:nvPr/>
        </p:nvSpPr>
        <p:spPr bwMode="auto">
          <a:xfrm>
            <a:off x="4157935" y="5514202"/>
            <a:ext cx="538609" cy="215444"/>
          </a:xfrm>
          <a:prstGeom prst="rect">
            <a:avLst/>
          </a:prstGeom>
          <a:solidFill>
            <a:schemeClr val="accent1">
              <a:lumMod val="75000"/>
            </a:schemeClr>
          </a:solidFill>
          <a:ln w="9525">
            <a:noFill/>
            <a:miter lim="800000"/>
            <a:headEnd/>
            <a:tailEnd/>
          </a:ln>
        </p:spPr>
        <p:txBody>
          <a:bodyPr wrap="none" lIns="0" tIns="0" rIns="0" bIns="0">
            <a:spAutoFit/>
          </a:bodyPr>
          <a:lstStyle/>
          <a:p>
            <a:pPr eaLnBrk="0" hangingPunct="0"/>
            <a:r>
              <a:rPr lang="zh-CN" altLang="en-US" sz="1400" dirty="0">
                <a:solidFill>
                  <a:schemeClr val="bg1">
                    <a:lumMod val="95000"/>
                  </a:schemeClr>
                </a:solidFill>
                <a:latin typeface="微软雅黑" pitchFamily="34" charset="-122"/>
                <a:ea typeface="微软雅黑" pitchFamily="34" charset="-122"/>
              </a:rPr>
              <a:t>投资</a:t>
            </a:r>
            <a:r>
              <a:rPr lang="zh-CN" altLang="en-US" sz="1400" dirty="0" smtClean="0">
                <a:solidFill>
                  <a:schemeClr val="bg1">
                    <a:lumMod val="95000"/>
                  </a:schemeClr>
                </a:solidFill>
                <a:latin typeface="微软雅黑" pitchFamily="34" charset="-122"/>
                <a:ea typeface="微软雅黑" pitchFamily="34" charset="-122"/>
              </a:rPr>
              <a:t>者</a:t>
            </a:r>
            <a:endParaRPr lang="zh-CN" altLang="en-US" sz="1400" dirty="0">
              <a:solidFill>
                <a:schemeClr val="bg1">
                  <a:lumMod val="95000"/>
                </a:schemeClr>
              </a:solidFill>
              <a:latin typeface="微软雅黑" pitchFamily="34" charset="-122"/>
              <a:ea typeface="微软雅黑" pitchFamily="34" charset="-122"/>
            </a:endParaRPr>
          </a:p>
        </p:txBody>
      </p:sp>
      <p:sp>
        <p:nvSpPr>
          <p:cNvPr id="95" name="上下箭头 94"/>
          <p:cNvSpPr/>
          <p:nvPr/>
        </p:nvSpPr>
        <p:spPr>
          <a:xfrm rot="5400000">
            <a:off x="5112515" y="5784191"/>
            <a:ext cx="191384" cy="261436"/>
          </a:xfrm>
          <a:prstGeom prst="upDownArrow">
            <a:avLst>
              <a:gd name="adj1" fmla="val 50000"/>
              <a:gd name="adj2" fmla="val 254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细黑" pitchFamily="2" charset="-122"/>
              <a:ea typeface="华文细黑" pitchFamily="2" charset="-122"/>
            </a:endParaRPr>
          </a:p>
        </p:txBody>
      </p:sp>
      <p:sp>
        <p:nvSpPr>
          <p:cNvPr id="96" name="矩形 95"/>
          <p:cNvSpPr/>
          <p:nvPr/>
        </p:nvSpPr>
        <p:spPr>
          <a:xfrm>
            <a:off x="956259" y="5135532"/>
            <a:ext cx="8125268" cy="1389731"/>
          </a:xfrm>
          <a:prstGeom prst="rect">
            <a:avLst/>
          </a:prstGeom>
          <a:noFill/>
          <a:ln>
            <a:solidFill>
              <a:schemeClr val="accent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98" name="上下箭头 97"/>
          <p:cNvSpPr/>
          <p:nvPr/>
        </p:nvSpPr>
        <p:spPr>
          <a:xfrm rot="5400000">
            <a:off x="6056882" y="5582130"/>
            <a:ext cx="304826" cy="327659"/>
          </a:xfrm>
          <a:prstGeom prst="upDownArrow">
            <a:avLst>
              <a:gd name="adj1" fmla="val 50000"/>
              <a:gd name="adj2" fmla="val 254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细黑" pitchFamily="2" charset="-122"/>
              <a:ea typeface="华文细黑" pitchFamily="2" charset="-122"/>
            </a:endParaRPr>
          </a:p>
        </p:txBody>
      </p:sp>
      <p:sp>
        <p:nvSpPr>
          <p:cNvPr id="99" name="左右箭头 98"/>
          <p:cNvSpPr/>
          <p:nvPr/>
        </p:nvSpPr>
        <p:spPr bwMode="auto">
          <a:xfrm rot="5400000">
            <a:off x="4765656" y="4787218"/>
            <a:ext cx="31768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0" name="左右箭头 99"/>
          <p:cNvSpPr/>
          <p:nvPr/>
        </p:nvSpPr>
        <p:spPr bwMode="auto">
          <a:xfrm rot="5400000">
            <a:off x="5210776" y="4784052"/>
            <a:ext cx="31768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513337" y="1819251"/>
            <a:ext cx="1547548" cy="405063"/>
          </a:xfrm>
          <a:prstGeom prst="rect">
            <a:avLst/>
          </a:prstGeom>
        </p:spPr>
      </p:pic>
      <p:pic>
        <p:nvPicPr>
          <p:cNvPr id="33" name="图片 32"/>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549708" y="2334076"/>
            <a:ext cx="1431008" cy="343616"/>
          </a:xfrm>
          <a:prstGeom prst="rect">
            <a:avLst/>
          </a:prstGeom>
        </p:spPr>
      </p:pic>
      <p:pic>
        <p:nvPicPr>
          <p:cNvPr id="34" name="图片 3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522707" y="2816430"/>
            <a:ext cx="1511914" cy="397329"/>
          </a:xfrm>
          <a:prstGeom prst="rect">
            <a:avLst/>
          </a:prstGeom>
        </p:spPr>
      </p:pic>
      <p:pic>
        <p:nvPicPr>
          <p:cNvPr id="35" name="图片 3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540638" y="3288644"/>
            <a:ext cx="1501420" cy="287812"/>
          </a:xfrm>
          <a:prstGeom prst="rect">
            <a:avLst/>
          </a:prstGeom>
        </p:spPr>
      </p:pic>
      <p:pic>
        <p:nvPicPr>
          <p:cNvPr id="36" name="图片 35"/>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555541" y="4174718"/>
            <a:ext cx="1335321" cy="372055"/>
          </a:xfrm>
          <a:prstGeom prst="rect">
            <a:avLst/>
          </a:prstGeom>
        </p:spPr>
      </p:pic>
      <p:pic>
        <p:nvPicPr>
          <p:cNvPr id="37" name="图片 36"/>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510916" y="4615781"/>
            <a:ext cx="1568122" cy="357642"/>
          </a:xfrm>
          <a:prstGeom prst="rect">
            <a:avLst/>
          </a:prstGeom>
        </p:spPr>
      </p:pic>
      <p:pic>
        <p:nvPicPr>
          <p:cNvPr id="38" name="图片 3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522708" y="5025245"/>
            <a:ext cx="1541416" cy="307697"/>
          </a:xfrm>
          <a:prstGeom prst="rect">
            <a:avLst/>
          </a:prstGeom>
        </p:spPr>
      </p:pic>
      <p:pic>
        <p:nvPicPr>
          <p:cNvPr id="39" name="图片 38"/>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540638" y="3724579"/>
            <a:ext cx="1507677" cy="354972"/>
          </a:xfrm>
          <a:prstGeom prst="rect">
            <a:avLst/>
          </a:prstGeom>
        </p:spPr>
      </p:pic>
      <p:pic>
        <p:nvPicPr>
          <p:cNvPr id="40" name="图片 3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564087" y="5415094"/>
            <a:ext cx="1446047" cy="323340"/>
          </a:xfrm>
          <a:prstGeom prst="rect">
            <a:avLst/>
          </a:prstGeom>
        </p:spPr>
      </p:pic>
      <p:pic>
        <p:nvPicPr>
          <p:cNvPr id="41" name="图片 4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555541" y="5838568"/>
            <a:ext cx="1505843" cy="293592"/>
          </a:xfrm>
          <a:prstGeom prst="rect">
            <a:avLst/>
          </a:prstGeom>
        </p:spPr>
      </p:pic>
      <p:sp>
        <p:nvSpPr>
          <p:cNvPr id="102" name="左右箭头 101"/>
          <p:cNvSpPr/>
          <p:nvPr/>
        </p:nvSpPr>
        <p:spPr bwMode="auto">
          <a:xfrm rot="10800000">
            <a:off x="9061077" y="2896709"/>
            <a:ext cx="349592"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3" name="左右箭头 102"/>
          <p:cNvSpPr/>
          <p:nvPr/>
        </p:nvSpPr>
        <p:spPr bwMode="auto">
          <a:xfrm>
            <a:off x="3669920" y="4325380"/>
            <a:ext cx="90595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查询</a:t>
            </a:r>
            <a:r>
              <a:rPr lang="zh-CN" altLang="en-US" sz="1200" dirty="0" smtClean="0">
                <a:solidFill>
                  <a:schemeClr val="bg1">
                    <a:lumMod val="95000"/>
                  </a:schemeClr>
                </a:solidFill>
                <a:latin typeface="微软雅黑" panose="020B0503020204020204" pitchFamily="34" charset="-122"/>
                <a:ea typeface="微软雅黑" panose="020B0503020204020204" pitchFamily="34" charset="-122"/>
              </a:rPr>
              <a:t>接口</a:t>
            </a:r>
            <a:endParaRPr lang="zh-CN" altLang="en-US" sz="12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4" name="图片 103"/>
          <p:cNvPicPr>
            <a:picLocks noChangeAspect="1"/>
          </p:cNvPicPr>
          <p:nvPr/>
        </p:nvPicPr>
        <p:blipFill>
          <a:blip r:embed="rId23"/>
          <a:stretch>
            <a:fillRect/>
          </a:stretch>
        </p:blipFill>
        <p:spPr>
          <a:xfrm>
            <a:off x="5558512" y="1195507"/>
            <a:ext cx="673854" cy="502163"/>
          </a:xfrm>
          <a:prstGeom prst="rect">
            <a:avLst/>
          </a:prstGeom>
        </p:spPr>
      </p:pic>
      <p:sp>
        <p:nvSpPr>
          <p:cNvPr id="101" name="下箭头 100"/>
          <p:cNvSpPr/>
          <p:nvPr/>
        </p:nvSpPr>
        <p:spPr>
          <a:xfrm>
            <a:off x="4995501" y="2642476"/>
            <a:ext cx="378553" cy="46678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95000"/>
                  </a:schemeClr>
                </a:solidFill>
              </a:rPr>
              <a:t>投标</a:t>
            </a:r>
          </a:p>
        </p:txBody>
      </p:sp>
      <p:sp>
        <p:nvSpPr>
          <p:cNvPr id="105" name="上箭头 104"/>
          <p:cNvSpPr/>
          <p:nvPr/>
        </p:nvSpPr>
        <p:spPr>
          <a:xfrm>
            <a:off x="5434983" y="2620187"/>
            <a:ext cx="376692" cy="434665"/>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lumMod val="95000"/>
                  </a:schemeClr>
                </a:solidFill>
              </a:rPr>
              <a:t>还款</a:t>
            </a:r>
          </a:p>
        </p:txBody>
      </p:sp>
      <p:sp>
        <p:nvSpPr>
          <p:cNvPr id="108" name="下箭头 107"/>
          <p:cNvSpPr/>
          <p:nvPr/>
        </p:nvSpPr>
        <p:spPr>
          <a:xfrm rot="5400000">
            <a:off x="6969935" y="3155078"/>
            <a:ext cx="378553" cy="1937321"/>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400" dirty="0" smtClean="0">
                <a:solidFill>
                  <a:schemeClr val="bg1">
                    <a:lumMod val="95000"/>
                  </a:schemeClr>
                </a:solidFill>
              </a:rPr>
              <a:t>充</a:t>
            </a:r>
            <a:r>
              <a:rPr lang="zh-CN" altLang="en-US" sz="1400" dirty="0">
                <a:solidFill>
                  <a:schemeClr val="bg1">
                    <a:lumMod val="95000"/>
                  </a:schemeClr>
                </a:solidFill>
              </a:rPr>
              <a:t>值</a:t>
            </a:r>
          </a:p>
        </p:txBody>
      </p:sp>
      <p:sp>
        <p:nvSpPr>
          <p:cNvPr id="109" name="上箭头 108"/>
          <p:cNvSpPr/>
          <p:nvPr/>
        </p:nvSpPr>
        <p:spPr>
          <a:xfrm rot="5400000">
            <a:off x="6955546" y="3485368"/>
            <a:ext cx="373038" cy="1936727"/>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400" dirty="0" smtClean="0">
                <a:solidFill>
                  <a:schemeClr val="bg1">
                    <a:lumMod val="95000"/>
                  </a:schemeClr>
                </a:solidFill>
              </a:rPr>
              <a:t>提现</a:t>
            </a:r>
            <a:endParaRPr lang="zh-CN" altLang="en-US" sz="1400" dirty="0">
              <a:solidFill>
                <a:schemeClr val="bg1">
                  <a:lumMod val="95000"/>
                </a:schemeClr>
              </a:solidFill>
            </a:endParaRPr>
          </a:p>
        </p:txBody>
      </p:sp>
      <p:sp>
        <p:nvSpPr>
          <p:cNvPr id="110" name="矩形 109"/>
          <p:cNvSpPr/>
          <p:nvPr/>
        </p:nvSpPr>
        <p:spPr>
          <a:xfrm>
            <a:off x="8127874" y="1863669"/>
            <a:ext cx="820321" cy="2743198"/>
          </a:xfrm>
          <a:prstGeom prst="rect">
            <a:avLst/>
          </a:prstGeom>
          <a:solidFill>
            <a:schemeClr val="accent1">
              <a:lumMod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交易系统</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06" name="图片 2"/>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145759" y="5411134"/>
            <a:ext cx="380164" cy="70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左右箭头 106"/>
          <p:cNvSpPr/>
          <p:nvPr/>
        </p:nvSpPr>
        <p:spPr bwMode="auto">
          <a:xfrm rot="5400000">
            <a:off x="5621341" y="4786076"/>
            <a:ext cx="317680" cy="377792"/>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anchor="ctr"/>
          <a:lstStyle/>
          <a:p>
            <a:pPr algn="ctr" eaLnBrk="0" hangingPunct="0">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2" name="TextBox 7"/>
          <p:cNvSpPr txBox="1">
            <a:spLocks noChangeArrowheads="1"/>
          </p:cNvSpPr>
          <p:nvPr/>
        </p:nvSpPr>
        <p:spPr bwMode="auto">
          <a:xfrm>
            <a:off x="8333764" y="5831264"/>
            <a:ext cx="538609" cy="215444"/>
          </a:xfrm>
          <a:prstGeom prst="rect">
            <a:avLst/>
          </a:prstGeom>
          <a:solidFill>
            <a:schemeClr val="accent1">
              <a:lumMod val="75000"/>
            </a:schemeClr>
          </a:solidFill>
          <a:ln w="9525">
            <a:noFill/>
            <a:miter lim="800000"/>
            <a:headEnd/>
            <a:tailEnd/>
          </a:ln>
        </p:spPr>
        <p:txBody>
          <a:bodyPr wrap="none" lIns="0" tIns="0" rIns="0" bIns="0">
            <a:spAutoFit/>
          </a:bodyPr>
          <a:lstStyle/>
          <a:p>
            <a:pPr eaLnBrk="0" hangingPunct="0"/>
            <a:r>
              <a:rPr lang="zh-CN" altLang="en-US" sz="1400" dirty="0" smtClean="0">
                <a:solidFill>
                  <a:schemeClr val="bg1">
                    <a:lumMod val="95000"/>
                  </a:schemeClr>
                </a:solidFill>
                <a:latin typeface="微软雅黑" pitchFamily="34" charset="-122"/>
                <a:ea typeface="微软雅黑" pitchFamily="34" charset="-122"/>
              </a:rPr>
              <a:t>融资者</a:t>
            </a:r>
            <a:endParaRPr lang="zh-CN" altLang="en-US" sz="1400" dirty="0">
              <a:solidFill>
                <a:schemeClr val="bg1">
                  <a:lumMod val="95000"/>
                </a:schemeClr>
              </a:solidFill>
              <a:latin typeface="微软雅黑" pitchFamily="34" charset="-122"/>
              <a:ea typeface="微软雅黑" pitchFamily="34" charset="-122"/>
            </a:endParaRPr>
          </a:p>
        </p:txBody>
      </p:sp>
      <p:sp>
        <p:nvSpPr>
          <p:cNvPr id="113" name="上下箭头 112"/>
          <p:cNvSpPr/>
          <p:nvPr/>
        </p:nvSpPr>
        <p:spPr>
          <a:xfrm rot="5400000">
            <a:off x="7796864" y="5532376"/>
            <a:ext cx="163282" cy="229997"/>
          </a:xfrm>
          <a:prstGeom prst="upDownArrow">
            <a:avLst>
              <a:gd name="adj1" fmla="val 50000"/>
              <a:gd name="adj2" fmla="val 254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细黑" pitchFamily="2" charset="-122"/>
              <a:ea typeface="华文细黑" pitchFamily="2" charset="-122"/>
            </a:endParaRPr>
          </a:p>
        </p:txBody>
      </p:sp>
      <p:pic>
        <p:nvPicPr>
          <p:cNvPr id="114" name="Picture 9"/>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020890" y="5481574"/>
            <a:ext cx="276080" cy="35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0"/>
          <p:cNvPicPr>
            <a:picLocks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994543" y="5840394"/>
            <a:ext cx="356906" cy="30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上下箭头 115"/>
          <p:cNvSpPr/>
          <p:nvPr/>
        </p:nvSpPr>
        <p:spPr>
          <a:xfrm rot="5400000">
            <a:off x="7789833" y="5822349"/>
            <a:ext cx="191384" cy="261436"/>
          </a:xfrm>
          <a:prstGeom prst="upDownArrow">
            <a:avLst>
              <a:gd name="adj1" fmla="val 50000"/>
              <a:gd name="adj2" fmla="val 254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细黑" pitchFamily="2" charset="-122"/>
              <a:ea typeface="华文细黑" pitchFamily="2" charset="-122"/>
            </a:endParaRPr>
          </a:p>
        </p:txBody>
      </p:sp>
      <p:sp>
        <p:nvSpPr>
          <p:cNvPr id="117" name="TextBox 7"/>
          <p:cNvSpPr txBox="1">
            <a:spLocks noChangeArrowheads="1"/>
          </p:cNvSpPr>
          <p:nvPr/>
        </p:nvSpPr>
        <p:spPr bwMode="auto">
          <a:xfrm>
            <a:off x="8324357" y="5543523"/>
            <a:ext cx="538609" cy="215444"/>
          </a:xfrm>
          <a:prstGeom prst="rect">
            <a:avLst/>
          </a:prstGeom>
          <a:solidFill>
            <a:schemeClr val="accent1">
              <a:lumMod val="75000"/>
            </a:schemeClr>
          </a:solidFill>
          <a:ln w="9525">
            <a:noFill/>
            <a:miter lim="800000"/>
            <a:headEnd/>
            <a:tailEnd/>
          </a:ln>
        </p:spPr>
        <p:txBody>
          <a:bodyPr wrap="none" lIns="0" tIns="0" rIns="0" bIns="0">
            <a:spAutoFit/>
          </a:bodyPr>
          <a:lstStyle/>
          <a:p>
            <a:pPr eaLnBrk="0" hangingPunct="0"/>
            <a:r>
              <a:rPr lang="zh-CN" altLang="en-US" sz="1400" dirty="0">
                <a:solidFill>
                  <a:schemeClr val="bg1">
                    <a:lumMod val="95000"/>
                  </a:schemeClr>
                </a:solidFill>
                <a:latin typeface="微软雅黑" pitchFamily="34" charset="-122"/>
                <a:ea typeface="微软雅黑" pitchFamily="34" charset="-122"/>
              </a:rPr>
              <a:t>投资</a:t>
            </a:r>
            <a:r>
              <a:rPr lang="zh-CN" altLang="en-US" sz="1400" dirty="0" smtClean="0">
                <a:solidFill>
                  <a:schemeClr val="bg1">
                    <a:lumMod val="95000"/>
                  </a:schemeClr>
                </a:solidFill>
                <a:latin typeface="微软雅黑" pitchFamily="34" charset="-122"/>
                <a:ea typeface="微软雅黑" pitchFamily="34" charset="-122"/>
              </a:rPr>
              <a:t>者</a:t>
            </a:r>
            <a:endParaRPr lang="zh-CN" altLang="en-US" sz="1400" dirty="0">
              <a:solidFill>
                <a:schemeClr val="bg1">
                  <a:lumMod val="95000"/>
                </a:schemeClr>
              </a:solidFill>
              <a:latin typeface="微软雅黑" pitchFamily="34" charset="-122"/>
              <a:ea typeface="微软雅黑" pitchFamily="34" charset="-122"/>
            </a:endParaRPr>
          </a:p>
        </p:txBody>
      </p:sp>
      <p:sp>
        <p:nvSpPr>
          <p:cNvPr id="118" name="TextBox 7"/>
          <p:cNvSpPr txBox="1">
            <a:spLocks noChangeArrowheads="1"/>
          </p:cNvSpPr>
          <p:nvPr/>
        </p:nvSpPr>
        <p:spPr bwMode="auto">
          <a:xfrm>
            <a:off x="7363695" y="6165403"/>
            <a:ext cx="1305098" cy="307777"/>
          </a:xfrm>
          <a:prstGeom prst="rect">
            <a:avLst/>
          </a:prstGeom>
          <a:noFill/>
          <a:ln w="9525">
            <a:noFill/>
            <a:miter lim="800000"/>
            <a:headEnd/>
            <a:tailEnd/>
          </a:ln>
        </p:spPr>
        <p:txBody>
          <a:bodyPr wrap="square">
            <a:spAutoFit/>
          </a:bodyPr>
          <a:lstStyle/>
          <a:p>
            <a:pPr eaLnBrk="0" hangingPunct="0"/>
            <a:r>
              <a:rPr lang="zh-CN" altLang="en-US" sz="1400" b="1" dirty="0" smtClean="0">
                <a:latin typeface="微软雅黑" pitchFamily="34" charset="-122"/>
                <a:ea typeface="微软雅黑" pitchFamily="34" charset="-122"/>
              </a:rPr>
              <a:t>线下</a:t>
            </a:r>
            <a:r>
              <a:rPr lang="en-US" altLang="zh-CN" sz="1400" b="1" dirty="0" smtClean="0">
                <a:latin typeface="微软雅黑" pitchFamily="34" charset="-122"/>
                <a:ea typeface="微软雅黑" pitchFamily="34" charset="-122"/>
              </a:rPr>
              <a:t>POS</a:t>
            </a:r>
            <a:r>
              <a:rPr lang="zh-CN" altLang="en-US" sz="1400" b="1" dirty="0" smtClean="0">
                <a:latin typeface="微软雅黑" pitchFamily="34" charset="-122"/>
                <a:ea typeface="微软雅黑" pitchFamily="34" charset="-122"/>
              </a:rPr>
              <a:t>接入</a:t>
            </a:r>
            <a:endParaRPr lang="zh-CN" altLang="en-US" sz="1400" b="1" dirty="0">
              <a:latin typeface="微软雅黑" pitchFamily="34" charset="-122"/>
              <a:ea typeface="微软雅黑" pitchFamily="34" charset="-122"/>
            </a:endParaRPr>
          </a:p>
        </p:txBody>
      </p:sp>
      <p:sp>
        <p:nvSpPr>
          <p:cNvPr id="123" name="上下箭头 122"/>
          <p:cNvSpPr/>
          <p:nvPr/>
        </p:nvSpPr>
        <p:spPr>
          <a:xfrm rot="5400000">
            <a:off x="5102662" y="5477624"/>
            <a:ext cx="191384" cy="261436"/>
          </a:xfrm>
          <a:prstGeom prst="upDownArrow">
            <a:avLst>
              <a:gd name="adj1" fmla="val 50000"/>
              <a:gd name="adj2" fmla="val 25434"/>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华文细黑" pitchFamily="2" charset="-122"/>
              <a:ea typeface="华文细黑" pitchFamily="2" charset="-122"/>
            </a:endParaRPr>
          </a:p>
        </p:txBody>
      </p:sp>
      <p:cxnSp>
        <p:nvCxnSpPr>
          <p:cNvPr id="29" name="直接连接符 28"/>
          <p:cNvCxnSpPr/>
          <p:nvPr/>
        </p:nvCxnSpPr>
        <p:spPr>
          <a:xfrm>
            <a:off x="3997842" y="5333215"/>
            <a:ext cx="0" cy="10037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10400" y="5296054"/>
            <a:ext cx="0" cy="10037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48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399" y="100297"/>
            <a:ext cx="10285437" cy="750094"/>
          </a:xfrm>
        </p:spPr>
        <p:txBody>
          <a:bodyPr/>
          <a:lstStyle/>
          <a:p>
            <a:r>
              <a:rPr lang="zh-CN" altLang="en-US" dirty="0"/>
              <a:t>具有</a:t>
            </a:r>
            <a:r>
              <a:rPr lang="zh-CN" altLang="en-US" dirty="0" smtClean="0"/>
              <a:t>“</a:t>
            </a:r>
            <a:r>
              <a:rPr lang="zh-CN" altLang="en-US" dirty="0"/>
              <a:t>用款方角色”账户 确保资金用途安全透明</a:t>
            </a:r>
          </a:p>
        </p:txBody>
      </p:sp>
      <p:sp>
        <p:nvSpPr>
          <p:cNvPr id="34" name="TextBox 15"/>
          <p:cNvSpPr txBox="1"/>
          <p:nvPr/>
        </p:nvSpPr>
        <p:spPr>
          <a:xfrm>
            <a:off x="8658685" y="2442279"/>
            <a:ext cx="3255409" cy="1708160"/>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联动优势资金托管平台具有“用款方</a:t>
            </a:r>
            <a:r>
              <a:rPr lang="zh-CN" altLang="en-US" sz="1400" dirty="0">
                <a:solidFill>
                  <a:schemeClr val="tx1">
                    <a:lumMod val="85000"/>
                    <a:lumOff val="15000"/>
                  </a:schemeClr>
                </a:solidFill>
                <a:latin typeface="微软雅黑" pitchFamily="34" charset="-122"/>
                <a:ea typeface="微软雅黑" pitchFamily="34" charset="-122"/>
              </a:rPr>
              <a:t>角色</a:t>
            </a:r>
            <a:r>
              <a:rPr lang="zh-CN" altLang="en-US" sz="1400" dirty="0" smtClean="0">
                <a:solidFill>
                  <a:schemeClr val="tx1">
                    <a:lumMod val="85000"/>
                    <a:lumOff val="15000"/>
                  </a:schemeClr>
                </a:solidFill>
                <a:latin typeface="微软雅黑" pitchFamily="34" charset="-122"/>
                <a:ea typeface="微软雅黑" pitchFamily="34" charset="-122"/>
              </a:rPr>
              <a:t>”账户，资金可以不通过融资人直接支付给融资人的上游企业，用于支付融资人的货款，确保资金用途不被挪用，保障资金安全。</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35" name="矩形 34"/>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graphicFrame>
        <p:nvGraphicFramePr>
          <p:cNvPr id="12" name="图表 11"/>
          <p:cNvGraphicFramePr/>
          <p:nvPr>
            <p:extLst>
              <p:ext uri="{D42A27DB-BD31-4B8C-83A1-F6EECF244321}">
                <p14:modId xmlns:p14="http://schemas.microsoft.com/office/powerpoint/2010/main" val="2416560568"/>
              </p:ext>
            </p:extLst>
          </p:nvPr>
        </p:nvGraphicFramePr>
        <p:xfrm>
          <a:off x="0" y="1641791"/>
          <a:ext cx="6633698" cy="4979964"/>
        </p:xfrm>
        <a:graphic>
          <a:graphicData uri="http://schemas.openxmlformats.org/drawingml/2006/chart">
            <c:chart xmlns:c="http://schemas.openxmlformats.org/drawingml/2006/chart" xmlns:r="http://schemas.openxmlformats.org/officeDocument/2006/relationships" r:id="rId2"/>
          </a:graphicData>
        </a:graphic>
      </p:graphicFrame>
      <p:pic>
        <p:nvPicPr>
          <p:cNvPr id="13" name="图片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870031">
            <a:off x="3662041" y="3873528"/>
            <a:ext cx="518272" cy="835804"/>
          </a:xfrm>
          <a:prstGeom prst="rect">
            <a:avLst/>
          </a:prstGeom>
        </p:spPr>
      </p:pic>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51861">
            <a:off x="923007" y="2668519"/>
            <a:ext cx="677702" cy="1016553"/>
          </a:xfrm>
          <a:prstGeom prst="rect">
            <a:avLst/>
          </a:prstGeom>
        </p:spPr>
      </p:pic>
      <p:pic>
        <p:nvPicPr>
          <p:cNvPr id="15" name="图片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38939" y="2941086"/>
            <a:ext cx="624999" cy="1060343"/>
          </a:xfrm>
          <a:prstGeom prst="rect">
            <a:avLst/>
          </a:prstGeom>
        </p:spPr>
      </p:pic>
      <p:pic>
        <p:nvPicPr>
          <p:cNvPr id="16" name="图片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1858" y="3471258"/>
            <a:ext cx="741113" cy="1124627"/>
          </a:xfrm>
          <a:prstGeom prst="rect">
            <a:avLst/>
          </a:prstGeom>
        </p:spPr>
      </p:pic>
      <p:pic>
        <p:nvPicPr>
          <p:cNvPr id="17" name="图片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63938" y="1727113"/>
            <a:ext cx="718549" cy="1113992"/>
          </a:xfrm>
          <a:prstGeom prst="rect">
            <a:avLst/>
          </a:prstGeom>
        </p:spPr>
      </p:pic>
      <p:pic>
        <p:nvPicPr>
          <p:cNvPr id="18" name="图片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74378" y="1727113"/>
            <a:ext cx="492662" cy="1082097"/>
          </a:xfrm>
          <a:prstGeom prst="rect">
            <a:avLst/>
          </a:prstGeom>
        </p:spPr>
      </p:pic>
      <p:pic>
        <p:nvPicPr>
          <p:cNvPr id="19" name="图片 1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47312" y="2523233"/>
            <a:ext cx="623238" cy="948024"/>
          </a:xfrm>
          <a:prstGeom prst="rect">
            <a:avLst/>
          </a:prstGeom>
        </p:spPr>
      </p:pic>
      <p:pic>
        <p:nvPicPr>
          <p:cNvPr id="20" name="图片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100490" y="2387805"/>
            <a:ext cx="482776" cy="1102855"/>
          </a:xfrm>
          <a:prstGeom prst="rect">
            <a:avLst/>
          </a:prstGeom>
        </p:spPr>
      </p:pic>
      <p:pic>
        <p:nvPicPr>
          <p:cNvPr id="21" name="图片 2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33274" y="3105050"/>
            <a:ext cx="754111" cy="956779"/>
          </a:xfrm>
          <a:prstGeom prst="rect">
            <a:avLst/>
          </a:prstGeom>
        </p:spPr>
      </p:pic>
      <p:sp>
        <p:nvSpPr>
          <p:cNvPr id="22" name="TextBox 7"/>
          <p:cNvSpPr txBox="1">
            <a:spLocks noChangeArrowheads="1"/>
          </p:cNvSpPr>
          <p:nvPr/>
        </p:nvSpPr>
        <p:spPr bwMode="auto">
          <a:xfrm>
            <a:off x="355058" y="5108120"/>
            <a:ext cx="2039814" cy="415498"/>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t>① </a:t>
            </a:r>
            <a:r>
              <a:rPr lang="zh-CN" altLang="en-US" dirty="0"/>
              <a:t>投资者（个人</a:t>
            </a:r>
            <a:r>
              <a:rPr lang="en-US" altLang="zh-CN" dirty="0"/>
              <a:t>/</a:t>
            </a:r>
            <a:r>
              <a:rPr lang="zh-CN" altLang="en-US" dirty="0"/>
              <a:t>企业）</a:t>
            </a:r>
          </a:p>
        </p:txBody>
      </p:sp>
      <p:sp>
        <p:nvSpPr>
          <p:cNvPr id="25" name="TextBox 7"/>
          <p:cNvSpPr txBox="1">
            <a:spLocks noChangeArrowheads="1"/>
          </p:cNvSpPr>
          <p:nvPr/>
        </p:nvSpPr>
        <p:spPr bwMode="auto">
          <a:xfrm>
            <a:off x="3404116" y="5365276"/>
            <a:ext cx="1927272" cy="415498"/>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t>②</a:t>
            </a:r>
            <a:r>
              <a:rPr lang="zh-CN" altLang="en-US" dirty="0"/>
              <a:t> </a:t>
            </a:r>
            <a:r>
              <a:rPr lang="en-US" altLang="zh-CN" dirty="0"/>
              <a:t>P2P</a:t>
            </a:r>
            <a:r>
              <a:rPr lang="zh-CN" altLang="en-US" dirty="0"/>
              <a:t>平台（企业）</a:t>
            </a:r>
          </a:p>
        </p:txBody>
      </p:sp>
      <p:sp>
        <p:nvSpPr>
          <p:cNvPr id="26" name="TextBox 8"/>
          <p:cNvSpPr txBox="1">
            <a:spLocks noChangeArrowheads="1"/>
          </p:cNvSpPr>
          <p:nvPr/>
        </p:nvSpPr>
        <p:spPr bwMode="auto">
          <a:xfrm>
            <a:off x="4047312" y="1656779"/>
            <a:ext cx="2693597" cy="507831"/>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sz="1800" b="1" dirty="0">
                <a:solidFill>
                  <a:srgbClr val="FF0000"/>
                </a:solidFill>
              </a:rPr>
              <a:t>⑤</a:t>
            </a:r>
            <a:r>
              <a:rPr lang="zh-CN" altLang="en-US" sz="1800" b="1" dirty="0">
                <a:solidFill>
                  <a:srgbClr val="FF0000"/>
                </a:solidFill>
              </a:rPr>
              <a:t> 用款方（个人</a:t>
            </a:r>
            <a:r>
              <a:rPr lang="en-US" altLang="zh-CN" sz="1800" b="1" dirty="0">
                <a:solidFill>
                  <a:srgbClr val="FF0000"/>
                </a:solidFill>
              </a:rPr>
              <a:t>/</a:t>
            </a:r>
            <a:r>
              <a:rPr lang="zh-CN" altLang="en-US" sz="1800" b="1" dirty="0">
                <a:solidFill>
                  <a:srgbClr val="FF0000"/>
                </a:solidFill>
              </a:rPr>
              <a:t>企业）</a:t>
            </a:r>
          </a:p>
        </p:txBody>
      </p:sp>
      <p:sp>
        <p:nvSpPr>
          <p:cNvPr id="27" name="TextBox 10"/>
          <p:cNvSpPr txBox="1">
            <a:spLocks noChangeArrowheads="1"/>
          </p:cNvSpPr>
          <p:nvPr/>
        </p:nvSpPr>
        <p:spPr bwMode="auto">
          <a:xfrm>
            <a:off x="1383542" y="1336723"/>
            <a:ext cx="1796446" cy="415498"/>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t>④</a:t>
            </a:r>
            <a:r>
              <a:rPr lang="zh-CN" altLang="en-US" dirty="0"/>
              <a:t> 担保方（企业）</a:t>
            </a:r>
          </a:p>
        </p:txBody>
      </p:sp>
      <p:sp>
        <p:nvSpPr>
          <p:cNvPr id="28" name="TextBox 8"/>
          <p:cNvSpPr txBox="1">
            <a:spLocks noChangeArrowheads="1"/>
          </p:cNvSpPr>
          <p:nvPr/>
        </p:nvSpPr>
        <p:spPr bwMode="auto">
          <a:xfrm>
            <a:off x="6120169" y="3263508"/>
            <a:ext cx="1684336" cy="415498"/>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zh-CN" dirty="0"/>
              <a:t>③</a:t>
            </a:r>
            <a:r>
              <a:rPr lang="zh-CN" altLang="en-US" dirty="0"/>
              <a:t> 融资者（个人）</a:t>
            </a:r>
          </a:p>
        </p:txBody>
      </p:sp>
    </p:spTree>
    <p:extLst>
      <p:ext uri="{BB962C8B-B14F-4D97-AF65-F5344CB8AC3E}">
        <p14:creationId xmlns:p14="http://schemas.microsoft.com/office/powerpoint/2010/main" val="4239931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支持无线端</a:t>
            </a:r>
            <a:r>
              <a:rPr lang="zh-CN" altLang="en-US" dirty="0"/>
              <a:t>接入</a:t>
            </a:r>
          </a:p>
        </p:txBody>
      </p:sp>
      <p:grpSp>
        <p:nvGrpSpPr>
          <p:cNvPr id="5" name="Group 97"/>
          <p:cNvGrpSpPr>
            <a:grpSpLocks/>
          </p:cNvGrpSpPr>
          <p:nvPr/>
        </p:nvGrpSpPr>
        <p:grpSpPr bwMode="auto">
          <a:xfrm>
            <a:off x="2925088" y="2769168"/>
            <a:ext cx="1412372" cy="830823"/>
            <a:chOff x="3829" y="1067"/>
            <a:chExt cx="964" cy="791"/>
          </a:xfrm>
        </p:grpSpPr>
        <p:sp>
          <p:nvSpPr>
            <p:cNvPr id="6" name="Cloud"/>
            <p:cNvSpPr>
              <a:spLocks noChangeAspect="1" noEditPoints="1" noChangeArrowheads="1"/>
            </p:cNvSpPr>
            <p:nvPr/>
          </p:nvSpPr>
          <p:spPr bwMode="auto">
            <a:xfrm>
              <a:off x="3829" y="1494"/>
              <a:ext cx="964" cy="364"/>
            </a:xfrm>
            <a:custGeom>
              <a:avLst/>
              <a:gdLst>
                <a:gd name="T0" fmla="*/ 3 w 21600"/>
                <a:gd name="T1" fmla="*/ 182 h 21600"/>
                <a:gd name="T2" fmla="*/ 482 w 21600"/>
                <a:gd name="T3" fmla="*/ 364 h 21600"/>
                <a:gd name="T4" fmla="*/ 963 w 21600"/>
                <a:gd name="T5" fmla="*/ 182 h 21600"/>
                <a:gd name="T6" fmla="*/ 482 w 21600"/>
                <a:gd name="T7" fmla="*/ 21 h 21600"/>
                <a:gd name="T8" fmla="*/ 0 60000 65536"/>
                <a:gd name="T9" fmla="*/ 0 60000 65536"/>
                <a:gd name="T10" fmla="*/ 0 60000 65536"/>
                <a:gd name="T11" fmla="*/ 0 60000 65536"/>
                <a:gd name="T12" fmla="*/ 2980 w 21600"/>
                <a:gd name="T13" fmla="*/ 3264 h 21600"/>
                <a:gd name="T14" fmla="*/ 17096 w 21600"/>
                <a:gd name="T15" fmla="*/ 1732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ea typeface="宋体" pitchFamily="2" charset="-122"/>
              </a:endParaRPr>
            </a:p>
          </p:txBody>
        </p:sp>
        <p:graphicFrame>
          <p:nvGraphicFramePr>
            <p:cNvPr id="7" name="Object 29"/>
            <p:cNvGraphicFramePr>
              <a:graphicFrameLocks noChangeAspect="1"/>
            </p:cNvGraphicFramePr>
            <p:nvPr>
              <p:extLst>
                <p:ext uri="{D42A27DB-BD31-4B8C-83A1-F6EECF244321}">
                  <p14:modId xmlns:p14="http://schemas.microsoft.com/office/powerpoint/2010/main" val="276686270"/>
                </p:ext>
              </p:extLst>
            </p:nvPr>
          </p:nvGraphicFramePr>
          <p:xfrm>
            <a:off x="4026" y="1335"/>
            <a:ext cx="295" cy="400"/>
          </p:xfrm>
          <a:graphic>
            <a:graphicData uri="http://schemas.openxmlformats.org/presentationml/2006/ole">
              <mc:AlternateContent xmlns:mc="http://schemas.openxmlformats.org/markup-compatibility/2006">
                <mc:Choice xmlns:v="urn:schemas-microsoft-com:vml" Requires="v">
                  <p:oleObj spid="_x0000_s2820" name="Visio" r:id="rId3" imgW="627507" imgH="851154" progId="Visio.Drawing.11">
                    <p:embed/>
                  </p:oleObj>
                </mc:Choice>
                <mc:Fallback>
                  <p:oleObj name="Visio" r:id="rId3" imgW="627507" imgH="85115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 y="1335"/>
                          <a:ext cx="295"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33B68"/>
                                </a:outerShdw>
                              </a:effectLst>
                            </a14:hiddenEffects>
                          </a:ext>
                        </a:extLst>
                      </p:spPr>
                    </p:pic>
                  </p:oleObj>
                </mc:Fallback>
              </mc:AlternateContent>
            </a:graphicData>
          </a:graphic>
        </p:graphicFrame>
        <p:graphicFrame>
          <p:nvGraphicFramePr>
            <p:cNvPr id="8" name="Object 96"/>
            <p:cNvGraphicFramePr>
              <a:graphicFrameLocks noChangeAspect="1"/>
            </p:cNvGraphicFramePr>
            <p:nvPr/>
          </p:nvGraphicFramePr>
          <p:xfrm>
            <a:off x="4293" y="1067"/>
            <a:ext cx="336" cy="643"/>
          </p:xfrm>
          <a:graphic>
            <a:graphicData uri="http://schemas.openxmlformats.org/presentationml/2006/ole">
              <mc:AlternateContent xmlns:mc="http://schemas.openxmlformats.org/markup-compatibility/2006">
                <mc:Choice xmlns:v="urn:schemas-microsoft-com:vml" Requires="v">
                  <p:oleObj spid="_x0000_s2821" name="Image" r:id="rId5" imgW="1104372" imgH="1701587" progId="">
                    <p:embed/>
                  </p:oleObj>
                </mc:Choice>
                <mc:Fallback>
                  <p:oleObj name="Image" r:id="rId5" imgW="1104372" imgH="1701587" progId="">
                    <p:embed/>
                    <p:pic>
                      <p:nvPicPr>
                        <p:cNvPr id="0" name=""/>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3" y="1067"/>
                          <a:ext cx="336" cy="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oleObj>
                </mc:Fallback>
              </mc:AlternateContent>
            </a:graphicData>
          </a:graphic>
        </p:graphicFrame>
      </p:grpSp>
      <p:sp>
        <p:nvSpPr>
          <p:cNvPr id="9" name="TextBox 7"/>
          <p:cNvSpPr txBox="1">
            <a:spLocks noChangeArrowheads="1"/>
          </p:cNvSpPr>
          <p:nvPr/>
        </p:nvSpPr>
        <p:spPr bwMode="auto">
          <a:xfrm>
            <a:off x="3124090" y="3804185"/>
            <a:ext cx="902811" cy="307777"/>
          </a:xfrm>
          <a:prstGeom prst="rect">
            <a:avLst/>
          </a:prstGeom>
          <a:noFill/>
          <a:ln w="9525">
            <a:noFill/>
            <a:miter lim="800000"/>
            <a:headEnd/>
            <a:tailEnd/>
          </a:ln>
        </p:spPr>
        <p:txBody>
          <a:bodyPr wrap="none">
            <a:spAutoFit/>
          </a:bodyPr>
          <a:lstStyle/>
          <a:p>
            <a:pPr eaLnBrk="0" hangingPunct="0"/>
            <a:r>
              <a:rPr lang="zh-CN" altLang="en-US" sz="1400" b="1" dirty="0">
                <a:latin typeface="微软雅黑" pitchFamily="34" charset="-122"/>
                <a:ea typeface="微软雅黑" pitchFamily="34" charset="-122"/>
              </a:rPr>
              <a:t>手机</a:t>
            </a:r>
            <a:r>
              <a:rPr lang="zh-CN" altLang="en-US" sz="1400" b="1" dirty="0" smtClean="0">
                <a:latin typeface="微软雅黑" pitchFamily="34" charset="-122"/>
                <a:ea typeface="微软雅黑" pitchFamily="34" charset="-122"/>
              </a:rPr>
              <a:t>网络</a:t>
            </a:r>
            <a:endParaRPr lang="zh-CN" altLang="en-US" sz="1400" b="1" dirty="0">
              <a:latin typeface="微软雅黑" pitchFamily="34" charset="-122"/>
              <a:ea typeface="微软雅黑" pitchFamily="34" charset="-122"/>
            </a:endParaRPr>
          </a:p>
        </p:txBody>
      </p:sp>
      <p:pic>
        <p:nvPicPr>
          <p:cNvPr id="29" name="图片 28"/>
          <p:cNvPicPr>
            <a:picLocks noChangeAspect="1"/>
          </p:cNvPicPr>
          <p:nvPr/>
        </p:nvPicPr>
        <p:blipFill>
          <a:blip r:embed="rId7"/>
          <a:stretch>
            <a:fillRect/>
          </a:stretch>
        </p:blipFill>
        <p:spPr>
          <a:xfrm>
            <a:off x="1039613" y="2714271"/>
            <a:ext cx="873567" cy="1093734"/>
          </a:xfrm>
          <a:prstGeom prst="rect">
            <a:avLst/>
          </a:prstGeom>
        </p:spPr>
      </p:pic>
      <p:sp>
        <p:nvSpPr>
          <p:cNvPr id="30" name="矩形 29"/>
          <p:cNvSpPr/>
          <p:nvPr/>
        </p:nvSpPr>
        <p:spPr>
          <a:xfrm>
            <a:off x="1184041" y="3907146"/>
            <a:ext cx="359073"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用户</a:t>
            </a:r>
          </a:p>
        </p:txBody>
      </p:sp>
      <p:sp>
        <p:nvSpPr>
          <p:cNvPr id="31" name="下箭头 30"/>
          <p:cNvSpPr/>
          <p:nvPr/>
        </p:nvSpPr>
        <p:spPr>
          <a:xfrm rot="16200000">
            <a:off x="2339374" y="3144542"/>
            <a:ext cx="378553" cy="63177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sp>
        <p:nvSpPr>
          <p:cNvPr id="32" name="下箭头 31"/>
          <p:cNvSpPr/>
          <p:nvPr/>
        </p:nvSpPr>
        <p:spPr>
          <a:xfrm rot="16200000">
            <a:off x="4644394" y="3140270"/>
            <a:ext cx="378553" cy="63177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sp>
        <p:nvSpPr>
          <p:cNvPr id="37" name="TextBox 15"/>
          <p:cNvSpPr txBox="1"/>
          <p:nvPr/>
        </p:nvSpPr>
        <p:spPr>
          <a:xfrm>
            <a:off x="8658685" y="2442279"/>
            <a:ext cx="3255409" cy="1061829"/>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联动优势具有雄厚的手机端研发、产品能力；联动资金托管平台同时支持</a:t>
            </a:r>
            <a:r>
              <a:rPr lang="en-US" altLang="zh-CN" sz="1400" dirty="0" smtClean="0">
                <a:solidFill>
                  <a:schemeClr val="tx1">
                    <a:lumMod val="85000"/>
                    <a:lumOff val="15000"/>
                  </a:schemeClr>
                </a:solidFill>
                <a:latin typeface="微软雅黑" pitchFamily="34" charset="-122"/>
                <a:ea typeface="微软雅黑" pitchFamily="34" charset="-122"/>
              </a:rPr>
              <a:t>PC</a:t>
            </a:r>
            <a:r>
              <a:rPr lang="zh-CN" altLang="en-US" sz="1400" dirty="0" smtClean="0">
                <a:solidFill>
                  <a:schemeClr val="tx1">
                    <a:lumMod val="85000"/>
                    <a:lumOff val="15000"/>
                  </a:schemeClr>
                </a:solidFill>
                <a:latin typeface="微软雅黑" pitchFamily="34" charset="-122"/>
                <a:ea typeface="微软雅黑" pitchFamily="34" charset="-122"/>
              </a:rPr>
              <a:t>、手机、</a:t>
            </a:r>
            <a:r>
              <a:rPr lang="en-US" altLang="zh-CN" sz="1400" dirty="0" smtClean="0">
                <a:solidFill>
                  <a:schemeClr val="tx1">
                    <a:lumMod val="85000"/>
                    <a:lumOff val="15000"/>
                  </a:schemeClr>
                </a:solidFill>
                <a:latin typeface="微软雅黑" pitchFamily="34" charset="-122"/>
                <a:ea typeface="微软雅黑" pitchFamily="34" charset="-122"/>
              </a:rPr>
              <a:t>PAD</a:t>
            </a:r>
            <a:r>
              <a:rPr lang="zh-CN" altLang="en-US" sz="1400" dirty="0" smtClean="0">
                <a:solidFill>
                  <a:schemeClr val="tx1">
                    <a:lumMod val="85000"/>
                    <a:lumOff val="15000"/>
                  </a:schemeClr>
                </a:solidFill>
                <a:latin typeface="微软雅黑" pitchFamily="34" charset="-122"/>
                <a:ea typeface="微软雅黑" pitchFamily="34" charset="-122"/>
              </a:rPr>
              <a:t>等多种接入方式。</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38" name="矩形 37"/>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pic>
        <p:nvPicPr>
          <p:cNvPr id="28" name="图片 27"/>
          <p:cNvPicPr>
            <a:picLocks noChangeAspect="1"/>
          </p:cNvPicPr>
          <p:nvPr/>
        </p:nvPicPr>
        <p:blipFill>
          <a:blip r:embed="rId8"/>
          <a:stretch>
            <a:fillRect/>
          </a:stretch>
        </p:blipFill>
        <p:spPr>
          <a:xfrm>
            <a:off x="1664678" y="3277914"/>
            <a:ext cx="414915" cy="579661"/>
          </a:xfrm>
          <a:prstGeom prst="rect">
            <a:avLst/>
          </a:prstGeom>
        </p:spPr>
      </p:pic>
      <p:sp>
        <p:nvSpPr>
          <p:cNvPr id="16" name="矩形 15"/>
          <p:cNvSpPr/>
          <p:nvPr/>
        </p:nvSpPr>
        <p:spPr>
          <a:xfrm>
            <a:off x="5256140" y="2763827"/>
            <a:ext cx="2287032" cy="1423318"/>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95000"/>
                  </a:schemeClr>
                </a:solidFill>
                <a:latin typeface="微软雅黑" panose="020B0503020204020204" pitchFamily="34" charset="-122"/>
                <a:ea typeface="微软雅黑" panose="020B0503020204020204" pitchFamily="34" charset="-122"/>
              </a:rPr>
              <a:t>托管账户系统</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9"/>
          <a:stretch>
            <a:fillRect/>
          </a:stretch>
        </p:blipFill>
        <p:spPr>
          <a:xfrm>
            <a:off x="5855107" y="2884013"/>
            <a:ext cx="1170985" cy="325274"/>
          </a:xfrm>
          <a:prstGeom prst="rect">
            <a:avLst/>
          </a:prstGeom>
          <a:solidFill>
            <a:schemeClr val="bg1"/>
          </a:solidFill>
        </p:spPr>
      </p:pic>
    </p:spTree>
    <p:extLst>
      <p:ext uri="{BB962C8B-B14F-4D97-AF65-F5344CB8AC3E}">
        <p14:creationId xmlns:p14="http://schemas.microsoft.com/office/powerpoint/2010/main" val="4177931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支持线下</a:t>
            </a:r>
            <a:r>
              <a:rPr lang="en-US" altLang="zh-CN" dirty="0" smtClean="0"/>
              <a:t>POS</a:t>
            </a:r>
            <a:r>
              <a:rPr lang="zh-CN" altLang="en-US" dirty="0" smtClean="0"/>
              <a:t>接入</a:t>
            </a:r>
            <a:endParaRPr lang="zh-CN" altLang="en-US" dirty="0"/>
          </a:p>
        </p:txBody>
      </p:sp>
      <p:grpSp>
        <p:nvGrpSpPr>
          <p:cNvPr id="3" name="组合 2"/>
          <p:cNvGrpSpPr/>
          <p:nvPr/>
        </p:nvGrpSpPr>
        <p:grpSpPr>
          <a:xfrm>
            <a:off x="3526336" y="2382687"/>
            <a:ext cx="855717" cy="528622"/>
            <a:chOff x="8779399" y="2275791"/>
            <a:chExt cx="508683" cy="285068"/>
          </a:xfrm>
          <a:solidFill>
            <a:schemeClr val="accent6">
              <a:lumMod val="60000"/>
              <a:lumOff val="40000"/>
            </a:schemeClr>
          </a:solidFill>
        </p:grpSpPr>
        <p:sp>
          <p:nvSpPr>
            <p:cNvPr id="4" name="Rectangle 54"/>
            <p:cNvSpPr/>
            <p:nvPr/>
          </p:nvSpPr>
          <p:spPr>
            <a:xfrm>
              <a:off x="8779399" y="2275791"/>
              <a:ext cx="508683" cy="285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57"/>
            <p:cNvCxnSpPr/>
            <p:nvPr/>
          </p:nvCxnSpPr>
          <p:spPr>
            <a:xfrm>
              <a:off x="9049516" y="2505537"/>
              <a:ext cx="238564" cy="0"/>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7"/>
            <p:cNvCxnSpPr/>
            <p:nvPr/>
          </p:nvCxnSpPr>
          <p:spPr>
            <a:xfrm>
              <a:off x="8825369" y="2505537"/>
              <a:ext cx="238564" cy="0"/>
            </a:xfrm>
            <a:prstGeom prst="line">
              <a:avLst/>
            </a:prstGeom>
            <a:grpFill/>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18627" y="2646998"/>
            <a:ext cx="1015418" cy="188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a:stretch>
            <a:fillRect/>
          </a:stretch>
        </p:blipFill>
        <p:spPr>
          <a:xfrm>
            <a:off x="1039613" y="2714271"/>
            <a:ext cx="873567" cy="1093734"/>
          </a:xfrm>
          <a:prstGeom prst="rect">
            <a:avLst/>
          </a:prstGeom>
        </p:spPr>
      </p:pic>
      <p:sp>
        <p:nvSpPr>
          <p:cNvPr id="9" name="矩形 8"/>
          <p:cNvSpPr/>
          <p:nvPr/>
        </p:nvSpPr>
        <p:spPr>
          <a:xfrm>
            <a:off x="1184041" y="3907146"/>
            <a:ext cx="359073"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用户</a:t>
            </a:r>
          </a:p>
        </p:txBody>
      </p:sp>
      <p:sp>
        <p:nvSpPr>
          <p:cNvPr id="10" name="下箭头 9"/>
          <p:cNvSpPr/>
          <p:nvPr/>
        </p:nvSpPr>
        <p:spPr>
          <a:xfrm rot="16200000">
            <a:off x="2339374" y="3144542"/>
            <a:ext cx="378553" cy="63177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sp>
        <p:nvSpPr>
          <p:cNvPr id="11" name="下箭头 10"/>
          <p:cNvSpPr/>
          <p:nvPr/>
        </p:nvSpPr>
        <p:spPr>
          <a:xfrm rot="16200000">
            <a:off x="4644394" y="3140270"/>
            <a:ext cx="378553" cy="63177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sp>
        <p:nvSpPr>
          <p:cNvPr id="12" name="矩形 11"/>
          <p:cNvSpPr/>
          <p:nvPr/>
        </p:nvSpPr>
        <p:spPr>
          <a:xfrm>
            <a:off x="5256140" y="2763827"/>
            <a:ext cx="2287032" cy="1423318"/>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95000"/>
                  </a:schemeClr>
                </a:solidFill>
                <a:latin typeface="微软雅黑" panose="020B0503020204020204" pitchFamily="34" charset="-122"/>
                <a:ea typeface="微软雅黑" panose="020B0503020204020204" pitchFamily="34" charset="-122"/>
              </a:rPr>
              <a:t>托管账户系统</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15"/>
          <p:cNvSpPr txBox="1"/>
          <p:nvPr/>
        </p:nvSpPr>
        <p:spPr>
          <a:xfrm>
            <a:off x="8658685" y="2442279"/>
            <a:ext cx="3255409" cy="1061829"/>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联动优势将传统线下</a:t>
            </a:r>
            <a:r>
              <a:rPr lang="en-US" altLang="zh-CN" sz="1400" dirty="0" smtClean="0">
                <a:solidFill>
                  <a:schemeClr val="tx1">
                    <a:lumMod val="85000"/>
                    <a:lumOff val="15000"/>
                  </a:schemeClr>
                </a:solidFill>
                <a:latin typeface="微软雅黑" pitchFamily="34" charset="-122"/>
                <a:ea typeface="微软雅黑" pitchFamily="34" charset="-122"/>
              </a:rPr>
              <a:t>POS</a:t>
            </a:r>
            <a:r>
              <a:rPr lang="zh-CN" altLang="en-US" sz="1400" dirty="0" smtClean="0">
                <a:solidFill>
                  <a:schemeClr val="tx1">
                    <a:lumMod val="85000"/>
                    <a:lumOff val="15000"/>
                  </a:schemeClr>
                </a:solidFill>
                <a:latin typeface="微软雅黑" pitchFamily="34" charset="-122"/>
                <a:ea typeface="微软雅黑" pitchFamily="34" charset="-122"/>
              </a:rPr>
              <a:t>与托管账户体系打通，用户可以通过线下</a:t>
            </a:r>
            <a:r>
              <a:rPr lang="en-US" altLang="zh-CN" sz="1400" dirty="0" smtClean="0">
                <a:solidFill>
                  <a:schemeClr val="tx1">
                    <a:lumMod val="85000"/>
                    <a:lumOff val="15000"/>
                  </a:schemeClr>
                </a:solidFill>
                <a:latin typeface="微软雅黑" pitchFamily="34" charset="-122"/>
                <a:ea typeface="微软雅黑" pitchFamily="34" charset="-122"/>
              </a:rPr>
              <a:t>POS</a:t>
            </a:r>
            <a:r>
              <a:rPr lang="zh-CN" altLang="en-US" sz="1400" dirty="0" smtClean="0">
                <a:solidFill>
                  <a:schemeClr val="tx1">
                    <a:lumMod val="85000"/>
                    <a:lumOff val="15000"/>
                  </a:schemeClr>
                </a:solidFill>
                <a:latin typeface="微软雅黑" pitchFamily="34" charset="-122"/>
                <a:ea typeface="微软雅黑" pitchFamily="34" charset="-122"/>
              </a:rPr>
              <a:t>充值。</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14" name="矩形 13"/>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pic>
        <p:nvPicPr>
          <p:cNvPr id="15" name="图片 14"/>
          <p:cNvPicPr>
            <a:picLocks noChangeAspect="1"/>
          </p:cNvPicPr>
          <p:nvPr/>
        </p:nvPicPr>
        <p:blipFill>
          <a:blip r:embed="rId4"/>
          <a:stretch>
            <a:fillRect/>
          </a:stretch>
        </p:blipFill>
        <p:spPr>
          <a:xfrm>
            <a:off x="5855107" y="2884013"/>
            <a:ext cx="1170985" cy="325274"/>
          </a:xfrm>
          <a:prstGeom prst="rect">
            <a:avLst/>
          </a:prstGeom>
          <a:solidFill>
            <a:schemeClr val="bg1"/>
          </a:solidFill>
        </p:spPr>
      </p:pic>
    </p:spTree>
    <p:extLst>
      <p:ext uri="{BB962C8B-B14F-4D97-AF65-F5344CB8AC3E}">
        <p14:creationId xmlns:p14="http://schemas.microsoft.com/office/powerpoint/2010/main" val="670553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399" y="100297"/>
            <a:ext cx="9567985" cy="750094"/>
          </a:xfrm>
        </p:spPr>
        <p:txBody>
          <a:bodyPr/>
          <a:lstStyle/>
          <a:p>
            <a:r>
              <a:rPr lang="zh-CN" altLang="en-US" dirty="0"/>
              <a:t>支持</a:t>
            </a:r>
            <a:r>
              <a:rPr lang="en-US" altLang="zh-CN" dirty="0" smtClean="0"/>
              <a:t>P2B</a:t>
            </a:r>
            <a:r>
              <a:rPr lang="zh-CN" altLang="en-US" dirty="0" smtClean="0"/>
              <a:t>模式 出资方和借款方都支持企业账户</a:t>
            </a:r>
            <a:endParaRPr lang="zh-CN" altLang="en-US" dirty="0"/>
          </a:p>
        </p:txBody>
      </p:sp>
      <p:sp>
        <p:nvSpPr>
          <p:cNvPr id="3" name="矩形 2"/>
          <p:cNvSpPr/>
          <p:nvPr/>
        </p:nvSpPr>
        <p:spPr>
          <a:xfrm>
            <a:off x="2840843" y="2985886"/>
            <a:ext cx="2287032" cy="207519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95000"/>
                  </a:schemeClr>
                </a:solidFill>
                <a:latin typeface="微软雅黑" panose="020B0503020204020204" pitchFamily="34" charset="-122"/>
                <a:ea typeface="微软雅黑" panose="020B0503020204020204" pitchFamily="34" charset="-122"/>
              </a:rPr>
              <a:t>托管账户系统</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478926" y="3302163"/>
            <a:ext cx="1170985" cy="325274"/>
          </a:xfrm>
          <a:prstGeom prst="rect">
            <a:avLst/>
          </a:prstGeom>
          <a:solidFill>
            <a:schemeClr val="bg1"/>
          </a:solidFill>
        </p:spPr>
      </p:pic>
      <p:pic>
        <p:nvPicPr>
          <p:cNvPr id="5" name="图片 4"/>
          <p:cNvPicPr>
            <a:picLocks noChangeAspect="1"/>
          </p:cNvPicPr>
          <p:nvPr/>
        </p:nvPicPr>
        <p:blipFill>
          <a:blip r:embed="rId3"/>
          <a:stretch>
            <a:fillRect/>
          </a:stretch>
        </p:blipFill>
        <p:spPr>
          <a:xfrm>
            <a:off x="1198886" y="2937123"/>
            <a:ext cx="506410" cy="634042"/>
          </a:xfrm>
          <a:prstGeom prst="rect">
            <a:avLst/>
          </a:prstGeom>
        </p:spPr>
      </p:pic>
      <p:sp>
        <p:nvSpPr>
          <p:cNvPr id="6" name="下箭头 5"/>
          <p:cNvSpPr/>
          <p:nvPr/>
        </p:nvSpPr>
        <p:spPr>
          <a:xfrm rot="16200000">
            <a:off x="2136727" y="3232592"/>
            <a:ext cx="378553" cy="63177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pic>
        <p:nvPicPr>
          <p:cNvPr id="7" name="Picture 47" descr="20元件1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33019" y="3925063"/>
            <a:ext cx="684033" cy="99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093018" y="3640392"/>
            <a:ext cx="718146"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个人账户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1093018" y="4948540"/>
            <a:ext cx="718146"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企业账户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下箭头 9"/>
          <p:cNvSpPr/>
          <p:nvPr/>
        </p:nvSpPr>
        <p:spPr>
          <a:xfrm rot="16200000">
            <a:off x="2136726" y="4325371"/>
            <a:ext cx="378553" cy="63177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pic>
        <p:nvPicPr>
          <p:cNvPr id="11" name="图片 10"/>
          <p:cNvPicPr>
            <a:picLocks noChangeAspect="1"/>
          </p:cNvPicPr>
          <p:nvPr/>
        </p:nvPicPr>
        <p:blipFill>
          <a:blip r:embed="rId3"/>
          <a:stretch>
            <a:fillRect/>
          </a:stretch>
        </p:blipFill>
        <p:spPr>
          <a:xfrm>
            <a:off x="6151666" y="2849146"/>
            <a:ext cx="506410" cy="634042"/>
          </a:xfrm>
          <a:prstGeom prst="rect">
            <a:avLst/>
          </a:prstGeom>
        </p:spPr>
      </p:pic>
      <p:sp>
        <p:nvSpPr>
          <p:cNvPr id="12" name="下箭头 11"/>
          <p:cNvSpPr/>
          <p:nvPr/>
        </p:nvSpPr>
        <p:spPr>
          <a:xfrm rot="5400000">
            <a:off x="5414605" y="3135228"/>
            <a:ext cx="378553" cy="63177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pic>
        <p:nvPicPr>
          <p:cNvPr id="13" name="Picture 47" descr="20元件1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85799" y="3837086"/>
            <a:ext cx="684033" cy="997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6045798" y="3552415"/>
            <a:ext cx="718146"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个人账户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6045798" y="4860563"/>
            <a:ext cx="718146"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企业账户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6" name="下箭头 15"/>
          <p:cNvSpPr/>
          <p:nvPr/>
        </p:nvSpPr>
        <p:spPr>
          <a:xfrm rot="5400000">
            <a:off x="5414604" y="4228007"/>
            <a:ext cx="378553" cy="63177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sp>
        <p:nvSpPr>
          <p:cNvPr id="17" name="矩形 16"/>
          <p:cNvSpPr/>
          <p:nvPr/>
        </p:nvSpPr>
        <p:spPr>
          <a:xfrm>
            <a:off x="1133019" y="1912428"/>
            <a:ext cx="107721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出资方</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5686725" y="1907431"/>
            <a:ext cx="107721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借款</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方</a:t>
            </a:r>
            <a:endPar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 name="TextBox 15"/>
          <p:cNvSpPr txBox="1"/>
          <p:nvPr/>
        </p:nvSpPr>
        <p:spPr>
          <a:xfrm>
            <a:off x="8658685" y="2442279"/>
            <a:ext cx="3255409" cy="738664"/>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联动优势托管账户，出资方和借款方都可以是个人账户和企业账户。</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20" name="矩形 19"/>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762571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对接货币基金 站岗资金有收益</a:t>
            </a:r>
            <a:endParaRPr lang="zh-CN" altLang="en-US" dirty="0"/>
          </a:p>
        </p:txBody>
      </p:sp>
      <p:sp>
        <p:nvSpPr>
          <p:cNvPr id="3" name="矩形 2"/>
          <p:cNvSpPr/>
          <p:nvPr/>
        </p:nvSpPr>
        <p:spPr>
          <a:xfrm>
            <a:off x="2526946" y="2369096"/>
            <a:ext cx="2287032" cy="207519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tIns="36000" bIns="756000" rtlCol="0" anchor="ctr"/>
          <a:lstStyle/>
          <a:p>
            <a:pPr algn="ctr"/>
            <a:r>
              <a:rPr lang="zh-CN" altLang="en-US" sz="2400" dirty="0" smtClean="0">
                <a:solidFill>
                  <a:schemeClr val="bg1">
                    <a:lumMod val="95000"/>
                  </a:schemeClr>
                </a:solidFill>
                <a:latin typeface="微软雅黑" panose="020B0503020204020204" pitchFamily="34" charset="-122"/>
                <a:ea typeface="微软雅黑" panose="020B0503020204020204" pitchFamily="34" charset="-122"/>
              </a:rPr>
              <a:t>托管账户系统</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084969" y="2480657"/>
            <a:ext cx="1170985" cy="325274"/>
          </a:xfrm>
          <a:prstGeom prst="rect">
            <a:avLst/>
          </a:prstGeom>
          <a:solidFill>
            <a:schemeClr val="bg1"/>
          </a:solidFill>
        </p:spPr>
      </p:pic>
      <p:pic>
        <p:nvPicPr>
          <p:cNvPr id="5" name="图片 4"/>
          <p:cNvPicPr>
            <a:picLocks noChangeAspect="1"/>
          </p:cNvPicPr>
          <p:nvPr/>
        </p:nvPicPr>
        <p:blipFill>
          <a:blip r:embed="rId3"/>
          <a:stretch>
            <a:fillRect/>
          </a:stretch>
        </p:blipFill>
        <p:spPr>
          <a:xfrm>
            <a:off x="1077176" y="3008882"/>
            <a:ext cx="873567" cy="1093734"/>
          </a:xfrm>
          <a:prstGeom prst="rect">
            <a:avLst/>
          </a:prstGeom>
        </p:spPr>
      </p:pic>
      <p:sp>
        <p:nvSpPr>
          <p:cNvPr id="6" name="矩形 5"/>
          <p:cNvSpPr/>
          <p:nvPr/>
        </p:nvSpPr>
        <p:spPr>
          <a:xfrm>
            <a:off x="1334422" y="4102616"/>
            <a:ext cx="359073"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用户</a:t>
            </a:r>
          </a:p>
        </p:txBody>
      </p:sp>
      <p:sp>
        <p:nvSpPr>
          <p:cNvPr id="7" name="下箭头 6"/>
          <p:cNvSpPr/>
          <p:nvPr/>
        </p:nvSpPr>
        <p:spPr>
          <a:xfrm rot="16200000">
            <a:off x="2363073" y="3157684"/>
            <a:ext cx="378553" cy="1065238"/>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smtClean="0">
                <a:solidFill>
                  <a:schemeClr val="bg1">
                    <a:lumMod val="95000"/>
                  </a:schemeClr>
                </a:solidFill>
              </a:rPr>
              <a:t>站岗资金</a:t>
            </a:r>
            <a:endParaRPr lang="zh-CN" altLang="en-US" sz="1400" dirty="0">
              <a:solidFill>
                <a:schemeClr val="bg1">
                  <a:lumMod val="95000"/>
                </a:schemeClr>
              </a:solidFill>
            </a:endParaRPr>
          </a:p>
        </p:txBody>
      </p:sp>
      <p:sp>
        <p:nvSpPr>
          <p:cNvPr id="8" name="椭圆 7"/>
          <p:cNvSpPr/>
          <p:nvPr/>
        </p:nvSpPr>
        <p:spPr>
          <a:xfrm>
            <a:off x="3258680" y="3261608"/>
            <a:ext cx="852971" cy="81767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0505" y="3417990"/>
            <a:ext cx="569320" cy="504905"/>
          </a:xfrm>
          <a:prstGeom prst="rect">
            <a:avLst/>
          </a:prstGeom>
        </p:spPr>
      </p:pic>
      <p:sp>
        <p:nvSpPr>
          <p:cNvPr id="10" name="矩形 9"/>
          <p:cNvSpPr/>
          <p:nvPr/>
        </p:nvSpPr>
        <p:spPr>
          <a:xfrm>
            <a:off x="3178736" y="4127938"/>
            <a:ext cx="107721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b="1" dirty="0" smtClean="0">
                <a:solidFill>
                  <a:schemeClr val="bg1">
                    <a:lumMod val="95000"/>
                  </a:schemeClr>
                </a:solidFill>
                <a:latin typeface="微软雅黑" panose="020B0503020204020204" pitchFamily="34" charset="-122"/>
                <a:ea typeface="微软雅黑" panose="020B0503020204020204" pitchFamily="34" charset="-122"/>
              </a:rPr>
              <a:t>资金托管账户</a:t>
            </a:r>
            <a:endParaRPr lang="zh-CN" altLang="en-US" sz="14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椭圆 10"/>
          <p:cNvSpPr/>
          <p:nvPr/>
        </p:nvSpPr>
        <p:spPr>
          <a:xfrm>
            <a:off x="5647429" y="3282226"/>
            <a:ext cx="959873" cy="820390"/>
          </a:xfrm>
          <a:prstGeom prst="ellipse">
            <a:avLst/>
          </a:prstGeom>
          <a:solidFill>
            <a:schemeClr val="accent6">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基金</a:t>
            </a:r>
          </a:p>
        </p:txBody>
      </p:sp>
      <p:sp>
        <p:nvSpPr>
          <p:cNvPr id="12" name="下箭头 11"/>
          <p:cNvSpPr/>
          <p:nvPr/>
        </p:nvSpPr>
        <p:spPr>
          <a:xfrm rot="5400000">
            <a:off x="4711995" y="3031081"/>
            <a:ext cx="378553" cy="1290637"/>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400" dirty="0" smtClean="0">
                <a:solidFill>
                  <a:schemeClr val="bg1">
                    <a:lumMod val="95000"/>
                  </a:schemeClr>
                </a:solidFill>
              </a:rPr>
              <a:t>基金收益</a:t>
            </a:r>
            <a:endParaRPr lang="zh-CN" altLang="en-US" sz="1400" dirty="0">
              <a:solidFill>
                <a:schemeClr val="bg1">
                  <a:lumMod val="95000"/>
                </a:schemeClr>
              </a:solidFill>
            </a:endParaRPr>
          </a:p>
        </p:txBody>
      </p:sp>
      <p:sp>
        <p:nvSpPr>
          <p:cNvPr id="13" name="TextBox 15"/>
          <p:cNvSpPr txBox="1"/>
          <p:nvPr/>
        </p:nvSpPr>
        <p:spPr>
          <a:xfrm>
            <a:off x="8658685" y="2442279"/>
            <a:ext cx="3255409" cy="1061829"/>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联动优势托管账户对接货币基金，</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用户在托管账户的站岗资金有收益，减少平台资金频繁进出，降低平台成本。</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14" name="矩形 13"/>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5594853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强大的短信服务能力 动账通知 用户感受好</a:t>
            </a:r>
            <a:endParaRPr lang="zh-CN" altLang="en-US" dirty="0"/>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560" y="1316466"/>
            <a:ext cx="2106505" cy="3744897"/>
          </a:xfrm>
          <a:prstGeom prst="rect">
            <a:avLst/>
          </a:prstGeom>
          <a:ln>
            <a:solidFill>
              <a:schemeClr val="bg1">
                <a:lumMod val="50000"/>
              </a:schemeClr>
            </a:solidFill>
          </a:ln>
        </p:spPr>
      </p:pic>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30571" y="1696042"/>
            <a:ext cx="2113994" cy="3758213"/>
          </a:xfrm>
          <a:prstGeom prst="rect">
            <a:avLst/>
          </a:prstGeom>
          <a:ln>
            <a:solidFill>
              <a:schemeClr val="bg1">
                <a:lumMod val="50000"/>
              </a:schemeClr>
            </a:solidFill>
          </a:ln>
        </p:spPr>
      </p:pic>
      <p:sp>
        <p:nvSpPr>
          <p:cNvPr id="7" name="TextBox 15"/>
          <p:cNvSpPr txBox="1"/>
          <p:nvPr/>
        </p:nvSpPr>
        <p:spPr>
          <a:xfrm>
            <a:off x="8658685" y="2442279"/>
            <a:ext cx="3255409" cy="1708160"/>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联动优势提供强大、稳定的全网短信服务，联动优势具有第三方支付机构中最稳定的短信通道之一。用户的注册、绑卡、提现验密等环节，联动都提供稳定的短信通知服务。</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8" name="矩形 7"/>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pic>
        <p:nvPicPr>
          <p:cNvPr id="4" name="图片 3"/>
          <p:cNvPicPr>
            <a:picLocks noChangeAspect="1"/>
          </p:cNvPicPr>
          <p:nvPr/>
        </p:nvPicPr>
        <p:blipFill>
          <a:blip r:embed="rId4"/>
          <a:stretch>
            <a:fillRect/>
          </a:stretch>
        </p:blipFill>
        <p:spPr>
          <a:xfrm>
            <a:off x="4423130" y="2442279"/>
            <a:ext cx="2209800" cy="3924300"/>
          </a:xfrm>
          <a:prstGeom prst="rect">
            <a:avLst/>
          </a:prstGeom>
        </p:spPr>
      </p:pic>
    </p:spTree>
    <p:extLst>
      <p:ext uri="{BB962C8B-B14F-4D97-AF65-F5344CB8AC3E}">
        <p14:creationId xmlns:p14="http://schemas.microsoft.com/office/powerpoint/2010/main" val="1663121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隐性账户体系 用户操作全程无跳出</a:t>
            </a:r>
            <a:endParaRPr lang="zh-CN" altLang="en-US" dirty="0"/>
          </a:p>
        </p:txBody>
      </p:sp>
      <p:sp>
        <p:nvSpPr>
          <p:cNvPr id="5" name="Rectangle 28"/>
          <p:cNvSpPr>
            <a:spLocks noChangeArrowheads="1"/>
          </p:cNvSpPr>
          <p:nvPr/>
        </p:nvSpPr>
        <p:spPr bwMode="auto">
          <a:xfrm>
            <a:off x="6679889" y="2811760"/>
            <a:ext cx="1420813" cy="11620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Freeform 26"/>
          <p:cNvSpPr>
            <a:spLocks/>
          </p:cNvSpPr>
          <p:nvPr/>
        </p:nvSpPr>
        <p:spPr bwMode="auto">
          <a:xfrm>
            <a:off x="6758034" y="2955514"/>
            <a:ext cx="1209675" cy="852487"/>
          </a:xfrm>
          <a:custGeom>
            <a:avLst/>
            <a:gdLst>
              <a:gd name="T0" fmla="*/ 1209675 w 1008"/>
              <a:gd name="T1" fmla="*/ 2401 h 710"/>
              <a:gd name="T2" fmla="*/ 0 w 1008"/>
              <a:gd name="T3" fmla="*/ 0 h 710"/>
              <a:gd name="T4" fmla="*/ 381624 w 1008"/>
              <a:gd name="T5" fmla="*/ 422641 h 710"/>
              <a:gd name="T6" fmla="*/ 7200 w 1008"/>
              <a:gd name="T7" fmla="*/ 852487 h 710"/>
              <a:gd name="T8" fmla="*/ 1209675 w 1008"/>
              <a:gd name="T9" fmla="*/ 852487 h 710"/>
              <a:gd name="T10" fmla="*/ 1209675 w 1008"/>
              <a:gd name="T11" fmla="*/ 2401 h 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8" h="710">
                <a:moveTo>
                  <a:pt x="1008" y="2"/>
                </a:moveTo>
                <a:lnTo>
                  <a:pt x="0" y="0"/>
                </a:lnTo>
                <a:lnTo>
                  <a:pt x="318" y="352"/>
                </a:lnTo>
                <a:lnTo>
                  <a:pt x="6" y="710"/>
                </a:lnTo>
                <a:lnTo>
                  <a:pt x="1008" y="710"/>
                </a:lnTo>
                <a:lnTo>
                  <a:pt x="1008" y="2"/>
                </a:lnTo>
                <a:close/>
              </a:path>
            </a:pathLst>
          </a:custGeom>
          <a:solidFill>
            <a:schemeClr val="bg1">
              <a:lumMod val="65000"/>
            </a:schemeClr>
          </a:solidFill>
          <a:ln>
            <a:noFill/>
          </a:ln>
          <a:effectLst/>
        </p:spPr>
        <p:txBody>
          <a:bodyPr anchor="ctr"/>
          <a:lstStyle/>
          <a:p>
            <a:pPr algn="ctr"/>
            <a:r>
              <a:rPr lang="zh-CN" altLang="en-US" sz="1400" b="1" dirty="0">
                <a:solidFill>
                  <a:srgbClr val="C00000"/>
                </a:solidFill>
                <a:latin typeface="微软雅黑" panose="020B0503020204020204" pitchFamily="34" charset="-122"/>
                <a:ea typeface="微软雅黑" panose="020B0503020204020204" pitchFamily="34" charset="-122"/>
              </a:rPr>
              <a:t>完结</a:t>
            </a:r>
          </a:p>
        </p:txBody>
      </p:sp>
      <p:sp>
        <p:nvSpPr>
          <p:cNvPr id="7" name="Freeform 25"/>
          <p:cNvSpPr>
            <a:spLocks/>
          </p:cNvSpPr>
          <p:nvPr/>
        </p:nvSpPr>
        <p:spPr bwMode="auto">
          <a:xfrm>
            <a:off x="3392965" y="2953870"/>
            <a:ext cx="1188000" cy="852488"/>
          </a:xfrm>
          <a:custGeom>
            <a:avLst/>
            <a:gdLst>
              <a:gd name="T0" fmla="*/ 828609 w 1006"/>
              <a:gd name="T1" fmla="*/ 2401 h 710"/>
              <a:gd name="T2" fmla="*/ 0 w 1006"/>
              <a:gd name="T3" fmla="*/ 0 h 710"/>
              <a:gd name="T4" fmla="*/ 379479 w 1006"/>
              <a:gd name="T5" fmla="*/ 422642 h 710"/>
              <a:gd name="T6" fmla="*/ 7205 w 1006"/>
              <a:gd name="T7" fmla="*/ 852488 h 710"/>
              <a:gd name="T8" fmla="*/ 828609 w 1006"/>
              <a:gd name="T9" fmla="*/ 852488 h 710"/>
              <a:gd name="T10" fmla="*/ 1208088 w 1006"/>
              <a:gd name="T11" fmla="*/ 422642 h 710"/>
              <a:gd name="T12" fmla="*/ 828609 w 1006"/>
              <a:gd name="T13" fmla="*/ 2401 h 7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6" h="710">
                <a:moveTo>
                  <a:pt x="690" y="2"/>
                </a:moveTo>
                <a:lnTo>
                  <a:pt x="0" y="0"/>
                </a:lnTo>
                <a:lnTo>
                  <a:pt x="316" y="352"/>
                </a:lnTo>
                <a:lnTo>
                  <a:pt x="6" y="710"/>
                </a:lnTo>
                <a:lnTo>
                  <a:pt x="690" y="710"/>
                </a:lnTo>
                <a:lnTo>
                  <a:pt x="1006" y="352"/>
                </a:lnTo>
                <a:lnTo>
                  <a:pt x="690" y="2"/>
                </a:lnTo>
                <a:close/>
              </a:path>
            </a:pathLst>
          </a:custGeom>
          <a:solidFill>
            <a:srgbClr val="D7D7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b="1" dirty="0">
                <a:solidFill>
                  <a:srgbClr val="C00000"/>
                </a:solidFill>
                <a:latin typeface="微软雅黑" panose="020B0503020204020204" pitchFamily="34" charset="-122"/>
                <a:ea typeface="微软雅黑" panose="020B0503020204020204" pitchFamily="34" charset="-122"/>
              </a:rPr>
              <a:t>充值</a:t>
            </a:r>
          </a:p>
        </p:txBody>
      </p:sp>
      <p:sp>
        <p:nvSpPr>
          <p:cNvPr id="8" name="Freeform 24"/>
          <p:cNvSpPr>
            <a:spLocks/>
          </p:cNvSpPr>
          <p:nvPr/>
        </p:nvSpPr>
        <p:spPr bwMode="auto">
          <a:xfrm>
            <a:off x="2558869" y="2953870"/>
            <a:ext cx="1188000" cy="852487"/>
          </a:xfrm>
          <a:custGeom>
            <a:avLst/>
            <a:gdLst>
              <a:gd name="T0" fmla="*/ 831542 w 1008"/>
              <a:gd name="T1" fmla="*/ 2401 h 710"/>
              <a:gd name="T2" fmla="*/ 0 w 1008"/>
              <a:gd name="T3" fmla="*/ 0 h 710"/>
              <a:gd name="T4" fmla="*/ 382125 w 1008"/>
              <a:gd name="T5" fmla="*/ 422641 h 710"/>
              <a:gd name="T6" fmla="*/ 7210 w 1008"/>
              <a:gd name="T7" fmla="*/ 852487 h 710"/>
              <a:gd name="T8" fmla="*/ 831542 w 1008"/>
              <a:gd name="T9" fmla="*/ 852487 h 710"/>
              <a:gd name="T10" fmla="*/ 1211263 w 1008"/>
              <a:gd name="T11" fmla="*/ 422641 h 710"/>
              <a:gd name="T12" fmla="*/ 831542 w 1008"/>
              <a:gd name="T13" fmla="*/ 2401 h 7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8" h="710">
                <a:moveTo>
                  <a:pt x="692" y="2"/>
                </a:moveTo>
                <a:lnTo>
                  <a:pt x="0" y="0"/>
                </a:lnTo>
                <a:lnTo>
                  <a:pt x="318" y="352"/>
                </a:lnTo>
                <a:lnTo>
                  <a:pt x="6" y="710"/>
                </a:lnTo>
                <a:lnTo>
                  <a:pt x="692" y="710"/>
                </a:lnTo>
                <a:lnTo>
                  <a:pt x="1008" y="352"/>
                </a:lnTo>
                <a:lnTo>
                  <a:pt x="692" y="2"/>
                </a:lnTo>
                <a:close/>
              </a:path>
            </a:pathLst>
          </a:custGeom>
          <a:solidFill>
            <a:srgbClr val="D7D7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b="1" dirty="0">
                <a:solidFill>
                  <a:srgbClr val="C00000"/>
                </a:solidFill>
                <a:latin typeface="微软雅黑" panose="020B0503020204020204" pitchFamily="34" charset="-122"/>
                <a:ea typeface="微软雅黑" panose="020B0503020204020204" pitchFamily="34" charset="-122"/>
              </a:rPr>
              <a:t>投标</a:t>
            </a:r>
          </a:p>
        </p:txBody>
      </p:sp>
      <p:sp>
        <p:nvSpPr>
          <p:cNvPr id="9" name="Freeform 23"/>
          <p:cNvSpPr>
            <a:spLocks/>
          </p:cNvSpPr>
          <p:nvPr/>
        </p:nvSpPr>
        <p:spPr bwMode="auto">
          <a:xfrm>
            <a:off x="1724773" y="2953870"/>
            <a:ext cx="1188000" cy="852487"/>
          </a:xfrm>
          <a:custGeom>
            <a:avLst/>
            <a:gdLst>
              <a:gd name="T0" fmla="*/ 828609 w 1006"/>
              <a:gd name="T1" fmla="*/ 2401 h 710"/>
              <a:gd name="T2" fmla="*/ 0 w 1006"/>
              <a:gd name="T3" fmla="*/ 0 h 710"/>
              <a:gd name="T4" fmla="*/ 379479 w 1006"/>
              <a:gd name="T5" fmla="*/ 422641 h 710"/>
              <a:gd name="T6" fmla="*/ 7205 w 1006"/>
              <a:gd name="T7" fmla="*/ 852487 h 710"/>
              <a:gd name="T8" fmla="*/ 828609 w 1006"/>
              <a:gd name="T9" fmla="*/ 852487 h 710"/>
              <a:gd name="T10" fmla="*/ 1208088 w 1006"/>
              <a:gd name="T11" fmla="*/ 422641 h 710"/>
              <a:gd name="T12" fmla="*/ 828609 w 1006"/>
              <a:gd name="T13" fmla="*/ 2401 h 7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6" h="710">
                <a:moveTo>
                  <a:pt x="690" y="2"/>
                </a:moveTo>
                <a:lnTo>
                  <a:pt x="0" y="0"/>
                </a:lnTo>
                <a:lnTo>
                  <a:pt x="316" y="352"/>
                </a:lnTo>
                <a:lnTo>
                  <a:pt x="6" y="710"/>
                </a:lnTo>
                <a:lnTo>
                  <a:pt x="690" y="710"/>
                </a:lnTo>
                <a:lnTo>
                  <a:pt x="1006" y="352"/>
                </a:lnTo>
                <a:lnTo>
                  <a:pt x="690" y="2"/>
                </a:lnTo>
                <a:close/>
              </a:path>
            </a:pathLst>
          </a:custGeom>
          <a:solidFill>
            <a:srgbClr val="D7D7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b="1" dirty="0" smtClean="0">
                <a:solidFill>
                  <a:srgbClr val="C00000"/>
                </a:solidFill>
                <a:latin typeface="微软雅黑" panose="020B0503020204020204" pitchFamily="34" charset="-122"/>
                <a:ea typeface="微软雅黑" panose="020B0503020204020204" pitchFamily="34" charset="-122"/>
              </a:rPr>
              <a:t>发标</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0" name="Freeform 22"/>
          <p:cNvSpPr>
            <a:spLocks/>
          </p:cNvSpPr>
          <p:nvPr/>
        </p:nvSpPr>
        <p:spPr bwMode="auto">
          <a:xfrm>
            <a:off x="889091" y="2953870"/>
            <a:ext cx="1188000" cy="852487"/>
          </a:xfrm>
          <a:custGeom>
            <a:avLst/>
            <a:gdLst>
              <a:gd name="T0" fmla="*/ 830451 w 1008"/>
              <a:gd name="T1" fmla="*/ 2401 h 710"/>
              <a:gd name="T2" fmla="*/ 0 w 1008"/>
              <a:gd name="T3" fmla="*/ 0 h 710"/>
              <a:gd name="T4" fmla="*/ 381624 w 1008"/>
              <a:gd name="T5" fmla="*/ 422641 h 710"/>
              <a:gd name="T6" fmla="*/ 7200 w 1008"/>
              <a:gd name="T7" fmla="*/ 852487 h 710"/>
              <a:gd name="T8" fmla="*/ 830451 w 1008"/>
              <a:gd name="T9" fmla="*/ 852487 h 710"/>
              <a:gd name="T10" fmla="*/ 1209675 w 1008"/>
              <a:gd name="T11" fmla="*/ 422641 h 710"/>
              <a:gd name="T12" fmla="*/ 830451 w 1008"/>
              <a:gd name="T13" fmla="*/ 2401 h 7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8" h="710">
                <a:moveTo>
                  <a:pt x="692" y="2"/>
                </a:moveTo>
                <a:lnTo>
                  <a:pt x="0" y="0"/>
                </a:lnTo>
                <a:lnTo>
                  <a:pt x="318" y="352"/>
                </a:lnTo>
                <a:lnTo>
                  <a:pt x="6" y="710"/>
                </a:lnTo>
                <a:lnTo>
                  <a:pt x="692" y="710"/>
                </a:lnTo>
                <a:lnTo>
                  <a:pt x="1008" y="352"/>
                </a:lnTo>
                <a:lnTo>
                  <a:pt x="692" y="2"/>
                </a:lnTo>
                <a:close/>
              </a:path>
            </a:pathLst>
          </a:custGeom>
          <a:solidFill>
            <a:srgbClr val="D7D7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b="1" dirty="0">
                <a:solidFill>
                  <a:srgbClr val="C00000"/>
                </a:solidFill>
                <a:latin typeface="微软雅黑" panose="020B0503020204020204" pitchFamily="34" charset="-122"/>
                <a:ea typeface="微软雅黑" panose="020B0503020204020204" pitchFamily="34" charset="-122"/>
              </a:rPr>
              <a:t>绑卡</a:t>
            </a:r>
          </a:p>
        </p:txBody>
      </p:sp>
      <p:sp>
        <p:nvSpPr>
          <p:cNvPr id="11" name="Freeform 21"/>
          <p:cNvSpPr>
            <a:spLocks/>
          </p:cNvSpPr>
          <p:nvPr/>
        </p:nvSpPr>
        <p:spPr bwMode="auto">
          <a:xfrm>
            <a:off x="303083" y="2953870"/>
            <a:ext cx="930275" cy="852487"/>
          </a:xfrm>
          <a:custGeom>
            <a:avLst/>
            <a:gdLst>
              <a:gd name="T0" fmla="*/ 551452 w 776"/>
              <a:gd name="T1" fmla="*/ 2401 h 710"/>
              <a:gd name="T2" fmla="*/ 0 w 776"/>
              <a:gd name="T3" fmla="*/ 0 h 710"/>
              <a:gd name="T4" fmla="*/ 0 w 776"/>
              <a:gd name="T5" fmla="*/ 852487 h 710"/>
              <a:gd name="T6" fmla="*/ 551452 w 776"/>
              <a:gd name="T7" fmla="*/ 852487 h 710"/>
              <a:gd name="T8" fmla="*/ 930275 w 776"/>
              <a:gd name="T9" fmla="*/ 422641 h 710"/>
              <a:gd name="T10" fmla="*/ 551452 w 776"/>
              <a:gd name="T11" fmla="*/ 2401 h 7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76" h="710">
                <a:moveTo>
                  <a:pt x="460" y="2"/>
                </a:moveTo>
                <a:lnTo>
                  <a:pt x="0" y="0"/>
                </a:lnTo>
                <a:lnTo>
                  <a:pt x="0" y="710"/>
                </a:lnTo>
                <a:lnTo>
                  <a:pt x="460" y="710"/>
                </a:lnTo>
                <a:lnTo>
                  <a:pt x="776" y="352"/>
                </a:lnTo>
                <a:lnTo>
                  <a:pt x="460" y="2"/>
                </a:lnTo>
                <a:close/>
              </a:path>
            </a:pathLst>
          </a:custGeom>
          <a:solidFill>
            <a:srgbClr val="D7D7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b="1" dirty="0" smtClean="0">
                <a:solidFill>
                  <a:srgbClr val="C00000"/>
                </a:solidFill>
                <a:latin typeface="微软雅黑" panose="020B0503020204020204" pitchFamily="34" charset="-122"/>
                <a:ea typeface="微软雅黑" panose="020B0503020204020204" pitchFamily="34" charset="-122"/>
              </a:rPr>
              <a:t>开户</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9" name="Freeform 25"/>
          <p:cNvSpPr>
            <a:spLocks/>
          </p:cNvSpPr>
          <p:nvPr/>
        </p:nvSpPr>
        <p:spPr bwMode="auto">
          <a:xfrm>
            <a:off x="4241129" y="2953869"/>
            <a:ext cx="1188000" cy="852488"/>
          </a:xfrm>
          <a:custGeom>
            <a:avLst/>
            <a:gdLst>
              <a:gd name="T0" fmla="*/ 828609 w 1006"/>
              <a:gd name="T1" fmla="*/ 2401 h 710"/>
              <a:gd name="T2" fmla="*/ 0 w 1006"/>
              <a:gd name="T3" fmla="*/ 0 h 710"/>
              <a:gd name="T4" fmla="*/ 379479 w 1006"/>
              <a:gd name="T5" fmla="*/ 422642 h 710"/>
              <a:gd name="T6" fmla="*/ 7205 w 1006"/>
              <a:gd name="T7" fmla="*/ 852488 h 710"/>
              <a:gd name="T8" fmla="*/ 828609 w 1006"/>
              <a:gd name="T9" fmla="*/ 852488 h 710"/>
              <a:gd name="T10" fmla="*/ 1208088 w 1006"/>
              <a:gd name="T11" fmla="*/ 422642 h 710"/>
              <a:gd name="T12" fmla="*/ 828609 w 1006"/>
              <a:gd name="T13" fmla="*/ 2401 h 7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6" h="710">
                <a:moveTo>
                  <a:pt x="690" y="2"/>
                </a:moveTo>
                <a:lnTo>
                  <a:pt x="0" y="0"/>
                </a:lnTo>
                <a:lnTo>
                  <a:pt x="316" y="352"/>
                </a:lnTo>
                <a:lnTo>
                  <a:pt x="6" y="710"/>
                </a:lnTo>
                <a:lnTo>
                  <a:pt x="690" y="710"/>
                </a:lnTo>
                <a:lnTo>
                  <a:pt x="1006" y="352"/>
                </a:lnTo>
                <a:lnTo>
                  <a:pt x="690" y="2"/>
                </a:lnTo>
                <a:close/>
              </a:path>
            </a:pathLst>
          </a:custGeom>
          <a:solidFill>
            <a:srgbClr val="D7D7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b="1" dirty="0">
                <a:solidFill>
                  <a:srgbClr val="C00000"/>
                </a:solidFill>
                <a:latin typeface="微软雅黑" panose="020B0503020204020204" pitchFamily="34" charset="-122"/>
                <a:ea typeface="微软雅黑" panose="020B0503020204020204" pitchFamily="34" charset="-122"/>
              </a:rPr>
              <a:t>提现</a:t>
            </a:r>
          </a:p>
        </p:txBody>
      </p:sp>
      <p:sp>
        <p:nvSpPr>
          <p:cNvPr id="20" name="Freeform 25"/>
          <p:cNvSpPr>
            <a:spLocks/>
          </p:cNvSpPr>
          <p:nvPr/>
        </p:nvSpPr>
        <p:spPr bwMode="auto">
          <a:xfrm>
            <a:off x="5079682" y="2953869"/>
            <a:ext cx="1188000" cy="852488"/>
          </a:xfrm>
          <a:custGeom>
            <a:avLst/>
            <a:gdLst>
              <a:gd name="T0" fmla="*/ 828609 w 1006"/>
              <a:gd name="T1" fmla="*/ 2401 h 710"/>
              <a:gd name="T2" fmla="*/ 0 w 1006"/>
              <a:gd name="T3" fmla="*/ 0 h 710"/>
              <a:gd name="T4" fmla="*/ 379479 w 1006"/>
              <a:gd name="T5" fmla="*/ 422642 h 710"/>
              <a:gd name="T6" fmla="*/ 7205 w 1006"/>
              <a:gd name="T7" fmla="*/ 852488 h 710"/>
              <a:gd name="T8" fmla="*/ 828609 w 1006"/>
              <a:gd name="T9" fmla="*/ 852488 h 710"/>
              <a:gd name="T10" fmla="*/ 1208088 w 1006"/>
              <a:gd name="T11" fmla="*/ 422642 h 710"/>
              <a:gd name="T12" fmla="*/ 828609 w 1006"/>
              <a:gd name="T13" fmla="*/ 2401 h 7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6" h="710">
                <a:moveTo>
                  <a:pt x="690" y="2"/>
                </a:moveTo>
                <a:lnTo>
                  <a:pt x="0" y="0"/>
                </a:lnTo>
                <a:lnTo>
                  <a:pt x="316" y="352"/>
                </a:lnTo>
                <a:lnTo>
                  <a:pt x="6" y="710"/>
                </a:lnTo>
                <a:lnTo>
                  <a:pt x="690" y="710"/>
                </a:lnTo>
                <a:lnTo>
                  <a:pt x="1006" y="352"/>
                </a:lnTo>
                <a:lnTo>
                  <a:pt x="690" y="2"/>
                </a:lnTo>
                <a:close/>
              </a:path>
            </a:pathLst>
          </a:custGeom>
          <a:solidFill>
            <a:srgbClr val="D7D7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b="1" dirty="0">
                <a:solidFill>
                  <a:srgbClr val="C00000"/>
                </a:solidFill>
                <a:latin typeface="微软雅黑" panose="020B0503020204020204" pitchFamily="34" charset="-122"/>
                <a:ea typeface="微软雅黑" panose="020B0503020204020204" pitchFamily="34" charset="-122"/>
              </a:rPr>
              <a:t>还款</a:t>
            </a:r>
          </a:p>
        </p:txBody>
      </p:sp>
      <p:sp>
        <p:nvSpPr>
          <p:cNvPr id="21" name="矩形 20"/>
          <p:cNvSpPr/>
          <p:nvPr/>
        </p:nvSpPr>
        <p:spPr>
          <a:xfrm>
            <a:off x="125735" y="2138264"/>
            <a:ext cx="8322315" cy="2011336"/>
          </a:xfrm>
          <a:prstGeom prst="rect">
            <a:avLst/>
          </a:prstGeom>
          <a:noFill/>
          <a:ln w="3175">
            <a:solidFill>
              <a:schemeClr val="tx1">
                <a:lumMod val="75000"/>
                <a:lumOff val="2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22" name="矩形 21"/>
          <p:cNvSpPr/>
          <p:nvPr/>
        </p:nvSpPr>
        <p:spPr>
          <a:xfrm>
            <a:off x="3809893" y="2302767"/>
            <a:ext cx="122956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P2P</a:t>
            </a:r>
            <a:r>
              <a:rPr lang="zh-CN" altLang="en-US" sz="20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zh-CN" altLang="en-US" sz="20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左右箭头 22"/>
          <p:cNvSpPr/>
          <p:nvPr/>
        </p:nvSpPr>
        <p:spPr bwMode="auto">
          <a:xfrm rot="5400000">
            <a:off x="3882053" y="4345354"/>
            <a:ext cx="780154" cy="698410"/>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vert270" anchor="ctr"/>
          <a:lstStyle/>
          <a:p>
            <a:pPr algn="ctr" eaLnBrk="0" hangingPunct="0">
              <a:defRPr/>
            </a:pPr>
            <a:r>
              <a:rPr lang="en-US" altLang="zh-CN" sz="1200" dirty="0" smtClean="0">
                <a:solidFill>
                  <a:schemeClr val="bg1"/>
                </a:solidFill>
                <a:latin typeface="微软雅黑" panose="020B0503020204020204" pitchFamily="34" charset="-122"/>
                <a:ea typeface="微软雅黑" panose="020B0503020204020204" pitchFamily="34" charset="-122"/>
              </a:rPr>
              <a:t>API</a:t>
            </a:r>
            <a:r>
              <a:rPr lang="zh-CN" altLang="en-US" sz="1200" dirty="0" smtClean="0">
                <a:solidFill>
                  <a:schemeClr val="bg1"/>
                </a:solidFill>
                <a:latin typeface="微软雅黑" panose="020B0503020204020204" pitchFamily="34" charset="-122"/>
                <a:ea typeface="微软雅黑" panose="020B0503020204020204" pitchFamily="34" charset="-122"/>
              </a:rPr>
              <a:t>接口</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7" name="TextBox 15"/>
          <p:cNvSpPr txBox="1"/>
          <p:nvPr/>
        </p:nvSpPr>
        <p:spPr>
          <a:xfrm>
            <a:off x="8658685" y="2442279"/>
            <a:ext cx="3255409" cy="2354491"/>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全程采用隐性账户模式，投资人和融资人的所有交易动作，全部无需在两个平台之间跳转，全部操作在</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平台实现。减少注册环节流失客户，客户感受好。</a:t>
            </a:r>
            <a:endParaRPr lang="en-US" altLang="zh-CN" sz="14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交易指令全部由</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平台通过</a:t>
            </a:r>
            <a:r>
              <a:rPr lang="en-US" altLang="zh-CN" sz="1400" dirty="0" smtClean="0">
                <a:solidFill>
                  <a:schemeClr val="tx1">
                    <a:lumMod val="85000"/>
                    <a:lumOff val="15000"/>
                  </a:schemeClr>
                </a:solidFill>
                <a:latin typeface="微软雅黑" pitchFamily="34" charset="-122"/>
                <a:ea typeface="微软雅黑" pitchFamily="34" charset="-122"/>
              </a:rPr>
              <a:t>API</a:t>
            </a:r>
            <a:r>
              <a:rPr lang="zh-CN" altLang="en-US" sz="1400" dirty="0" smtClean="0">
                <a:solidFill>
                  <a:schemeClr val="tx1">
                    <a:lumMod val="85000"/>
                    <a:lumOff val="15000"/>
                  </a:schemeClr>
                </a:solidFill>
                <a:latin typeface="微软雅黑" pitchFamily="34" charset="-122"/>
                <a:ea typeface="微软雅黑" pitchFamily="34" charset="-122"/>
              </a:rPr>
              <a:t>接口通知联动优势完成。</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28" name="矩形 27"/>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grpSp>
        <p:nvGrpSpPr>
          <p:cNvPr id="32" name="组合 31"/>
          <p:cNvGrpSpPr/>
          <p:nvPr/>
        </p:nvGrpSpPr>
        <p:grpSpPr>
          <a:xfrm>
            <a:off x="2077091" y="4965205"/>
            <a:ext cx="4717155" cy="824097"/>
            <a:chOff x="2466664" y="5020932"/>
            <a:chExt cx="4531273" cy="824097"/>
          </a:xfrm>
        </p:grpSpPr>
        <p:sp>
          <p:nvSpPr>
            <p:cNvPr id="24" name="矩形 23"/>
            <p:cNvSpPr/>
            <p:nvPr/>
          </p:nvSpPr>
          <p:spPr>
            <a:xfrm>
              <a:off x="3528691" y="5432980"/>
              <a:ext cx="3469246"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资金托管平台（隐性账户体系）</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6664" y="5020932"/>
              <a:ext cx="1109675" cy="824097"/>
            </a:xfrm>
            <a:prstGeom prst="rect">
              <a:avLst/>
            </a:prstGeom>
          </p:spPr>
        </p:pic>
      </p:grpSp>
      <p:pic>
        <p:nvPicPr>
          <p:cNvPr id="34"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0043" y="2271051"/>
            <a:ext cx="276080" cy="35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0"/>
          <p:cNvPicPr>
            <a:picLocks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1977" y="2294306"/>
            <a:ext cx="356906" cy="30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矩形 35"/>
          <p:cNvSpPr/>
          <p:nvPr/>
        </p:nvSpPr>
        <p:spPr>
          <a:xfrm>
            <a:off x="459628" y="2691365"/>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投资人</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1171049" y="2691365"/>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融资</a:t>
            </a:r>
            <a:r>
              <a:rPr lang="zh-CN" altLang="en-US" sz="1400" dirty="0">
                <a:solidFill>
                  <a:schemeClr val="bg1">
                    <a:lumMod val="95000"/>
                  </a:schemeClr>
                </a:solidFill>
                <a:latin typeface="微软雅黑" panose="020B0503020204020204" pitchFamily="34" charset="-122"/>
                <a:ea typeface="微软雅黑" panose="020B0503020204020204" pitchFamily="34" charset="-122"/>
              </a:rPr>
              <a:t>人</a:t>
            </a:r>
          </a:p>
        </p:txBody>
      </p:sp>
      <p:sp>
        <p:nvSpPr>
          <p:cNvPr id="25" name="Freeform 25"/>
          <p:cNvSpPr>
            <a:spLocks/>
          </p:cNvSpPr>
          <p:nvPr/>
        </p:nvSpPr>
        <p:spPr bwMode="auto">
          <a:xfrm>
            <a:off x="5918856" y="2959832"/>
            <a:ext cx="1188000" cy="852488"/>
          </a:xfrm>
          <a:custGeom>
            <a:avLst/>
            <a:gdLst>
              <a:gd name="T0" fmla="*/ 828609 w 1006"/>
              <a:gd name="T1" fmla="*/ 2401 h 710"/>
              <a:gd name="T2" fmla="*/ 0 w 1006"/>
              <a:gd name="T3" fmla="*/ 0 h 710"/>
              <a:gd name="T4" fmla="*/ 379479 w 1006"/>
              <a:gd name="T5" fmla="*/ 422642 h 710"/>
              <a:gd name="T6" fmla="*/ 7205 w 1006"/>
              <a:gd name="T7" fmla="*/ 852488 h 710"/>
              <a:gd name="T8" fmla="*/ 828609 w 1006"/>
              <a:gd name="T9" fmla="*/ 852488 h 710"/>
              <a:gd name="T10" fmla="*/ 1208088 w 1006"/>
              <a:gd name="T11" fmla="*/ 422642 h 710"/>
              <a:gd name="T12" fmla="*/ 828609 w 1006"/>
              <a:gd name="T13" fmla="*/ 2401 h 7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6" h="710">
                <a:moveTo>
                  <a:pt x="690" y="2"/>
                </a:moveTo>
                <a:lnTo>
                  <a:pt x="0" y="0"/>
                </a:lnTo>
                <a:lnTo>
                  <a:pt x="316" y="352"/>
                </a:lnTo>
                <a:lnTo>
                  <a:pt x="6" y="710"/>
                </a:lnTo>
                <a:lnTo>
                  <a:pt x="690" y="710"/>
                </a:lnTo>
                <a:lnTo>
                  <a:pt x="1006" y="352"/>
                </a:lnTo>
                <a:lnTo>
                  <a:pt x="690" y="2"/>
                </a:lnTo>
                <a:close/>
              </a:path>
            </a:pathLst>
          </a:custGeom>
          <a:solidFill>
            <a:srgbClr val="D7D7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b="1" dirty="0">
                <a:solidFill>
                  <a:srgbClr val="C00000"/>
                </a:solidFill>
                <a:latin typeface="微软雅黑" panose="020B0503020204020204" pitchFamily="34" charset="-122"/>
                <a:ea typeface="微软雅黑" panose="020B0503020204020204" pitchFamily="34" charset="-122"/>
              </a:rPr>
              <a:t>对账</a:t>
            </a:r>
          </a:p>
        </p:txBody>
      </p:sp>
    </p:spTree>
    <p:extLst>
      <p:ext uri="{BB962C8B-B14F-4D97-AF65-F5344CB8AC3E}">
        <p14:creationId xmlns:p14="http://schemas.microsoft.com/office/powerpoint/2010/main" val="150525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1053353" y="383989"/>
            <a:ext cx="1044388" cy="5304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panose="020B0503020204020204" pitchFamily="34" charset="-122"/>
                <a:ea typeface="微软雅黑" panose="020B0503020204020204" pitchFamily="34" charset="-122"/>
              </a:rPr>
              <a:t>目录</a:t>
            </a:r>
          </a:p>
        </p:txBody>
      </p:sp>
      <p:sp>
        <p:nvSpPr>
          <p:cNvPr id="8" name="Text Box 2"/>
          <p:cNvSpPr txBox="1">
            <a:spLocks noChangeArrowheads="1"/>
          </p:cNvSpPr>
          <p:nvPr/>
        </p:nvSpPr>
        <p:spPr bwMode="blackWhite">
          <a:xfrm>
            <a:off x="3171625" y="1084204"/>
            <a:ext cx="7704856" cy="2332946"/>
          </a:xfrm>
          <a:prstGeom prst="rect">
            <a:avLst/>
          </a:prstGeom>
          <a:noFill/>
          <a:ln>
            <a:noFill/>
          </a:ln>
          <a:effectLst>
            <a:outerShdw blurRad="508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eaLnBrk="1" hangingPunct="1">
              <a:lnSpc>
                <a:spcPct val="130000"/>
              </a:lnSpc>
              <a:buBlip>
                <a:blip r:embed="rId2"/>
              </a:buBlip>
            </a:pPr>
            <a:r>
              <a:rPr lang="en-US" altLang="zh-CN" sz="2800" b="1" dirty="0" smtClean="0">
                <a:solidFill>
                  <a:schemeClr val="tx1">
                    <a:lumMod val="75000"/>
                    <a:lumOff val="25000"/>
                  </a:schemeClr>
                </a:solidFill>
                <a:latin typeface="微软雅黑" pitchFamily="34" charset="-122"/>
                <a:ea typeface="微软雅黑" pitchFamily="34" charset="-122"/>
              </a:rPr>
              <a:t>P2P</a:t>
            </a:r>
            <a:r>
              <a:rPr lang="zh-CN" altLang="en-US" sz="2800" b="1" dirty="0" smtClean="0">
                <a:solidFill>
                  <a:schemeClr val="tx1">
                    <a:lumMod val="75000"/>
                    <a:lumOff val="25000"/>
                  </a:schemeClr>
                </a:solidFill>
                <a:latin typeface="微软雅黑" pitchFamily="34" charset="-122"/>
                <a:ea typeface="微软雅黑" pitchFamily="34" charset="-122"/>
              </a:rPr>
              <a:t>行业发展趋势</a:t>
            </a:r>
            <a:endParaRPr lang="en-US" altLang="zh-CN" sz="2800" b="1"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dirty="0">
                <a:solidFill>
                  <a:schemeClr val="tx1">
                    <a:lumMod val="75000"/>
                    <a:lumOff val="25000"/>
                  </a:schemeClr>
                </a:solidFill>
                <a:latin typeface="微软雅黑" pitchFamily="34" charset="-122"/>
                <a:ea typeface="微软雅黑" pitchFamily="34" charset="-122"/>
              </a:rPr>
              <a:t>联动</a:t>
            </a:r>
            <a:r>
              <a:rPr lang="zh-CN" altLang="en-US" sz="2800" dirty="0" smtClean="0">
                <a:solidFill>
                  <a:schemeClr val="tx1">
                    <a:lumMod val="75000"/>
                    <a:lumOff val="25000"/>
                  </a:schemeClr>
                </a:solidFill>
                <a:latin typeface="微软雅黑" pitchFamily="34" charset="-122"/>
                <a:ea typeface="微软雅黑" pitchFamily="34" charset="-122"/>
              </a:rPr>
              <a:t>优势</a:t>
            </a:r>
            <a:r>
              <a:rPr lang="en-US" altLang="zh-CN" sz="2800" dirty="0" smtClean="0">
                <a:solidFill>
                  <a:schemeClr val="tx1">
                    <a:lumMod val="75000"/>
                    <a:lumOff val="25000"/>
                  </a:schemeClr>
                </a:solidFill>
                <a:latin typeface="微软雅黑" pitchFamily="34" charset="-122"/>
                <a:ea typeface="微软雅黑" pitchFamily="34" charset="-122"/>
              </a:rPr>
              <a:t>P2P</a:t>
            </a:r>
            <a:r>
              <a:rPr lang="zh-CN" altLang="en-US" sz="2800" dirty="0" smtClean="0">
                <a:solidFill>
                  <a:schemeClr val="tx1">
                    <a:lumMod val="75000"/>
                    <a:lumOff val="25000"/>
                  </a:schemeClr>
                </a:solidFill>
                <a:latin typeface="微软雅黑" pitchFamily="34" charset="-122"/>
                <a:ea typeface="微软雅黑" pitchFamily="34" charset="-122"/>
              </a:rPr>
              <a:t>资金托管综合服务方案</a:t>
            </a:r>
            <a:endParaRPr lang="en-US" altLang="zh-CN" sz="2800"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dirty="0" smtClean="0">
                <a:solidFill>
                  <a:schemeClr val="tx1">
                    <a:lumMod val="75000"/>
                    <a:lumOff val="25000"/>
                  </a:schemeClr>
                </a:solidFill>
                <a:latin typeface="微软雅黑" pitchFamily="34" charset="-122"/>
                <a:ea typeface="微软雅黑" pitchFamily="34" charset="-122"/>
              </a:rPr>
              <a:t>接入流程</a:t>
            </a:r>
            <a:endParaRPr lang="en-US" altLang="zh-CN" sz="2800"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dirty="0" smtClean="0">
                <a:solidFill>
                  <a:schemeClr val="tx1">
                    <a:lumMod val="75000"/>
                    <a:lumOff val="25000"/>
                  </a:schemeClr>
                </a:solidFill>
                <a:latin typeface="微软雅黑" pitchFamily="34" charset="-122"/>
                <a:ea typeface="微软雅黑" pitchFamily="34" charset="-122"/>
              </a:rPr>
              <a:t>关于联动优势</a:t>
            </a:r>
            <a:endParaRPr lang="en-US" altLang="zh-CN" sz="2800" dirty="0" smtClean="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57265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注册平台用户</a:t>
            </a:r>
            <a:endParaRPr lang="zh-CN" altLang="en-US" dirty="0"/>
          </a:p>
        </p:txBody>
      </p:sp>
      <p:pic>
        <p:nvPicPr>
          <p:cNvPr id="8" name="图片 7"/>
          <p:cNvPicPr>
            <a:picLocks noChangeAspect="1"/>
          </p:cNvPicPr>
          <p:nvPr/>
        </p:nvPicPr>
        <p:blipFill>
          <a:blip r:embed="rId2"/>
          <a:stretch>
            <a:fillRect/>
          </a:stretch>
        </p:blipFill>
        <p:spPr>
          <a:xfrm>
            <a:off x="146993" y="1174187"/>
            <a:ext cx="8800059" cy="4975082"/>
          </a:xfrm>
          <a:prstGeom prst="rect">
            <a:avLst/>
          </a:prstGeom>
          <a:ln>
            <a:solidFill>
              <a:schemeClr val="bg1">
                <a:lumMod val="50000"/>
              </a:schemeClr>
            </a:solidFill>
          </a:ln>
        </p:spPr>
      </p:pic>
      <p:sp>
        <p:nvSpPr>
          <p:cNvPr id="9" name="TextBox 15"/>
          <p:cNvSpPr txBox="1"/>
          <p:nvPr/>
        </p:nvSpPr>
        <p:spPr>
          <a:xfrm rot="19997953">
            <a:off x="7950395" y="1870480"/>
            <a:ext cx="2528794" cy="700576"/>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rgbClr val="FF0000"/>
                </a:solidFill>
                <a:latin typeface="微软雅黑" pitchFamily="34" charset="-122"/>
                <a:ea typeface="微软雅黑" pitchFamily="34" charset="-122"/>
              </a:rPr>
              <a:t>此图为示例，真正接入后，由</a:t>
            </a:r>
            <a:r>
              <a:rPr lang="en-US" altLang="zh-CN" sz="1400" dirty="0" smtClean="0">
                <a:solidFill>
                  <a:srgbClr val="FF0000"/>
                </a:solidFill>
                <a:latin typeface="微软雅黑" pitchFamily="34" charset="-122"/>
                <a:ea typeface="微软雅黑" pitchFamily="34" charset="-122"/>
              </a:rPr>
              <a:t>P2P</a:t>
            </a:r>
            <a:r>
              <a:rPr lang="zh-CN" altLang="en-US" sz="1400" dirty="0" smtClean="0">
                <a:solidFill>
                  <a:srgbClr val="FF0000"/>
                </a:solidFill>
                <a:latin typeface="微软雅黑" pitchFamily="34" charset="-122"/>
                <a:ea typeface="微软雅黑" pitchFamily="34" charset="-122"/>
              </a:rPr>
              <a:t>平台自由定制页面。</a:t>
            </a:r>
            <a:endParaRPr lang="en-US" altLang="zh-CN" sz="1400" dirty="0">
              <a:solidFill>
                <a:srgbClr val="FF0000"/>
              </a:solidFill>
              <a:latin typeface="微软雅黑" pitchFamily="34" charset="-122"/>
              <a:ea typeface="微软雅黑" pitchFamily="34" charset="-122"/>
            </a:endParaRPr>
          </a:p>
        </p:txBody>
      </p:sp>
      <p:sp>
        <p:nvSpPr>
          <p:cNvPr id="11" name="TextBox 15"/>
          <p:cNvSpPr txBox="1"/>
          <p:nvPr/>
        </p:nvSpPr>
        <p:spPr>
          <a:xfrm>
            <a:off x="9214792" y="3427017"/>
            <a:ext cx="2741959"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用户注册、开通托管账号、绑卡、充值、提现、查询全部在</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后台发起，无需跳转到联动优势。</a:t>
            </a:r>
            <a:endParaRPr lang="en-US" altLang="zh-CN" sz="14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5267161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开通联动优势第三方托管账户</a:t>
            </a:r>
            <a:endParaRPr lang="zh-CN" altLang="en-US" dirty="0"/>
          </a:p>
        </p:txBody>
      </p:sp>
      <p:pic>
        <p:nvPicPr>
          <p:cNvPr id="4" name="图片 3"/>
          <p:cNvPicPr>
            <a:picLocks noChangeAspect="1"/>
          </p:cNvPicPr>
          <p:nvPr/>
        </p:nvPicPr>
        <p:blipFill>
          <a:blip r:embed="rId2"/>
          <a:stretch>
            <a:fillRect/>
          </a:stretch>
        </p:blipFill>
        <p:spPr>
          <a:xfrm>
            <a:off x="578331" y="1162762"/>
            <a:ext cx="8481264" cy="5016613"/>
          </a:xfrm>
          <a:prstGeom prst="rect">
            <a:avLst/>
          </a:prstGeom>
          <a:ln>
            <a:solidFill>
              <a:schemeClr val="bg1">
                <a:lumMod val="50000"/>
              </a:schemeClr>
            </a:solidFill>
          </a:ln>
        </p:spPr>
      </p:pic>
      <p:sp>
        <p:nvSpPr>
          <p:cNvPr id="5" name="TextBox 15"/>
          <p:cNvSpPr txBox="1"/>
          <p:nvPr/>
        </p:nvSpPr>
        <p:spPr>
          <a:xfrm rot="19997953">
            <a:off x="7950395" y="1870480"/>
            <a:ext cx="2528794" cy="700576"/>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rgbClr val="FF0000"/>
                </a:solidFill>
                <a:latin typeface="微软雅黑" pitchFamily="34" charset="-122"/>
                <a:ea typeface="微软雅黑" pitchFamily="34" charset="-122"/>
              </a:rPr>
              <a:t>此图为示例，真正接入后，由</a:t>
            </a:r>
            <a:r>
              <a:rPr lang="en-US" altLang="zh-CN" sz="1400" dirty="0" smtClean="0">
                <a:solidFill>
                  <a:srgbClr val="FF0000"/>
                </a:solidFill>
                <a:latin typeface="微软雅黑" pitchFamily="34" charset="-122"/>
                <a:ea typeface="微软雅黑" pitchFamily="34" charset="-122"/>
              </a:rPr>
              <a:t>P2P</a:t>
            </a:r>
            <a:r>
              <a:rPr lang="zh-CN" altLang="en-US" sz="1400" dirty="0" smtClean="0">
                <a:solidFill>
                  <a:srgbClr val="FF0000"/>
                </a:solidFill>
                <a:latin typeface="微软雅黑" pitchFamily="34" charset="-122"/>
                <a:ea typeface="微软雅黑" pitchFamily="34" charset="-122"/>
              </a:rPr>
              <a:t>平台自由定制页面。</a:t>
            </a:r>
            <a:endParaRPr lang="en-US" altLang="zh-CN" sz="1400" dirty="0">
              <a:solidFill>
                <a:srgbClr val="FF0000"/>
              </a:solidFill>
              <a:latin typeface="微软雅黑" pitchFamily="34" charset="-122"/>
              <a:ea typeface="微软雅黑" pitchFamily="34" charset="-122"/>
            </a:endParaRPr>
          </a:p>
        </p:txBody>
      </p:sp>
      <p:sp>
        <p:nvSpPr>
          <p:cNvPr id="6" name="TextBox 15"/>
          <p:cNvSpPr txBox="1"/>
          <p:nvPr/>
        </p:nvSpPr>
        <p:spPr>
          <a:xfrm>
            <a:off x="9214792" y="3427017"/>
            <a:ext cx="2741959"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用户注册、开通托管账号、绑卡、充值、提现、查询全部在</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后台发起，无需跳转到联动优势。</a:t>
            </a:r>
            <a:endParaRPr lang="en-US" altLang="zh-CN" sz="14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464829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绑定银行卡</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140361"/>
            <a:ext cx="8192893" cy="5426871"/>
          </a:xfrm>
          <a:prstGeom prst="rect">
            <a:avLst/>
          </a:prstGeom>
          <a:ln>
            <a:solidFill>
              <a:schemeClr val="bg1">
                <a:lumMod val="50000"/>
              </a:schemeClr>
            </a:solidFill>
          </a:ln>
        </p:spPr>
      </p:pic>
      <p:sp>
        <p:nvSpPr>
          <p:cNvPr id="4" name="TextBox 15"/>
          <p:cNvSpPr txBox="1"/>
          <p:nvPr/>
        </p:nvSpPr>
        <p:spPr>
          <a:xfrm rot="19997953">
            <a:off x="7950395" y="1870480"/>
            <a:ext cx="2528794" cy="700576"/>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rgbClr val="FF0000"/>
                </a:solidFill>
                <a:latin typeface="微软雅黑" pitchFamily="34" charset="-122"/>
                <a:ea typeface="微软雅黑" pitchFamily="34" charset="-122"/>
              </a:rPr>
              <a:t>此图为示例，真正接入后，由</a:t>
            </a:r>
            <a:r>
              <a:rPr lang="en-US" altLang="zh-CN" sz="1400" dirty="0" smtClean="0">
                <a:solidFill>
                  <a:srgbClr val="FF0000"/>
                </a:solidFill>
                <a:latin typeface="微软雅黑" pitchFamily="34" charset="-122"/>
                <a:ea typeface="微软雅黑" pitchFamily="34" charset="-122"/>
              </a:rPr>
              <a:t>P2P</a:t>
            </a:r>
            <a:r>
              <a:rPr lang="zh-CN" altLang="en-US" sz="1400" dirty="0" smtClean="0">
                <a:solidFill>
                  <a:srgbClr val="FF0000"/>
                </a:solidFill>
                <a:latin typeface="微软雅黑" pitchFamily="34" charset="-122"/>
                <a:ea typeface="微软雅黑" pitchFamily="34" charset="-122"/>
              </a:rPr>
              <a:t>平台自由定制页面。</a:t>
            </a:r>
            <a:endParaRPr lang="en-US" altLang="zh-CN" sz="1400" dirty="0">
              <a:solidFill>
                <a:srgbClr val="FF0000"/>
              </a:solidFill>
              <a:latin typeface="微软雅黑" pitchFamily="34" charset="-122"/>
              <a:ea typeface="微软雅黑" pitchFamily="34" charset="-122"/>
            </a:endParaRPr>
          </a:p>
        </p:txBody>
      </p:sp>
      <p:sp>
        <p:nvSpPr>
          <p:cNvPr id="5" name="TextBox 15"/>
          <p:cNvSpPr txBox="1"/>
          <p:nvPr/>
        </p:nvSpPr>
        <p:spPr>
          <a:xfrm>
            <a:off x="9214792" y="3427017"/>
            <a:ext cx="2741959"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用户注册、开通托管账号、绑卡、充值、提现、查询全部在</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后台发起，无需跳转到联动优势。</a:t>
            </a:r>
            <a:endParaRPr lang="en-US" altLang="zh-CN" sz="14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082980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用户充值</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187" y="1312031"/>
            <a:ext cx="7934325" cy="4800600"/>
          </a:xfrm>
          <a:prstGeom prst="rect">
            <a:avLst/>
          </a:prstGeom>
          <a:ln>
            <a:solidFill>
              <a:schemeClr val="bg1">
                <a:lumMod val="50000"/>
              </a:schemeClr>
            </a:solidFill>
          </a:ln>
        </p:spPr>
      </p:pic>
      <p:sp>
        <p:nvSpPr>
          <p:cNvPr id="4" name="TextBox 15"/>
          <p:cNvSpPr txBox="1"/>
          <p:nvPr/>
        </p:nvSpPr>
        <p:spPr>
          <a:xfrm rot="19997953">
            <a:off x="7950395" y="1870480"/>
            <a:ext cx="2528794" cy="700576"/>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rgbClr val="FF0000"/>
                </a:solidFill>
                <a:latin typeface="微软雅黑" pitchFamily="34" charset="-122"/>
                <a:ea typeface="微软雅黑" pitchFamily="34" charset="-122"/>
              </a:rPr>
              <a:t>此图为示例，真正接入后，由</a:t>
            </a:r>
            <a:r>
              <a:rPr lang="en-US" altLang="zh-CN" sz="1400" dirty="0" smtClean="0">
                <a:solidFill>
                  <a:srgbClr val="FF0000"/>
                </a:solidFill>
                <a:latin typeface="微软雅黑" pitchFamily="34" charset="-122"/>
                <a:ea typeface="微软雅黑" pitchFamily="34" charset="-122"/>
              </a:rPr>
              <a:t>P2P</a:t>
            </a:r>
            <a:r>
              <a:rPr lang="zh-CN" altLang="en-US" sz="1400" dirty="0" smtClean="0">
                <a:solidFill>
                  <a:srgbClr val="FF0000"/>
                </a:solidFill>
                <a:latin typeface="微软雅黑" pitchFamily="34" charset="-122"/>
                <a:ea typeface="微软雅黑" pitchFamily="34" charset="-122"/>
              </a:rPr>
              <a:t>平台自由定制页面。</a:t>
            </a:r>
            <a:endParaRPr lang="en-US" altLang="zh-CN" sz="1400" dirty="0">
              <a:solidFill>
                <a:srgbClr val="FF0000"/>
              </a:solidFill>
              <a:latin typeface="微软雅黑" pitchFamily="34" charset="-122"/>
              <a:ea typeface="微软雅黑" pitchFamily="34" charset="-122"/>
            </a:endParaRPr>
          </a:p>
        </p:txBody>
      </p:sp>
      <p:sp>
        <p:nvSpPr>
          <p:cNvPr id="5" name="TextBox 15"/>
          <p:cNvSpPr txBox="1"/>
          <p:nvPr/>
        </p:nvSpPr>
        <p:spPr>
          <a:xfrm>
            <a:off x="9214792" y="3427017"/>
            <a:ext cx="2741959"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用户注册、开通托管账号、绑卡、充值、提现、查询全部在</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后台发起，无需跳转到联动优势。</a:t>
            </a:r>
            <a:endParaRPr lang="en-US" altLang="zh-CN" sz="14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8860446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用户提现</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58" y="1161462"/>
            <a:ext cx="8915658" cy="5169000"/>
          </a:xfrm>
          <a:prstGeom prst="rect">
            <a:avLst/>
          </a:prstGeom>
          <a:ln>
            <a:solidFill>
              <a:schemeClr val="bg1">
                <a:lumMod val="50000"/>
              </a:schemeClr>
            </a:solidFill>
          </a:ln>
        </p:spPr>
      </p:pic>
      <p:sp>
        <p:nvSpPr>
          <p:cNvPr id="4" name="TextBox 15"/>
          <p:cNvSpPr txBox="1"/>
          <p:nvPr/>
        </p:nvSpPr>
        <p:spPr>
          <a:xfrm rot="19997953">
            <a:off x="7950395" y="1870480"/>
            <a:ext cx="2528794" cy="700576"/>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rgbClr val="FF0000"/>
                </a:solidFill>
                <a:latin typeface="微软雅黑" pitchFamily="34" charset="-122"/>
                <a:ea typeface="微软雅黑" pitchFamily="34" charset="-122"/>
              </a:rPr>
              <a:t>此图为示例，真正接入后，由</a:t>
            </a:r>
            <a:r>
              <a:rPr lang="en-US" altLang="zh-CN" sz="1400" dirty="0" smtClean="0">
                <a:solidFill>
                  <a:srgbClr val="FF0000"/>
                </a:solidFill>
                <a:latin typeface="微软雅黑" pitchFamily="34" charset="-122"/>
                <a:ea typeface="微软雅黑" pitchFamily="34" charset="-122"/>
              </a:rPr>
              <a:t>P2P</a:t>
            </a:r>
            <a:r>
              <a:rPr lang="zh-CN" altLang="en-US" sz="1400" dirty="0" smtClean="0">
                <a:solidFill>
                  <a:srgbClr val="FF0000"/>
                </a:solidFill>
                <a:latin typeface="微软雅黑" pitchFamily="34" charset="-122"/>
                <a:ea typeface="微软雅黑" pitchFamily="34" charset="-122"/>
              </a:rPr>
              <a:t>平台自由定制页面。</a:t>
            </a:r>
            <a:endParaRPr lang="en-US" altLang="zh-CN" sz="1400" dirty="0">
              <a:solidFill>
                <a:srgbClr val="FF0000"/>
              </a:solidFill>
              <a:latin typeface="微软雅黑" pitchFamily="34" charset="-122"/>
              <a:ea typeface="微软雅黑" pitchFamily="34" charset="-122"/>
            </a:endParaRPr>
          </a:p>
        </p:txBody>
      </p:sp>
      <p:sp>
        <p:nvSpPr>
          <p:cNvPr id="5" name="TextBox 15"/>
          <p:cNvSpPr txBox="1"/>
          <p:nvPr/>
        </p:nvSpPr>
        <p:spPr>
          <a:xfrm>
            <a:off x="9214792" y="3427017"/>
            <a:ext cx="2741959"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用户注册、开通托管账号、绑卡、充值、提现、查询全部在</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后台发起，无需跳转到联动优势。</a:t>
            </a:r>
            <a:endParaRPr lang="en-US" altLang="zh-CN" sz="14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549611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51967" y="2831981"/>
            <a:ext cx="7866667" cy="1714286"/>
          </a:xfrm>
          <a:prstGeom prst="rect">
            <a:avLst/>
          </a:prstGeom>
          <a:ln>
            <a:solidFill>
              <a:schemeClr val="bg1">
                <a:lumMod val="50000"/>
              </a:schemeClr>
            </a:solidFill>
          </a:ln>
        </p:spPr>
      </p:pic>
      <p:sp>
        <p:nvSpPr>
          <p:cNvPr id="2" name="标题 1"/>
          <p:cNvSpPr>
            <a:spLocks noGrp="1"/>
          </p:cNvSpPr>
          <p:nvPr>
            <p:ph type="title"/>
          </p:nvPr>
        </p:nvSpPr>
        <p:spPr/>
        <p:txBody>
          <a:bodyPr/>
          <a:lstStyle/>
          <a:p>
            <a:r>
              <a:rPr lang="zh-CN" altLang="en-US" dirty="0" smtClean="0"/>
              <a:t>资金托管账户后台查询</a:t>
            </a:r>
            <a:endParaRPr lang="zh-CN" altLang="en-US" dirty="0"/>
          </a:p>
        </p:txBody>
      </p:sp>
      <p:pic>
        <p:nvPicPr>
          <p:cNvPr id="3" name="图片 2"/>
          <p:cNvPicPr>
            <a:picLocks noChangeAspect="1"/>
          </p:cNvPicPr>
          <p:nvPr/>
        </p:nvPicPr>
        <p:blipFill>
          <a:blip r:embed="rId3"/>
          <a:stretch>
            <a:fillRect/>
          </a:stretch>
        </p:blipFill>
        <p:spPr>
          <a:xfrm>
            <a:off x="51967" y="986383"/>
            <a:ext cx="9333333" cy="1761905"/>
          </a:xfrm>
          <a:prstGeom prst="rect">
            <a:avLst/>
          </a:prstGeom>
          <a:ln>
            <a:solidFill>
              <a:schemeClr val="bg1">
                <a:lumMod val="50000"/>
              </a:schemeClr>
            </a:solidFill>
          </a:ln>
        </p:spPr>
      </p:pic>
      <p:sp>
        <p:nvSpPr>
          <p:cNvPr id="4" name="TextBox 15"/>
          <p:cNvSpPr txBox="1"/>
          <p:nvPr/>
        </p:nvSpPr>
        <p:spPr>
          <a:xfrm rot="19997953">
            <a:off x="7950395" y="1870480"/>
            <a:ext cx="2528794" cy="700576"/>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rgbClr val="FF0000"/>
                </a:solidFill>
                <a:latin typeface="微软雅黑" pitchFamily="34" charset="-122"/>
                <a:ea typeface="微软雅黑" pitchFamily="34" charset="-122"/>
              </a:rPr>
              <a:t>此图为示例，真正接入后，由</a:t>
            </a:r>
            <a:r>
              <a:rPr lang="en-US" altLang="zh-CN" sz="1400" dirty="0" smtClean="0">
                <a:solidFill>
                  <a:srgbClr val="FF0000"/>
                </a:solidFill>
                <a:latin typeface="微软雅黑" pitchFamily="34" charset="-122"/>
                <a:ea typeface="微软雅黑" pitchFamily="34" charset="-122"/>
              </a:rPr>
              <a:t>P2P</a:t>
            </a:r>
            <a:r>
              <a:rPr lang="zh-CN" altLang="en-US" sz="1400" dirty="0" smtClean="0">
                <a:solidFill>
                  <a:srgbClr val="FF0000"/>
                </a:solidFill>
                <a:latin typeface="微软雅黑" pitchFamily="34" charset="-122"/>
                <a:ea typeface="微软雅黑" pitchFamily="34" charset="-122"/>
              </a:rPr>
              <a:t>平台自由定制页面。</a:t>
            </a:r>
            <a:endParaRPr lang="en-US" altLang="zh-CN" sz="1400" dirty="0">
              <a:solidFill>
                <a:srgbClr val="FF0000"/>
              </a:solidFill>
              <a:latin typeface="微软雅黑" pitchFamily="34" charset="-122"/>
              <a:ea typeface="微软雅黑" pitchFamily="34" charset="-122"/>
            </a:endParaRPr>
          </a:p>
        </p:txBody>
      </p:sp>
      <p:sp>
        <p:nvSpPr>
          <p:cNvPr id="5" name="TextBox 15"/>
          <p:cNvSpPr txBox="1"/>
          <p:nvPr/>
        </p:nvSpPr>
        <p:spPr>
          <a:xfrm>
            <a:off x="9214792" y="3427017"/>
            <a:ext cx="2741959"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用户注册、开通托管账号、绑卡、充值、提现、查询全部在</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后台发起，无需跳转到联动优势。</a:t>
            </a:r>
            <a:endParaRPr lang="en-US" altLang="zh-CN" sz="1400" dirty="0">
              <a:solidFill>
                <a:schemeClr val="tx1">
                  <a:lumMod val="85000"/>
                  <a:lumOff val="15000"/>
                </a:schemeClr>
              </a:solidFill>
              <a:latin typeface="微软雅黑" pitchFamily="34" charset="-122"/>
              <a:ea typeface="微软雅黑" pitchFamily="34" charset="-122"/>
            </a:endParaRPr>
          </a:p>
        </p:txBody>
      </p:sp>
      <p:pic>
        <p:nvPicPr>
          <p:cNvPr id="12" name="图片 11"/>
          <p:cNvPicPr>
            <a:picLocks noChangeAspect="1"/>
          </p:cNvPicPr>
          <p:nvPr/>
        </p:nvPicPr>
        <p:blipFill>
          <a:blip r:embed="rId4"/>
          <a:stretch>
            <a:fillRect/>
          </a:stretch>
        </p:blipFill>
        <p:spPr>
          <a:xfrm>
            <a:off x="51967" y="4804655"/>
            <a:ext cx="7285714" cy="1952381"/>
          </a:xfrm>
          <a:prstGeom prst="rect">
            <a:avLst/>
          </a:prstGeom>
          <a:ln>
            <a:solidFill>
              <a:schemeClr val="bg1">
                <a:lumMod val="50000"/>
              </a:schemeClr>
            </a:solidFill>
          </a:ln>
        </p:spPr>
      </p:pic>
      <p:sp>
        <p:nvSpPr>
          <p:cNvPr id="13" name="十角星 12"/>
          <p:cNvSpPr/>
          <p:nvPr/>
        </p:nvSpPr>
        <p:spPr>
          <a:xfrm>
            <a:off x="51967" y="902690"/>
            <a:ext cx="787791" cy="631402"/>
          </a:xfrm>
          <a:prstGeom prst="star1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例</a:t>
            </a:r>
            <a:r>
              <a:rPr lang="en-US" altLang="zh-CN" dirty="0" smtClean="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14" name="十角星 13"/>
          <p:cNvSpPr/>
          <p:nvPr/>
        </p:nvSpPr>
        <p:spPr>
          <a:xfrm>
            <a:off x="139293" y="2973730"/>
            <a:ext cx="787791" cy="631402"/>
          </a:xfrm>
          <a:prstGeom prst="star1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例</a:t>
            </a:r>
            <a:r>
              <a:rPr lang="en-US" altLang="zh-CN" dirty="0" smtClean="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15" name="十角星 14"/>
          <p:cNvSpPr/>
          <p:nvPr/>
        </p:nvSpPr>
        <p:spPr>
          <a:xfrm>
            <a:off x="54886" y="5465144"/>
            <a:ext cx="787791" cy="631402"/>
          </a:xfrm>
          <a:prstGeom prst="star1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例</a:t>
            </a:r>
            <a:r>
              <a:rPr lang="en-US" altLang="zh-CN" dirty="0" smtClean="0">
                <a:latin typeface="微软雅黑" panose="020B0503020204020204" pitchFamily="34" charset="-122"/>
                <a:ea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49166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244" y="100297"/>
            <a:ext cx="9961880" cy="750094"/>
          </a:xfrm>
        </p:spPr>
        <p:txBody>
          <a:bodyPr/>
          <a:lstStyle/>
          <a:p>
            <a:r>
              <a:rPr lang="zh-CN" altLang="en-US" dirty="0" smtClean="0"/>
              <a:t>“标的中间账户”确保资金同标的进出 合规性强</a:t>
            </a:r>
            <a:endParaRPr lang="zh-CN" altLang="en-US" dirty="0"/>
          </a:p>
        </p:txBody>
      </p:sp>
      <p:sp>
        <p:nvSpPr>
          <p:cNvPr id="4" name="矩形 3"/>
          <p:cNvSpPr/>
          <p:nvPr/>
        </p:nvSpPr>
        <p:spPr>
          <a:xfrm>
            <a:off x="1095234" y="2902191"/>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投资人</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6135471" y="2854598"/>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融资</a:t>
            </a:r>
            <a:r>
              <a:rPr lang="zh-CN" altLang="en-US" sz="1400" dirty="0">
                <a:solidFill>
                  <a:schemeClr val="bg1">
                    <a:lumMod val="95000"/>
                  </a:schemeClr>
                </a:solidFill>
                <a:latin typeface="微软雅黑" panose="020B0503020204020204" pitchFamily="34" charset="-122"/>
                <a:ea typeface="微软雅黑" panose="020B0503020204020204" pitchFamily="34" charset="-122"/>
              </a:rPr>
              <a:t>人</a:t>
            </a:r>
          </a:p>
        </p:txBody>
      </p:sp>
      <p:pic>
        <p:nvPicPr>
          <p:cNvPr id="8" name="Picture 10"/>
          <p:cNvPicPr>
            <a:picLocks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7531" y="2012290"/>
            <a:ext cx="796640" cy="73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下箭头 12"/>
          <p:cNvSpPr/>
          <p:nvPr/>
        </p:nvSpPr>
        <p:spPr>
          <a:xfrm rot="16200000">
            <a:off x="2343770" y="1856884"/>
            <a:ext cx="378553" cy="641612"/>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smtClean="0">
                <a:solidFill>
                  <a:schemeClr val="bg1">
                    <a:lumMod val="95000"/>
                  </a:schemeClr>
                </a:solidFill>
              </a:rPr>
              <a:t>充值</a:t>
            </a:r>
            <a:endParaRPr lang="zh-CN" altLang="en-US" sz="1400" dirty="0">
              <a:solidFill>
                <a:schemeClr val="bg1">
                  <a:lumMod val="95000"/>
                </a:schemeClr>
              </a:solidFill>
            </a:endParaRPr>
          </a:p>
        </p:txBody>
      </p:sp>
      <p:sp>
        <p:nvSpPr>
          <p:cNvPr id="14" name="下箭头 13"/>
          <p:cNvSpPr/>
          <p:nvPr/>
        </p:nvSpPr>
        <p:spPr>
          <a:xfrm rot="16200000">
            <a:off x="5192376" y="1896317"/>
            <a:ext cx="378553" cy="699289"/>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smtClean="0">
                <a:solidFill>
                  <a:schemeClr val="bg1">
                    <a:lumMod val="95000"/>
                  </a:schemeClr>
                </a:solidFill>
              </a:rPr>
              <a:t>提现</a:t>
            </a:r>
            <a:endParaRPr lang="zh-CN" altLang="en-US" sz="1400" dirty="0">
              <a:solidFill>
                <a:schemeClr val="bg1">
                  <a:lumMod val="95000"/>
                </a:schemeClr>
              </a:solidFill>
            </a:endParaRPr>
          </a:p>
        </p:txBody>
      </p:sp>
      <p:sp>
        <p:nvSpPr>
          <p:cNvPr id="15" name="上箭头 14"/>
          <p:cNvSpPr/>
          <p:nvPr/>
        </p:nvSpPr>
        <p:spPr>
          <a:xfrm rot="16200000">
            <a:off x="5119888" y="2205669"/>
            <a:ext cx="376692" cy="699288"/>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bg1">
                    <a:lumMod val="95000"/>
                  </a:schemeClr>
                </a:solidFill>
              </a:rPr>
              <a:t>还款</a:t>
            </a:r>
          </a:p>
        </p:txBody>
      </p:sp>
      <p:sp>
        <p:nvSpPr>
          <p:cNvPr id="16" name="上箭头 15"/>
          <p:cNvSpPr/>
          <p:nvPr/>
        </p:nvSpPr>
        <p:spPr>
          <a:xfrm rot="16200000">
            <a:off x="2297092" y="2226030"/>
            <a:ext cx="373038" cy="641611"/>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smtClean="0">
                <a:solidFill>
                  <a:schemeClr val="bg1">
                    <a:lumMod val="95000"/>
                  </a:schemeClr>
                </a:solidFill>
              </a:rPr>
              <a:t>提现</a:t>
            </a:r>
            <a:endParaRPr lang="zh-CN" altLang="en-US" sz="1400" dirty="0">
              <a:solidFill>
                <a:schemeClr val="bg1">
                  <a:lumMod val="95000"/>
                </a:schemeClr>
              </a:solidFill>
            </a:endParaRPr>
          </a:p>
        </p:txBody>
      </p:sp>
      <p:sp>
        <p:nvSpPr>
          <p:cNvPr id="17" name="TextBox 15"/>
          <p:cNvSpPr txBox="1"/>
          <p:nvPr/>
        </p:nvSpPr>
        <p:spPr>
          <a:xfrm>
            <a:off x="8658685" y="2442279"/>
            <a:ext cx="3255409"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融资者发标之后，联动会生成标的账户，平台会全称监控、记录投资人和融资人资金进出，保证资金同标的进出，这种方式最符合监管方合规性要求。</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18" name="矩形 17"/>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3" name="椭圆 2"/>
          <p:cNvSpPr/>
          <p:nvPr/>
        </p:nvSpPr>
        <p:spPr>
          <a:xfrm>
            <a:off x="3235534" y="1735220"/>
            <a:ext cx="1324728" cy="1298113"/>
          </a:xfrm>
          <a:prstGeom prst="ellipse">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标的账户</a:t>
            </a:r>
            <a:r>
              <a:rPr lang="en-US" altLang="zh-CN" sz="2000" dirty="0" smtClean="0">
                <a:solidFill>
                  <a:schemeClr val="bg1">
                    <a:lumMod val="95000"/>
                  </a:schemeClr>
                </a:solidFill>
                <a:latin typeface="微软雅黑" panose="020B0503020204020204" pitchFamily="34" charset="-122"/>
                <a:ea typeface="微软雅黑" panose="020B0503020204020204" pitchFamily="34" charset="-122"/>
              </a:rPr>
              <a:t>A</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a:stretch>
            <a:fillRect/>
          </a:stretch>
        </p:blipFill>
        <p:spPr>
          <a:xfrm>
            <a:off x="1119982" y="2041552"/>
            <a:ext cx="361462" cy="452562"/>
          </a:xfrm>
          <a:prstGeom prst="rect">
            <a:avLst/>
          </a:prstGeom>
        </p:spPr>
      </p:pic>
      <p:pic>
        <p:nvPicPr>
          <p:cNvPr id="29" name="图片 28"/>
          <p:cNvPicPr>
            <a:picLocks noChangeAspect="1"/>
          </p:cNvPicPr>
          <p:nvPr/>
        </p:nvPicPr>
        <p:blipFill>
          <a:blip r:embed="rId3"/>
          <a:stretch>
            <a:fillRect/>
          </a:stretch>
        </p:blipFill>
        <p:spPr>
          <a:xfrm>
            <a:off x="1272382" y="2193952"/>
            <a:ext cx="361462" cy="452562"/>
          </a:xfrm>
          <a:prstGeom prst="rect">
            <a:avLst/>
          </a:prstGeom>
        </p:spPr>
      </p:pic>
      <p:pic>
        <p:nvPicPr>
          <p:cNvPr id="35" name="图片 34"/>
          <p:cNvPicPr>
            <a:picLocks noChangeAspect="1"/>
          </p:cNvPicPr>
          <p:nvPr/>
        </p:nvPicPr>
        <p:blipFill>
          <a:blip r:embed="rId3"/>
          <a:stretch>
            <a:fillRect/>
          </a:stretch>
        </p:blipFill>
        <p:spPr>
          <a:xfrm>
            <a:off x="1424782" y="2346352"/>
            <a:ext cx="361462" cy="452562"/>
          </a:xfrm>
          <a:prstGeom prst="rect">
            <a:avLst/>
          </a:prstGeom>
        </p:spPr>
      </p:pic>
      <p:pic>
        <p:nvPicPr>
          <p:cNvPr id="37" name="Picture 10"/>
          <p:cNvPicPr>
            <a:picLocks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7531" y="4387583"/>
            <a:ext cx="796640" cy="73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下箭头 37"/>
          <p:cNvSpPr/>
          <p:nvPr/>
        </p:nvSpPr>
        <p:spPr>
          <a:xfrm rot="16200000">
            <a:off x="2343770" y="4232177"/>
            <a:ext cx="378553" cy="641612"/>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smtClean="0">
                <a:solidFill>
                  <a:schemeClr val="bg1">
                    <a:lumMod val="95000"/>
                  </a:schemeClr>
                </a:solidFill>
              </a:rPr>
              <a:t>充值</a:t>
            </a:r>
            <a:endParaRPr lang="zh-CN" altLang="en-US" sz="1400" dirty="0">
              <a:solidFill>
                <a:schemeClr val="bg1">
                  <a:lumMod val="95000"/>
                </a:schemeClr>
              </a:solidFill>
            </a:endParaRPr>
          </a:p>
        </p:txBody>
      </p:sp>
      <p:sp>
        <p:nvSpPr>
          <p:cNvPr id="39" name="下箭头 38"/>
          <p:cNvSpPr/>
          <p:nvPr/>
        </p:nvSpPr>
        <p:spPr>
          <a:xfrm rot="16200000">
            <a:off x="5192376" y="4271610"/>
            <a:ext cx="378553" cy="699289"/>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smtClean="0">
                <a:solidFill>
                  <a:schemeClr val="bg1">
                    <a:lumMod val="95000"/>
                  </a:schemeClr>
                </a:solidFill>
              </a:rPr>
              <a:t>提现</a:t>
            </a:r>
            <a:endParaRPr lang="zh-CN" altLang="en-US" sz="1400" dirty="0">
              <a:solidFill>
                <a:schemeClr val="bg1">
                  <a:lumMod val="95000"/>
                </a:schemeClr>
              </a:solidFill>
            </a:endParaRPr>
          </a:p>
        </p:txBody>
      </p:sp>
      <p:sp>
        <p:nvSpPr>
          <p:cNvPr id="40" name="上箭头 39"/>
          <p:cNvSpPr/>
          <p:nvPr/>
        </p:nvSpPr>
        <p:spPr>
          <a:xfrm rot="16200000">
            <a:off x="5119888" y="4580962"/>
            <a:ext cx="376692" cy="699288"/>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bg1">
                    <a:lumMod val="95000"/>
                  </a:schemeClr>
                </a:solidFill>
              </a:rPr>
              <a:t>还款</a:t>
            </a:r>
          </a:p>
        </p:txBody>
      </p:sp>
      <p:sp>
        <p:nvSpPr>
          <p:cNvPr id="41" name="上箭头 40"/>
          <p:cNvSpPr/>
          <p:nvPr/>
        </p:nvSpPr>
        <p:spPr>
          <a:xfrm rot="16200000">
            <a:off x="2297092" y="4601323"/>
            <a:ext cx="373038" cy="641611"/>
          </a:xfrm>
          <a:prstGeom prst="up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smtClean="0">
                <a:solidFill>
                  <a:schemeClr val="bg1">
                    <a:lumMod val="95000"/>
                  </a:schemeClr>
                </a:solidFill>
              </a:rPr>
              <a:t>提现</a:t>
            </a:r>
            <a:endParaRPr lang="zh-CN" altLang="en-US" sz="1400" dirty="0">
              <a:solidFill>
                <a:schemeClr val="bg1">
                  <a:lumMod val="95000"/>
                </a:schemeClr>
              </a:solidFill>
            </a:endParaRPr>
          </a:p>
        </p:txBody>
      </p:sp>
      <p:sp>
        <p:nvSpPr>
          <p:cNvPr id="42" name="椭圆 41"/>
          <p:cNvSpPr/>
          <p:nvPr/>
        </p:nvSpPr>
        <p:spPr>
          <a:xfrm>
            <a:off x="3235534" y="4110513"/>
            <a:ext cx="1324728" cy="1298113"/>
          </a:xfrm>
          <a:prstGeom prst="ellipse">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标的账户</a:t>
            </a:r>
            <a:r>
              <a:rPr lang="en-US" altLang="zh-CN" sz="2000" dirty="0" smtClean="0">
                <a:solidFill>
                  <a:schemeClr val="bg1">
                    <a:lumMod val="95000"/>
                  </a:schemeClr>
                </a:solidFill>
                <a:latin typeface="微软雅黑" panose="020B0503020204020204" pitchFamily="34" charset="-122"/>
                <a:ea typeface="微软雅黑" panose="020B0503020204020204" pitchFamily="34" charset="-122"/>
              </a:rPr>
              <a:t>B</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3"/>
          <a:stretch>
            <a:fillRect/>
          </a:stretch>
        </p:blipFill>
        <p:spPr>
          <a:xfrm>
            <a:off x="1119982" y="4416845"/>
            <a:ext cx="361462" cy="452562"/>
          </a:xfrm>
          <a:prstGeom prst="rect">
            <a:avLst/>
          </a:prstGeom>
        </p:spPr>
      </p:pic>
      <p:pic>
        <p:nvPicPr>
          <p:cNvPr id="44" name="图片 43"/>
          <p:cNvPicPr>
            <a:picLocks noChangeAspect="1"/>
          </p:cNvPicPr>
          <p:nvPr/>
        </p:nvPicPr>
        <p:blipFill>
          <a:blip r:embed="rId3"/>
          <a:stretch>
            <a:fillRect/>
          </a:stretch>
        </p:blipFill>
        <p:spPr>
          <a:xfrm>
            <a:off x="1272382" y="4569245"/>
            <a:ext cx="361462" cy="452562"/>
          </a:xfrm>
          <a:prstGeom prst="rect">
            <a:avLst/>
          </a:prstGeom>
        </p:spPr>
      </p:pic>
      <p:pic>
        <p:nvPicPr>
          <p:cNvPr id="45" name="图片 44"/>
          <p:cNvPicPr>
            <a:picLocks noChangeAspect="1"/>
          </p:cNvPicPr>
          <p:nvPr/>
        </p:nvPicPr>
        <p:blipFill>
          <a:blip r:embed="rId3"/>
          <a:stretch>
            <a:fillRect/>
          </a:stretch>
        </p:blipFill>
        <p:spPr>
          <a:xfrm>
            <a:off x="1424782" y="4721645"/>
            <a:ext cx="361462" cy="452562"/>
          </a:xfrm>
          <a:prstGeom prst="rect">
            <a:avLst/>
          </a:prstGeom>
        </p:spPr>
      </p:pic>
      <p:sp>
        <p:nvSpPr>
          <p:cNvPr id="46" name="矩形 45"/>
          <p:cNvSpPr/>
          <p:nvPr/>
        </p:nvSpPr>
        <p:spPr>
          <a:xfrm>
            <a:off x="1119982" y="5311208"/>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投资人</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6160219" y="5263615"/>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融资</a:t>
            </a:r>
            <a:r>
              <a:rPr lang="zh-CN" altLang="en-US" sz="1400" dirty="0">
                <a:solidFill>
                  <a:schemeClr val="bg1">
                    <a:lumMod val="95000"/>
                  </a:schemeClr>
                </a:solidFill>
                <a:latin typeface="微软雅黑" panose="020B0503020204020204" pitchFamily="34" charset="-122"/>
                <a:ea typeface="微软雅黑" panose="020B0503020204020204" pitchFamily="34" charset="-122"/>
              </a:rPr>
              <a:t>人</a:t>
            </a:r>
          </a:p>
        </p:txBody>
      </p:sp>
      <p:grpSp>
        <p:nvGrpSpPr>
          <p:cNvPr id="10" name="组合 9"/>
          <p:cNvGrpSpPr/>
          <p:nvPr/>
        </p:nvGrpSpPr>
        <p:grpSpPr>
          <a:xfrm>
            <a:off x="626282" y="3326528"/>
            <a:ext cx="6641466" cy="489532"/>
            <a:chOff x="795094" y="3439424"/>
            <a:chExt cx="6641466" cy="489532"/>
          </a:xfrm>
        </p:grpSpPr>
        <p:pic>
          <p:nvPicPr>
            <p:cNvPr id="49" name="Picture 40" descr="0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094" y="3441594"/>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descr="0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5513" y="3441594"/>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0" descr="0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7655" y="3441160"/>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0" descr="0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5317" y="3440726"/>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0" descr="0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5099" y="3440292"/>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0" descr="0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5518" y="3440292"/>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0" descr="0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7660" y="3439858"/>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0" descr="0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25322" y="3439424"/>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Arc 14"/>
          <p:cNvSpPr>
            <a:spLocks/>
          </p:cNvSpPr>
          <p:nvPr/>
        </p:nvSpPr>
        <p:spPr bwMode="blackWhite">
          <a:xfrm rot="8267680">
            <a:off x="478904" y="1434398"/>
            <a:ext cx="1005135" cy="940307"/>
          </a:xfrm>
          <a:custGeom>
            <a:avLst/>
            <a:gdLst>
              <a:gd name="T0" fmla="*/ 3706920 w 43200"/>
              <a:gd name="T1" fmla="*/ 0 h 40310"/>
              <a:gd name="T2" fmla="*/ 1234953 w 43200"/>
              <a:gd name="T3" fmla="*/ 940 h 40310"/>
              <a:gd name="T4" fmla="*/ 2471738 w 43200"/>
              <a:gd name="T5" fmla="*/ 2199475 h 40310"/>
              <a:gd name="T6" fmla="*/ 0 60000 65536"/>
              <a:gd name="T7" fmla="*/ 0 60000 65536"/>
              <a:gd name="T8" fmla="*/ 0 60000 65536"/>
            </a:gdLst>
            <a:ahLst/>
            <a:cxnLst>
              <a:cxn ang="T6">
                <a:pos x="T0" y="T1"/>
              </a:cxn>
              <a:cxn ang="T7">
                <a:pos x="T2" y="T3"/>
              </a:cxn>
              <a:cxn ang="T8">
                <a:pos x="T4" y="T5"/>
              </a:cxn>
            </a:cxnLst>
            <a:rect l="0" t="0" r="r" b="b"/>
            <a:pathLst>
              <a:path w="43200" h="40310" fill="none" extrusionOk="0">
                <a:moveTo>
                  <a:pt x="32393" y="0"/>
                </a:moveTo>
                <a:cubicBezTo>
                  <a:pt x="39080" y="3857"/>
                  <a:pt x="43200" y="10990"/>
                  <a:pt x="43200" y="18710"/>
                </a:cubicBezTo>
                <a:cubicBezTo>
                  <a:pt x="43200" y="30639"/>
                  <a:pt x="33529" y="40310"/>
                  <a:pt x="21600" y="40310"/>
                </a:cubicBezTo>
                <a:cubicBezTo>
                  <a:pt x="9670" y="40310"/>
                  <a:pt x="0" y="30639"/>
                  <a:pt x="0" y="18710"/>
                </a:cubicBezTo>
                <a:cubicBezTo>
                  <a:pt x="-1" y="10996"/>
                  <a:pt x="4113" y="3867"/>
                  <a:pt x="10792" y="8"/>
                </a:cubicBezTo>
              </a:path>
              <a:path w="43200" h="40310" stroke="0" extrusionOk="0">
                <a:moveTo>
                  <a:pt x="32393" y="0"/>
                </a:moveTo>
                <a:cubicBezTo>
                  <a:pt x="39080" y="3857"/>
                  <a:pt x="43200" y="10990"/>
                  <a:pt x="43200" y="18710"/>
                </a:cubicBezTo>
                <a:cubicBezTo>
                  <a:pt x="43200" y="30639"/>
                  <a:pt x="33529" y="40310"/>
                  <a:pt x="21600" y="40310"/>
                </a:cubicBezTo>
                <a:cubicBezTo>
                  <a:pt x="9670" y="40310"/>
                  <a:pt x="0" y="30639"/>
                  <a:pt x="0" y="18710"/>
                </a:cubicBezTo>
                <a:cubicBezTo>
                  <a:pt x="-1" y="10996"/>
                  <a:pt x="4113" y="3867"/>
                  <a:pt x="10792" y="8"/>
                </a:cubicBezTo>
                <a:lnTo>
                  <a:pt x="21600" y="18710"/>
                </a:lnTo>
                <a:lnTo>
                  <a:pt x="32393" y="0"/>
                </a:lnTo>
                <a:close/>
              </a:path>
            </a:pathLst>
          </a:custGeom>
          <a:noFill/>
          <a:ln w="76200" cap="rnd">
            <a:solidFill>
              <a:srgbClr val="898989"/>
            </a:solidFill>
            <a:round/>
            <a:headEnd type="triangle"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dirty="0"/>
          </a:p>
        </p:txBody>
      </p:sp>
      <p:sp>
        <p:nvSpPr>
          <p:cNvPr id="48" name="矩形 47"/>
          <p:cNvSpPr/>
          <p:nvPr/>
        </p:nvSpPr>
        <p:spPr>
          <a:xfrm>
            <a:off x="632585" y="1811289"/>
            <a:ext cx="71814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债权转让</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7" name="Arc 14"/>
          <p:cNvSpPr>
            <a:spLocks/>
          </p:cNvSpPr>
          <p:nvPr/>
        </p:nvSpPr>
        <p:spPr bwMode="blackWhite">
          <a:xfrm rot="8267680">
            <a:off x="545653" y="3865772"/>
            <a:ext cx="1005135" cy="940307"/>
          </a:xfrm>
          <a:custGeom>
            <a:avLst/>
            <a:gdLst>
              <a:gd name="T0" fmla="*/ 3706920 w 43200"/>
              <a:gd name="T1" fmla="*/ 0 h 40310"/>
              <a:gd name="T2" fmla="*/ 1234953 w 43200"/>
              <a:gd name="T3" fmla="*/ 940 h 40310"/>
              <a:gd name="T4" fmla="*/ 2471738 w 43200"/>
              <a:gd name="T5" fmla="*/ 2199475 h 40310"/>
              <a:gd name="T6" fmla="*/ 0 60000 65536"/>
              <a:gd name="T7" fmla="*/ 0 60000 65536"/>
              <a:gd name="T8" fmla="*/ 0 60000 65536"/>
            </a:gdLst>
            <a:ahLst/>
            <a:cxnLst>
              <a:cxn ang="T6">
                <a:pos x="T0" y="T1"/>
              </a:cxn>
              <a:cxn ang="T7">
                <a:pos x="T2" y="T3"/>
              </a:cxn>
              <a:cxn ang="T8">
                <a:pos x="T4" y="T5"/>
              </a:cxn>
            </a:cxnLst>
            <a:rect l="0" t="0" r="r" b="b"/>
            <a:pathLst>
              <a:path w="43200" h="40310" fill="none" extrusionOk="0">
                <a:moveTo>
                  <a:pt x="32393" y="0"/>
                </a:moveTo>
                <a:cubicBezTo>
                  <a:pt x="39080" y="3857"/>
                  <a:pt x="43200" y="10990"/>
                  <a:pt x="43200" y="18710"/>
                </a:cubicBezTo>
                <a:cubicBezTo>
                  <a:pt x="43200" y="30639"/>
                  <a:pt x="33529" y="40310"/>
                  <a:pt x="21600" y="40310"/>
                </a:cubicBezTo>
                <a:cubicBezTo>
                  <a:pt x="9670" y="40310"/>
                  <a:pt x="0" y="30639"/>
                  <a:pt x="0" y="18710"/>
                </a:cubicBezTo>
                <a:cubicBezTo>
                  <a:pt x="-1" y="10996"/>
                  <a:pt x="4113" y="3867"/>
                  <a:pt x="10792" y="8"/>
                </a:cubicBezTo>
              </a:path>
              <a:path w="43200" h="40310" stroke="0" extrusionOk="0">
                <a:moveTo>
                  <a:pt x="32393" y="0"/>
                </a:moveTo>
                <a:cubicBezTo>
                  <a:pt x="39080" y="3857"/>
                  <a:pt x="43200" y="10990"/>
                  <a:pt x="43200" y="18710"/>
                </a:cubicBezTo>
                <a:cubicBezTo>
                  <a:pt x="43200" y="30639"/>
                  <a:pt x="33529" y="40310"/>
                  <a:pt x="21600" y="40310"/>
                </a:cubicBezTo>
                <a:cubicBezTo>
                  <a:pt x="9670" y="40310"/>
                  <a:pt x="0" y="30639"/>
                  <a:pt x="0" y="18710"/>
                </a:cubicBezTo>
                <a:cubicBezTo>
                  <a:pt x="-1" y="10996"/>
                  <a:pt x="4113" y="3867"/>
                  <a:pt x="10792" y="8"/>
                </a:cubicBezTo>
                <a:lnTo>
                  <a:pt x="21600" y="18710"/>
                </a:lnTo>
                <a:lnTo>
                  <a:pt x="32393" y="0"/>
                </a:lnTo>
                <a:close/>
              </a:path>
            </a:pathLst>
          </a:custGeom>
          <a:noFill/>
          <a:ln w="76200" cap="rnd">
            <a:solidFill>
              <a:srgbClr val="898989"/>
            </a:solidFill>
            <a:round/>
            <a:headEnd type="triangle"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zh-CN" altLang="en-US" dirty="0"/>
          </a:p>
        </p:txBody>
      </p:sp>
      <p:sp>
        <p:nvSpPr>
          <p:cNvPr id="58" name="矩形 57"/>
          <p:cNvSpPr/>
          <p:nvPr/>
        </p:nvSpPr>
        <p:spPr>
          <a:xfrm>
            <a:off x="699334" y="4242663"/>
            <a:ext cx="71814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b="1" dirty="0" smtClean="0">
                <a:solidFill>
                  <a:schemeClr val="tx1">
                    <a:lumMod val="50000"/>
                    <a:lumOff val="50000"/>
                  </a:schemeClr>
                </a:solidFill>
                <a:latin typeface="微软雅黑" panose="020B0503020204020204" pitchFamily="34" charset="-122"/>
                <a:ea typeface="微软雅黑" panose="020B0503020204020204" pitchFamily="34" charset="-122"/>
              </a:rPr>
              <a:t>债权转让</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59" name="图片 58"/>
          <p:cNvPicPr>
            <a:picLocks noChangeAspect="1"/>
          </p:cNvPicPr>
          <p:nvPr/>
        </p:nvPicPr>
        <p:blipFill>
          <a:blip r:embed="rId3"/>
          <a:stretch>
            <a:fillRect/>
          </a:stretch>
        </p:blipFill>
        <p:spPr>
          <a:xfrm>
            <a:off x="454639" y="3875864"/>
            <a:ext cx="361462" cy="452562"/>
          </a:xfrm>
          <a:prstGeom prst="rect">
            <a:avLst/>
          </a:prstGeom>
        </p:spPr>
      </p:pic>
      <p:pic>
        <p:nvPicPr>
          <p:cNvPr id="60" name="图片 59"/>
          <p:cNvPicPr>
            <a:picLocks noChangeAspect="1"/>
          </p:cNvPicPr>
          <p:nvPr/>
        </p:nvPicPr>
        <p:blipFill>
          <a:blip r:embed="rId3"/>
          <a:stretch>
            <a:fillRect/>
          </a:stretch>
        </p:blipFill>
        <p:spPr>
          <a:xfrm>
            <a:off x="518603" y="1320116"/>
            <a:ext cx="361462" cy="452562"/>
          </a:xfrm>
          <a:prstGeom prst="rect">
            <a:avLst/>
          </a:prstGeom>
        </p:spPr>
      </p:pic>
    </p:spTree>
    <p:extLst>
      <p:ext uri="{BB962C8B-B14F-4D97-AF65-F5344CB8AC3E}">
        <p14:creationId xmlns:p14="http://schemas.microsoft.com/office/powerpoint/2010/main" val="293328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a:spLocks/>
          </p:cNvSpPr>
          <p:nvPr/>
        </p:nvSpPr>
        <p:spPr>
          <a:xfrm>
            <a:off x="867282" y="1745905"/>
            <a:ext cx="666051" cy="3260481"/>
          </a:xfrm>
          <a:prstGeom prst="rect">
            <a:avLst/>
          </a:prstGeom>
          <a:solidFill>
            <a:schemeClr val="bg1">
              <a:lumMod val="85000"/>
            </a:schemeClr>
          </a:solidFill>
          <a:ln>
            <a:noFill/>
          </a:ln>
          <a:effectLst/>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endParaRPr lang="zh-CN" altLang="en-US" sz="2400" dirty="0"/>
          </a:p>
        </p:txBody>
      </p:sp>
      <p:sp>
        <p:nvSpPr>
          <p:cNvPr id="47" name="标题 1"/>
          <p:cNvSpPr txBox="1">
            <a:spLocks/>
          </p:cNvSpPr>
          <p:nvPr/>
        </p:nvSpPr>
        <p:spPr>
          <a:xfrm>
            <a:off x="1540261" y="1742163"/>
            <a:ext cx="666051" cy="3260481"/>
          </a:xfrm>
          <a:prstGeom prst="rect">
            <a:avLst/>
          </a:prstGeom>
          <a:solidFill>
            <a:schemeClr val="bg1">
              <a:lumMod val="75000"/>
            </a:schemeClr>
          </a:solidFill>
          <a:ln>
            <a:noFill/>
          </a:ln>
          <a:effectLst/>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endParaRPr lang="zh-CN" altLang="en-US" sz="2400" dirty="0"/>
          </a:p>
        </p:txBody>
      </p:sp>
      <p:sp>
        <p:nvSpPr>
          <p:cNvPr id="48" name="标题 1"/>
          <p:cNvSpPr txBox="1">
            <a:spLocks/>
          </p:cNvSpPr>
          <p:nvPr/>
        </p:nvSpPr>
        <p:spPr>
          <a:xfrm>
            <a:off x="2213240" y="1741706"/>
            <a:ext cx="666051" cy="3260481"/>
          </a:xfrm>
          <a:prstGeom prst="rect">
            <a:avLst/>
          </a:prstGeom>
          <a:solidFill>
            <a:schemeClr val="bg1">
              <a:lumMod val="65000"/>
            </a:schemeClr>
          </a:solidFill>
          <a:ln>
            <a:noFill/>
          </a:ln>
          <a:effectLst/>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endParaRPr lang="zh-CN" altLang="en-US" sz="2400" dirty="0"/>
          </a:p>
        </p:txBody>
      </p:sp>
      <p:sp>
        <p:nvSpPr>
          <p:cNvPr id="45" name="标题 1"/>
          <p:cNvSpPr txBox="1">
            <a:spLocks/>
          </p:cNvSpPr>
          <p:nvPr/>
        </p:nvSpPr>
        <p:spPr>
          <a:xfrm>
            <a:off x="6798875" y="2011699"/>
            <a:ext cx="1356637" cy="2319900"/>
          </a:xfrm>
          <a:prstGeom prst="rect">
            <a:avLst/>
          </a:prstGeom>
          <a:noFill/>
          <a:ln w="28575">
            <a:solidFill>
              <a:srgbClr val="C00000"/>
            </a:solidFill>
            <a:prstDash val="dash"/>
          </a:ln>
          <a:effectLst/>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endParaRPr lang="zh-CN" altLang="en-US" sz="2400" dirty="0"/>
          </a:p>
        </p:txBody>
      </p:sp>
      <p:sp>
        <p:nvSpPr>
          <p:cNvPr id="84" name="等腰三角形 83"/>
          <p:cNvSpPr/>
          <p:nvPr/>
        </p:nvSpPr>
        <p:spPr>
          <a:xfrm rot="5400000">
            <a:off x="6608534" y="2830533"/>
            <a:ext cx="1247442" cy="80740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“标的中间账户”结标效率高 不会出错</a:t>
            </a:r>
            <a:endParaRPr lang="zh-CN" altLang="en-US" dirty="0"/>
          </a:p>
        </p:txBody>
      </p:sp>
      <p:pic>
        <p:nvPicPr>
          <p:cNvPr id="3" name="图片 2"/>
          <p:cNvPicPr>
            <a:picLocks noChangeAspect="1"/>
          </p:cNvPicPr>
          <p:nvPr/>
        </p:nvPicPr>
        <p:blipFill>
          <a:blip r:embed="rId3"/>
          <a:stretch>
            <a:fillRect/>
          </a:stretch>
        </p:blipFill>
        <p:spPr>
          <a:xfrm>
            <a:off x="520650" y="1724964"/>
            <a:ext cx="316933" cy="396810"/>
          </a:xfrm>
          <a:prstGeom prst="rect">
            <a:avLst/>
          </a:prstGeom>
        </p:spPr>
      </p:pic>
      <p:sp>
        <p:nvSpPr>
          <p:cNvPr id="4" name="矩形 3"/>
          <p:cNvSpPr/>
          <p:nvPr/>
        </p:nvSpPr>
        <p:spPr>
          <a:xfrm>
            <a:off x="460909" y="5134426"/>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投资人</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506582" y="2202395"/>
            <a:ext cx="316933" cy="396810"/>
          </a:xfrm>
          <a:prstGeom prst="rect">
            <a:avLst/>
          </a:prstGeom>
        </p:spPr>
      </p:pic>
      <p:pic>
        <p:nvPicPr>
          <p:cNvPr id="8" name="图片 7"/>
          <p:cNvPicPr>
            <a:picLocks noChangeAspect="1"/>
          </p:cNvPicPr>
          <p:nvPr/>
        </p:nvPicPr>
        <p:blipFill>
          <a:blip r:embed="rId3"/>
          <a:stretch>
            <a:fillRect/>
          </a:stretch>
        </p:blipFill>
        <p:spPr>
          <a:xfrm>
            <a:off x="506582" y="2688501"/>
            <a:ext cx="316933" cy="396810"/>
          </a:xfrm>
          <a:prstGeom prst="rect">
            <a:avLst/>
          </a:prstGeom>
        </p:spPr>
      </p:pic>
      <p:pic>
        <p:nvPicPr>
          <p:cNvPr id="9" name="图片 8"/>
          <p:cNvPicPr>
            <a:picLocks noChangeAspect="1"/>
          </p:cNvPicPr>
          <p:nvPr/>
        </p:nvPicPr>
        <p:blipFill>
          <a:blip r:embed="rId3"/>
          <a:stretch>
            <a:fillRect/>
          </a:stretch>
        </p:blipFill>
        <p:spPr>
          <a:xfrm>
            <a:off x="492514" y="3177741"/>
            <a:ext cx="316933" cy="396810"/>
          </a:xfrm>
          <a:prstGeom prst="rect">
            <a:avLst/>
          </a:prstGeom>
        </p:spPr>
      </p:pic>
      <p:pic>
        <p:nvPicPr>
          <p:cNvPr id="10" name="图片 9"/>
          <p:cNvPicPr>
            <a:picLocks noChangeAspect="1"/>
          </p:cNvPicPr>
          <p:nvPr/>
        </p:nvPicPr>
        <p:blipFill>
          <a:blip r:embed="rId3"/>
          <a:stretch>
            <a:fillRect/>
          </a:stretch>
        </p:blipFill>
        <p:spPr>
          <a:xfrm>
            <a:off x="492514" y="3638845"/>
            <a:ext cx="316933" cy="396810"/>
          </a:xfrm>
          <a:prstGeom prst="rect">
            <a:avLst/>
          </a:prstGeom>
        </p:spPr>
      </p:pic>
      <p:pic>
        <p:nvPicPr>
          <p:cNvPr id="11" name="图片 10"/>
          <p:cNvPicPr>
            <a:picLocks noChangeAspect="1"/>
          </p:cNvPicPr>
          <p:nvPr/>
        </p:nvPicPr>
        <p:blipFill>
          <a:blip r:embed="rId3"/>
          <a:stretch>
            <a:fillRect/>
          </a:stretch>
        </p:blipFill>
        <p:spPr>
          <a:xfrm>
            <a:off x="492514" y="4111020"/>
            <a:ext cx="316933" cy="396810"/>
          </a:xfrm>
          <a:prstGeom prst="rect">
            <a:avLst/>
          </a:prstGeom>
        </p:spPr>
      </p:pic>
      <p:pic>
        <p:nvPicPr>
          <p:cNvPr id="12" name="图片 11"/>
          <p:cNvPicPr>
            <a:picLocks noChangeAspect="1"/>
          </p:cNvPicPr>
          <p:nvPr/>
        </p:nvPicPr>
        <p:blipFill>
          <a:blip r:embed="rId3"/>
          <a:stretch>
            <a:fillRect/>
          </a:stretch>
        </p:blipFill>
        <p:spPr>
          <a:xfrm>
            <a:off x="474977" y="4588635"/>
            <a:ext cx="316933" cy="396810"/>
          </a:xfrm>
          <a:prstGeom prst="rect">
            <a:avLst/>
          </a:prstGeom>
        </p:spPr>
      </p:pic>
      <p:pic>
        <p:nvPicPr>
          <p:cNvPr id="23" name="图片 22"/>
          <p:cNvPicPr>
            <a:picLocks noChangeAspect="1"/>
          </p:cNvPicPr>
          <p:nvPr/>
        </p:nvPicPr>
        <p:blipFill>
          <a:blip r:embed="rId3"/>
          <a:stretch>
            <a:fillRect/>
          </a:stretch>
        </p:blipFill>
        <p:spPr>
          <a:xfrm>
            <a:off x="4852286" y="1706639"/>
            <a:ext cx="315920" cy="395542"/>
          </a:xfrm>
          <a:prstGeom prst="rect">
            <a:avLst/>
          </a:prstGeom>
        </p:spPr>
      </p:pic>
      <p:sp>
        <p:nvSpPr>
          <p:cNvPr id="24" name="矩形 23"/>
          <p:cNvSpPr/>
          <p:nvPr/>
        </p:nvSpPr>
        <p:spPr>
          <a:xfrm>
            <a:off x="7424280" y="3656577"/>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融资</a:t>
            </a:r>
            <a:r>
              <a:rPr lang="zh-CN" altLang="en-US" sz="1400" dirty="0">
                <a:solidFill>
                  <a:schemeClr val="bg1">
                    <a:lumMod val="95000"/>
                  </a:schemeClr>
                </a:solidFill>
                <a:latin typeface="微软雅黑" panose="020B0503020204020204" pitchFamily="34" charset="-122"/>
                <a:ea typeface="微软雅黑" panose="020B0503020204020204" pitchFamily="34" charset="-122"/>
              </a:rPr>
              <a:t>人</a:t>
            </a:r>
          </a:p>
        </p:txBody>
      </p:sp>
      <p:pic>
        <p:nvPicPr>
          <p:cNvPr id="26" name="图片 25"/>
          <p:cNvPicPr>
            <a:picLocks noChangeAspect="1"/>
          </p:cNvPicPr>
          <p:nvPr/>
        </p:nvPicPr>
        <p:blipFill>
          <a:blip r:embed="rId3"/>
          <a:stretch>
            <a:fillRect/>
          </a:stretch>
        </p:blipFill>
        <p:spPr>
          <a:xfrm>
            <a:off x="4838218" y="2155934"/>
            <a:ext cx="315920" cy="395542"/>
          </a:xfrm>
          <a:prstGeom prst="rect">
            <a:avLst/>
          </a:prstGeom>
        </p:spPr>
      </p:pic>
      <p:pic>
        <p:nvPicPr>
          <p:cNvPr id="27" name="图片 26"/>
          <p:cNvPicPr>
            <a:picLocks noChangeAspect="1"/>
          </p:cNvPicPr>
          <p:nvPr/>
        </p:nvPicPr>
        <p:blipFill>
          <a:blip r:embed="rId3"/>
          <a:stretch>
            <a:fillRect/>
          </a:stretch>
        </p:blipFill>
        <p:spPr>
          <a:xfrm>
            <a:off x="4838218" y="2599836"/>
            <a:ext cx="315920" cy="395542"/>
          </a:xfrm>
          <a:prstGeom prst="rect">
            <a:avLst/>
          </a:prstGeom>
        </p:spPr>
      </p:pic>
      <p:pic>
        <p:nvPicPr>
          <p:cNvPr id="28" name="图片 27"/>
          <p:cNvPicPr>
            <a:picLocks noChangeAspect="1"/>
          </p:cNvPicPr>
          <p:nvPr/>
        </p:nvPicPr>
        <p:blipFill>
          <a:blip r:embed="rId3"/>
          <a:stretch>
            <a:fillRect/>
          </a:stretch>
        </p:blipFill>
        <p:spPr>
          <a:xfrm>
            <a:off x="4824150" y="3046872"/>
            <a:ext cx="315920" cy="395542"/>
          </a:xfrm>
          <a:prstGeom prst="rect">
            <a:avLst/>
          </a:prstGeom>
        </p:spPr>
      </p:pic>
      <p:pic>
        <p:nvPicPr>
          <p:cNvPr id="29" name="图片 28"/>
          <p:cNvPicPr>
            <a:picLocks noChangeAspect="1"/>
          </p:cNvPicPr>
          <p:nvPr/>
        </p:nvPicPr>
        <p:blipFill>
          <a:blip r:embed="rId3"/>
          <a:stretch>
            <a:fillRect/>
          </a:stretch>
        </p:blipFill>
        <p:spPr>
          <a:xfrm>
            <a:off x="4810082" y="3493908"/>
            <a:ext cx="315920" cy="395542"/>
          </a:xfrm>
          <a:prstGeom prst="rect">
            <a:avLst/>
          </a:prstGeom>
        </p:spPr>
      </p:pic>
      <p:pic>
        <p:nvPicPr>
          <p:cNvPr id="30" name="图片 29"/>
          <p:cNvPicPr>
            <a:picLocks noChangeAspect="1"/>
          </p:cNvPicPr>
          <p:nvPr/>
        </p:nvPicPr>
        <p:blipFill>
          <a:blip r:embed="rId3"/>
          <a:stretch>
            <a:fillRect/>
          </a:stretch>
        </p:blipFill>
        <p:spPr>
          <a:xfrm>
            <a:off x="4810082" y="3923879"/>
            <a:ext cx="315920" cy="395542"/>
          </a:xfrm>
          <a:prstGeom prst="rect">
            <a:avLst/>
          </a:prstGeom>
        </p:spPr>
      </p:pic>
      <p:pic>
        <p:nvPicPr>
          <p:cNvPr id="31" name="图片 30"/>
          <p:cNvPicPr>
            <a:picLocks noChangeAspect="1"/>
          </p:cNvPicPr>
          <p:nvPr/>
        </p:nvPicPr>
        <p:blipFill>
          <a:blip r:embed="rId3"/>
          <a:stretch>
            <a:fillRect/>
          </a:stretch>
        </p:blipFill>
        <p:spPr>
          <a:xfrm>
            <a:off x="4810082" y="4401312"/>
            <a:ext cx="315920" cy="395542"/>
          </a:xfrm>
          <a:prstGeom prst="rect">
            <a:avLst/>
          </a:prstGeom>
        </p:spPr>
      </p:pic>
      <p:sp>
        <p:nvSpPr>
          <p:cNvPr id="5" name="矩形 4"/>
          <p:cNvSpPr/>
          <p:nvPr/>
        </p:nvSpPr>
        <p:spPr>
          <a:xfrm>
            <a:off x="2476556" y="3857262"/>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融资</a:t>
            </a:r>
            <a:r>
              <a:rPr lang="zh-CN" altLang="en-US" sz="1400" dirty="0">
                <a:solidFill>
                  <a:schemeClr val="bg1">
                    <a:lumMod val="95000"/>
                  </a:schemeClr>
                </a:solidFill>
                <a:latin typeface="微软雅黑" panose="020B0503020204020204" pitchFamily="34" charset="-122"/>
                <a:ea typeface="微软雅黑" panose="020B0503020204020204" pitchFamily="34" charset="-122"/>
              </a:rPr>
              <a:t>人</a:t>
            </a:r>
          </a:p>
        </p:txBody>
      </p:sp>
      <p:pic>
        <p:nvPicPr>
          <p:cNvPr id="6" name="Picture 10"/>
          <p:cNvPicPr>
            <a:picLocks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73262" y="2977889"/>
            <a:ext cx="936141" cy="835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矩形 70"/>
          <p:cNvSpPr/>
          <p:nvPr/>
        </p:nvSpPr>
        <p:spPr>
          <a:xfrm>
            <a:off x="992419" y="3200681"/>
            <a:ext cx="393147" cy="430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冻结</a:t>
            </a:r>
            <a:endParaRPr lang="en-US" altLang="zh-CN" sz="1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N</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次</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2" name="矩形 71"/>
          <p:cNvSpPr/>
          <p:nvPr/>
        </p:nvSpPr>
        <p:spPr>
          <a:xfrm>
            <a:off x="1640404" y="3207275"/>
            <a:ext cx="393147" cy="43088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解冻</a:t>
            </a:r>
            <a:endParaRPr lang="en-US" altLang="zh-CN" sz="1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bg1">
                    <a:lumMod val="95000"/>
                  </a:schemeClr>
                </a:solidFill>
                <a:latin typeface="微软雅黑" panose="020B0503020204020204" pitchFamily="34" charset="-122"/>
                <a:ea typeface="微软雅黑" panose="020B0503020204020204" pitchFamily="34" charset="-122"/>
              </a:rPr>
              <a:t>N</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次</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2283681" y="3207275"/>
            <a:ext cx="393147" cy="43088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转账</a:t>
            </a:r>
            <a:endParaRPr lang="en-US" altLang="zh-CN" sz="1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bg1">
                    <a:lumMod val="95000"/>
                  </a:schemeClr>
                </a:solidFill>
                <a:latin typeface="微软雅黑" panose="020B0503020204020204" pitchFamily="34" charset="-122"/>
                <a:ea typeface="微软雅黑" panose="020B0503020204020204" pitchFamily="34" charset="-122"/>
              </a:rPr>
              <a:t>N</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次</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4" name="等腰三角形 73"/>
          <p:cNvSpPr/>
          <p:nvPr/>
        </p:nvSpPr>
        <p:spPr>
          <a:xfrm rot="5400000">
            <a:off x="4159638" y="2806632"/>
            <a:ext cx="2965522" cy="80740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365257" y="3001732"/>
            <a:ext cx="393147" cy="430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转账</a:t>
            </a:r>
            <a:endParaRPr lang="en-US" altLang="zh-CN" sz="1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N</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次</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5" name="椭圆 34"/>
          <p:cNvSpPr/>
          <p:nvPr/>
        </p:nvSpPr>
        <p:spPr>
          <a:xfrm>
            <a:off x="5853117" y="2762731"/>
            <a:ext cx="983841" cy="973079"/>
          </a:xfrm>
          <a:prstGeom prst="ellipse">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lumMod val="95000"/>
                  </a:schemeClr>
                </a:solidFill>
                <a:latin typeface="微软雅黑" panose="020B0503020204020204" pitchFamily="34" charset="-122"/>
                <a:ea typeface="微软雅黑" panose="020B0503020204020204" pitchFamily="34" charset="-122"/>
              </a:rPr>
              <a:t>标的账户</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7" name="标题 1"/>
          <p:cNvSpPr txBox="1">
            <a:spLocks/>
          </p:cNvSpPr>
          <p:nvPr/>
        </p:nvSpPr>
        <p:spPr>
          <a:xfrm>
            <a:off x="1471589" y="5572748"/>
            <a:ext cx="1543578" cy="432021"/>
          </a:xfrm>
          <a:prstGeom prst="rect">
            <a:avLst/>
          </a:prstGeom>
          <a:solidFill>
            <a:schemeClr val="bg1">
              <a:lumMod val="50000"/>
            </a:schemeClr>
          </a:solidFill>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r>
              <a:rPr lang="en-US" altLang="zh-CN" sz="2400" dirty="0" smtClean="0"/>
              <a:t>N×3</a:t>
            </a:r>
            <a:r>
              <a:rPr lang="zh-CN" altLang="en-US" sz="2400" dirty="0" smtClean="0"/>
              <a:t>模式</a:t>
            </a:r>
            <a:endParaRPr lang="zh-CN" altLang="en-US" sz="2400" dirty="0"/>
          </a:p>
        </p:txBody>
      </p:sp>
      <p:sp>
        <p:nvSpPr>
          <p:cNvPr id="78" name="标题 1"/>
          <p:cNvSpPr txBox="1">
            <a:spLocks/>
          </p:cNvSpPr>
          <p:nvPr/>
        </p:nvSpPr>
        <p:spPr>
          <a:xfrm>
            <a:off x="5154138" y="5536767"/>
            <a:ext cx="1604451" cy="437241"/>
          </a:xfrm>
          <a:prstGeom prst="rect">
            <a:avLst/>
          </a:prstGeom>
          <a:solidFill>
            <a:schemeClr val="bg1">
              <a:lumMod val="50000"/>
            </a:schemeClr>
          </a:solidFill>
        </p:spPr>
        <p:txBody>
          <a:bodyPr anchor="ctr"/>
          <a:lstStyle>
            <a:defPPr>
              <a:defRPr lang="zh-CN"/>
            </a:defPPr>
            <a:lvl1pPr algn="ctr">
              <a:lnSpc>
                <a:spcPct val="90000"/>
              </a:lnSpc>
              <a:spcBef>
                <a:spcPct val="0"/>
              </a:spcBef>
              <a:buNone/>
              <a:defRPr sz="2400" b="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a:t>N+1</a:t>
            </a:r>
            <a:r>
              <a:rPr lang="zh-CN" altLang="en-US" dirty="0"/>
              <a:t>模式</a:t>
            </a:r>
          </a:p>
        </p:txBody>
      </p:sp>
      <p:sp>
        <p:nvSpPr>
          <p:cNvPr id="81" name="矩形 80"/>
          <p:cNvSpPr/>
          <p:nvPr/>
        </p:nvSpPr>
        <p:spPr>
          <a:xfrm>
            <a:off x="4728832" y="4878745"/>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投资人</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2" name="TextBox 15"/>
          <p:cNvSpPr txBox="1"/>
          <p:nvPr/>
        </p:nvSpPr>
        <p:spPr>
          <a:xfrm>
            <a:off x="8658685" y="2442279"/>
            <a:ext cx="3255409" cy="2677656"/>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a:t>
            </a:r>
            <a:r>
              <a:rPr lang="zh-CN" altLang="en-US" sz="1400" b="1" dirty="0" smtClean="0">
                <a:solidFill>
                  <a:schemeClr val="tx1">
                    <a:lumMod val="85000"/>
                    <a:lumOff val="15000"/>
                  </a:schemeClr>
                </a:solidFill>
                <a:latin typeface="微软雅黑" pitchFamily="34" charset="-122"/>
                <a:ea typeface="微软雅黑" pitchFamily="34" charset="-122"/>
              </a:rPr>
              <a:t>结标效率高：</a:t>
            </a:r>
            <a:r>
              <a:rPr lang="zh-CN" altLang="en-US" sz="1400" dirty="0" smtClean="0">
                <a:solidFill>
                  <a:schemeClr val="tx1">
                    <a:lumMod val="85000"/>
                    <a:lumOff val="15000"/>
                  </a:schemeClr>
                </a:solidFill>
                <a:latin typeface="微软雅黑" pitchFamily="34" charset="-122"/>
                <a:ea typeface="微软雅黑" pitchFamily="34" charset="-122"/>
              </a:rPr>
              <a:t>采用标的账户，用户在投标的时候资金在标的账户暂存，标满后资金经过一次转账即可转移到借款人账户。</a:t>
            </a:r>
            <a:r>
              <a:rPr lang="en-US" altLang="zh-CN" sz="1400" dirty="0" smtClean="0">
                <a:solidFill>
                  <a:schemeClr val="tx1">
                    <a:lumMod val="85000"/>
                    <a:lumOff val="15000"/>
                  </a:schemeClr>
                </a:solidFill>
                <a:latin typeface="微软雅黑" pitchFamily="34" charset="-122"/>
                <a:ea typeface="微软雅黑" pitchFamily="34" charset="-122"/>
              </a:rPr>
              <a:t> </a:t>
            </a:r>
          </a:p>
          <a:p>
            <a:pPr>
              <a:lnSpc>
                <a:spcPct val="150000"/>
              </a:lnSpc>
            </a:pPr>
            <a:r>
              <a:rPr lang="en-US" altLang="zh-CN" sz="1400" dirty="0" smtClean="0">
                <a:solidFill>
                  <a:schemeClr val="tx1">
                    <a:lumMod val="85000"/>
                    <a:lumOff val="15000"/>
                  </a:schemeClr>
                </a:solidFill>
                <a:latin typeface="微软雅黑" pitchFamily="34" charset="-122"/>
                <a:ea typeface="微软雅黑" pitchFamily="34" charset="-122"/>
              </a:rPr>
              <a:t>      </a:t>
            </a:r>
          </a:p>
          <a:p>
            <a:pPr>
              <a:lnSpc>
                <a:spcPct val="150000"/>
              </a:lnSpc>
            </a:pPr>
            <a:r>
              <a:rPr lang="en-US" altLang="zh-CN" sz="1400" dirty="0">
                <a:solidFill>
                  <a:schemeClr val="tx1">
                    <a:lumMod val="85000"/>
                    <a:lumOff val="15000"/>
                  </a:schemeClr>
                </a:solidFill>
                <a:latin typeface="微软雅黑" pitchFamily="34" charset="-122"/>
                <a:ea typeface="微软雅黑" pitchFamily="34" charset="-122"/>
              </a:rPr>
              <a:t> </a:t>
            </a:r>
            <a:r>
              <a:rPr lang="en-US" altLang="zh-CN" sz="1400" dirty="0" smtClean="0">
                <a:solidFill>
                  <a:schemeClr val="tx1">
                    <a:lumMod val="85000"/>
                    <a:lumOff val="15000"/>
                  </a:schemeClr>
                </a:solidFill>
                <a:latin typeface="微软雅黑" pitchFamily="34" charset="-122"/>
                <a:ea typeface="微软雅黑" pitchFamily="34" charset="-122"/>
              </a:rPr>
              <a:t>      </a:t>
            </a:r>
            <a:r>
              <a:rPr lang="zh-CN" altLang="en-US" sz="1400" b="1" dirty="0" smtClean="0">
                <a:solidFill>
                  <a:schemeClr val="tx1">
                    <a:lumMod val="85000"/>
                    <a:lumOff val="15000"/>
                  </a:schemeClr>
                </a:solidFill>
                <a:latin typeface="微软雅黑" pitchFamily="34" charset="-122"/>
                <a:ea typeface="微软雅黑" pitchFamily="34" charset="-122"/>
              </a:rPr>
              <a:t>结标不出错：</a:t>
            </a:r>
            <a:r>
              <a:rPr lang="zh-CN" altLang="en-US" sz="1400" dirty="0" smtClean="0">
                <a:solidFill>
                  <a:schemeClr val="tx1">
                    <a:lumMod val="85000"/>
                    <a:lumOff val="15000"/>
                  </a:schemeClr>
                </a:solidFill>
                <a:latin typeface="微软雅黑" pitchFamily="34" charset="-122"/>
                <a:ea typeface="微软雅黑" pitchFamily="34" charset="-122"/>
              </a:rPr>
              <a:t>这种方式可以完全避免结标时出现解冻和转账不同步导致的系统差错，出现需要人工调账的问题。</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83" name="矩形 82"/>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85" name="矩形 84"/>
          <p:cNvSpPr/>
          <p:nvPr/>
        </p:nvSpPr>
        <p:spPr>
          <a:xfrm>
            <a:off x="6896677" y="3051274"/>
            <a:ext cx="393147" cy="43088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转账</a:t>
            </a:r>
            <a:endParaRPr lang="en-US" altLang="zh-CN" sz="1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bg1">
                    <a:lumMod val="95000"/>
                  </a:schemeClr>
                </a:solidFill>
                <a:latin typeface="微软雅黑" panose="020B0503020204020204" pitchFamily="34" charset="-122"/>
                <a:ea typeface="微软雅黑" panose="020B0503020204020204" pitchFamily="34" charset="-122"/>
              </a:rPr>
              <a:t>1</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次</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6" name="标题 1"/>
          <p:cNvSpPr txBox="1">
            <a:spLocks/>
          </p:cNvSpPr>
          <p:nvPr/>
        </p:nvSpPr>
        <p:spPr>
          <a:xfrm>
            <a:off x="3807505" y="1243496"/>
            <a:ext cx="447474" cy="5269846"/>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r>
              <a:rPr lang="zh-CN" altLang="en-US" sz="2400" dirty="0"/>
              <a:t>对比</a:t>
            </a:r>
          </a:p>
        </p:txBody>
      </p:sp>
      <p:pic>
        <p:nvPicPr>
          <p:cNvPr id="25" name="Picture 10"/>
          <p:cNvPicPr>
            <a:picLocks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81185" y="2811335"/>
            <a:ext cx="893504" cy="806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38"/>
          <p:cNvPicPr>
            <a:picLocks noChangeAspect="1"/>
          </p:cNvPicPr>
          <p:nvPr/>
        </p:nvPicPr>
        <p:blipFill>
          <a:blip r:embed="rId5"/>
          <a:stretch>
            <a:fillRect/>
          </a:stretch>
        </p:blipFill>
        <p:spPr>
          <a:xfrm>
            <a:off x="6896677" y="5602327"/>
            <a:ext cx="1102028" cy="306119"/>
          </a:xfrm>
          <a:prstGeom prst="rect">
            <a:avLst/>
          </a:prstGeom>
        </p:spPr>
      </p:pic>
      <p:sp>
        <p:nvSpPr>
          <p:cNvPr id="41" name="下箭头 40"/>
          <p:cNvSpPr/>
          <p:nvPr/>
        </p:nvSpPr>
        <p:spPr>
          <a:xfrm rot="16200000">
            <a:off x="7309811" y="1744584"/>
            <a:ext cx="378553" cy="1066214"/>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bg1">
                    <a:lumMod val="95000"/>
                  </a:schemeClr>
                </a:solidFill>
              </a:rPr>
              <a:t>结</a:t>
            </a:r>
            <a:r>
              <a:rPr lang="zh-CN" altLang="en-US" sz="1400" dirty="0" smtClean="0">
                <a:solidFill>
                  <a:schemeClr val="bg1">
                    <a:lumMod val="95000"/>
                  </a:schemeClr>
                </a:solidFill>
              </a:rPr>
              <a:t>标</a:t>
            </a:r>
            <a:endParaRPr lang="zh-CN" altLang="en-US" sz="1400" dirty="0">
              <a:solidFill>
                <a:schemeClr val="bg1">
                  <a:lumMod val="95000"/>
                </a:schemeClr>
              </a:solidFill>
            </a:endParaRPr>
          </a:p>
        </p:txBody>
      </p:sp>
      <p:sp>
        <p:nvSpPr>
          <p:cNvPr id="42" name="标题 1"/>
          <p:cNvSpPr txBox="1">
            <a:spLocks/>
          </p:cNvSpPr>
          <p:nvPr/>
        </p:nvSpPr>
        <p:spPr>
          <a:xfrm>
            <a:off x="1528840" y="1732979"/>
            <a:ext cx="1759109" cy="3277933"/>
          </a:xfrm>
          <a:prstGeom prst="rect">
            <a:avLst/>
          </a:prstGeom>
          <a:noFill/>
          <a:ln w="28575">
            <a:solidFill>
              <a:srgbClr val="C00000"/>
            </a:solidFill>
            <a:prstDash val="dash"/>
          </a:ln>
          <a:effectLst/>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endParaRPr lang="zh-CN" altLang="en-US" sz="2400" dirty="0"/>
          </a:p>
        </p:txBody>
      </p:sp>
      <p:sp>
        <p:nvSpPr>
          <p:cNvPr id="44" name="下箭头 43"/>
          <p:cNvSpPr/>
          <p:nvPr/>
        </p:nvSpPr>
        <p:spPr>
          <a:xfrm rot="16200000">
            <a:off x="2194705" y="1225300"/>
            <a:ext cx="378553" cy="1478097"/>
          </a:xfrm>
          <a:prstGeom prst="down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1400" dirty="0">
                <a:solidFill>
                  <a:schemeClr val="bg1">
                    <a:lumMod val="95000"/>
                  </a:schemeClr>
                </a:solidFill>
              </a:rPr>
              <a:t>结</a:t>
            </a:r>
            <a:r>
              <a:rPr lang="zh-CN" altLang="en-US" sz="1400" dirty="0" smtClean="0">
                <a:solidFill>
                  <a:schemeClr val="bg1">
                    <a:lumMod val="95000"/>
                  </a:schemeClr>
                </a:solidFill>
              </a:rPr>
              <a:t>标</a:t>
            </a:r>
            <a:endParaRPr lang="zh-CN" altLang="en-US" sz="1400" dirty="0">
              <a:solidFill>
                <a:schemeClr val="bg1">
                  <a:lumMod val="95000"/>
                </a:schemeClr>
              </a:solidFill>
            </a:endParaRPr>
          </a:p>
        </p:txBody>
      </p:sp>
    </p:spTree>
    <p:extLst>
      <p:ext uri="{BB962C8B-B14F-4D97-AF65-F5344CB8AC3E}">
        <p14:creationId xmlns:p14="http://schemas.microsoft.com/office/powerpoint/2010/main" val="21834984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rot="5400000">
            <a:off x="1557173" y="2977331"/>
            <a:ext cx="1247442" cy="73122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标题 1"/>
          <p:cNvSpPr txBox="1">
            <a:spLocks/>
          </p:cNvSpPr>
          <p:nvPr/>
        </p:nvSpPr>
        <p:spPr>
          <a:xfrm>
            <a:off x="867282" y="1745905"/>
            <a:ext cx="666051" cy="3260481"/>
          </a:xfrm>
          <a:prstGeom prst="rect">
            <a:avLst/>
          </a:prstGeom>
          <a:solidFill>
            <a:schemeClr val="bg1">
              <a:lumMod val="85000"/>
            </a:schemeClr>
          </a:solidFill>
          <a:ln>
            <a:noFill/>
          </a:ln>
          <a:effectLst/>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endParaRPr lang="zh-CN" altLang="en-US" sz="2400" dirty="0"/>
          </a:p>
        </p:txBody>
      </p:sp>
      <p:sp>
        <p:nvSpPr>
          <p:cNvPr id="31" name="标题 1"/>
          <p:cNvSpPr txBox="1">
            <a:spLocks/>
          </p:cNvSpPr>
          <p:nvPr/>
        </p:nvSpPr>
        <p:spPr>
          <a:xfrm>
            <a:off x="1538548" y="1745904"/>
            <a:ext cx="666051" cy="3260481"/>
          </a:xfrm>
          <a:prstGeom prst="rect">
            <a:avLst/>
          </a:prstGeom>
          <a:solidFill>
            <a:schemeClr val="bg1">
              <a:lumMod val="75000"/>
            </a:schemeClr>
          </a:solidFill>
          <a:ln>
            <a:noFill/>
          </a:ln>
          <a:effectLst/>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endParaRPr lang="zh-CN" altLang="en-US" sz="2400" dirty="0"/>
          </a:p>
        </p:txBody>
      </p:sp>
      <p:sp>
        <p:nvSpPr>
          <p:cNvPr id="2" name="标题 1"/>
          <p:cNvSpPr>
            <a:spLocks noGrp="1"/>
          </p:cNvSpPr>
          <p:nvPr>
            <p:ph type="title"/>
          </p:nvPr>
        </p:nvSpPr>
        <p:spPr/>
        <p:txBody>
          <a:bodyPr/>
          <a:lstStyle/>
          <a:p>
            <a:r>
              <a:rPr lang="zh-CN" altLang="en-US" dirty="0" smtClean="0"/>
              <a:t>“标的中间账户”平台收费计算简单 无误差</a:t>
            </a:r>
            <a:endParaRPr lang="zh-CN" altLang="en-US" dirty="0"/>
          </a:p>
        </p:txBody>
      </p:sp>
      <p:pic>
        <p:nvPicPr>
          <p:cNvPr id="3" name="图片 2"/>
          <p:cNvPicPr>
            <a:picLocks noChangeAspect="1"/>
          </p:cNvPicPr>
          <p:nvPr/>
        </p:nvPicPr>
        <p:blipFill>
          <a:blip r:embed="rId2"/>
          <a:stretch>
            <a:fillRect/>
          </a:stretch>
        </p:blipFill>
        <p:spPr>
          <a:xfrm>
            <a:off x="520650" y="1724964"/>
            <a:ext cx="316933" cy="396810"/>
          </a:xfrm>
          <a:prstGeom prst="rect">
            <a:avLst/>
          </a:prstGeom>
        </p:spPr>
      </p:pic>
      <p:pic>
        <p:nvPicPr>
          <p:cNvPr id="4" name="图片 3"/>
          <p:cNvPicPr>
            <a:picLocks noChangeAspect="1"/>
          </p:cNvPicPr>
          <p:nvPr/>
        </p:nvPicPr>
        <p:blipFill>
          <a:blip r:embed="rId2"/>
          <a:stretch>
            <a:fillRect/>
          </a:stretch>
        </p:blipFill>
        <p:spPr>
          <a:xfrm>
            <a:off x="506582" y="2202395"/>
            <a:ext cx="316933" cy="396810"/>
          </a:xfrm>
          <a:prstGeom prst="rect">
            <a:avLst/>
          </a:prstGeom>
        </p:spPr>
      </p:pic>
      <p:pic>
        <p:nvPicPr>
          <p:cNvPr id="5" name="图片 4"/>
          <p:cNvPicPr>
            <a:picLocks noChangeAspect="1"/>
          </p:cNvPicPr>
          <p:nvPr/>
        </p:nvPicPr>
        <p:blipFill>
          <a:blip r:embed="rId2"/>
          <a:stretch>
            <a:fillRect/>
          </a:stretch>
        </p:blipFill>
        <p:spPr>
          <a:xfrm>
            <a:off x="506582" y="2688501"/>
            <a:ext cx="316933" cy="396810"/>
          </a:xfrm>
          <a:prstGeom prst="rect">
            <a:avLst/>
          </a:prstGeom>
        </p:spPr>
      </p:pic>
      <p:pic>
        <p:nvPicPr>
          <p:cNvPr id="6" name="图片 5"/>
          <p:cNvPicPr>
            <a:picLocks noChangeAspect="1"/>
          </p:cNvPicPr>
          <p:nvPr/>
        </p:nvPicPr>
        <p:blipFill>
          <a:blip r:embed="rId2"/>
          <a:stretch>
            <a:fillRect/>
          </a:stretch>
        </p:blipFill>
        <p:spPr>
          <a:xfrm>
            <a:off x="492514" y="3177741"/>
            <a:ext cx="316933" cy="396810"/>
          </a:xfrm>
          <a:prstGeom prst="rect">
            <a:avLst/>
          </a:prstGeom>
        </p:spPr>
      </p:pic>
      <p:pic>
        <p:nvPicPr>
          <p:cNvPr id="7" name="图片 6"/>
          <p:cNvPicPr>
            <a:picLocks noChangeAspect="1"/>
          </p:cNvPicPr>
          <p:nvPr/>
        </p:nvPicPr>
        <p:blipFill>
          <a:blip r:embed="rId2"/>
          <a:stretch>
            <a:fillRect/>
          </a:stretch>
        </p:blipFill>
        <p:spPr>
          <a:xfrm>
            <a:off x="492514" y="3638845"/>
            <a:ext cx="316933" cy="396810"/>
          </a:xfrm>
          <a:prstGeom prst="rect">
            <a:avLst/>
          </a:prstGeom>
        </p:spPr>
      </p:pic>
      <p:pic>
        <p:nvPicPr>
          <p:cNvPr id="8" name="图片 7"/>
          <p:cNvPicPr>
            <a:picLocks noChangeAspect="1"/>
          </p:cNvPicPr>
          <p:nvPr/>
        </p:nvPicPr>
        <p:blipFill>
          <a:blip r:embed="rId2"/>
          <a:stretch>
            <a:fillRect/>
          </a:stretch>
        </p:blipFill>
        <p:spPr>
          <a:xfrm>
            <a:off x="492514" y="4111020"/>
            <a:ext cx="316933" cy="396810"/>
          </a:xfrm>
          <a:prstGeom prst="rect">
            <a:avLst/>
          </a:prstGeom>
        </p:spPr>
      </p:pic>
      <p:pic>
        <p:nvPicPr>
          <p:cNvPr id="9" name="图片 8"/>
          <p:cNvPicPr>
            <a:picLocks noChangeAspect="1"/>
          </p:cNvPicPr>
          <p:nvPr/>
        </p:nvPicPr>
        <p:blipFill>
          <a:blip r:embed="rId2"/>
          <a:stretch>
            <a:fillRect/>
          </a:stretch>
        </p:blipFill>
        <p:spPr>
          <a:xfrm>
            <a:off x="474977" y="4588635"/>
            <a:ext cx="316933" cy="396810"/>
          </a:xfrm>
          <a:prstGeom prst="rect">
            <a:avLst/>
          </a:prstGeom>
        </p:spPr>
      </p:pic>
      <p:sp>
        <p:nvSpPr>
          <p:cNvPr id="12" name="矩形 11"/>
          <p:cNvSpPr/>
          <p:nvPr/>
        </p:nvSpPr>
        <p:spPr>
          <a:xfrm>
            <a:off x="954282" y="3142107"/>
            <a:ext cx="393147" cy="430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计算</a:t>
            </a:r>
            <a:endParaRPr lang="en-US" altLang="zh-CN" sz="1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N</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次</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椭圆 12"/>
          <p:cNvSpPr/>
          <p:nvPr/>
        </p:nvSpPr>
        <p:spPr>
          <a:xfrm>
            <a:off x="4238978" y="2984096"/>
            <a:ext cx="1067100" cy="1010808"/>
          </a:xfrm>
          <a:prstGeom prst="ellipse">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lumMod val="95000"/>
                  </a:schemeClr>
                </a:solidFill>
                <a:latin typeface="微软雅黑" panose="020B0503020204020204" pitchFamily="34" charset="-122"/>
                <a:ea typeface="微软雅黑" panose="020B0503020204020204" pitchFamily="34" charset="-122"/>
              </a:rPr>
              <a:t>标的账户</a:t>
            </a:r>
            <a:endParaRPr lang="en-US" altLang="zh-CN" dirty="0" smtClean="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标题 1"/>
          <p:cNvSpPr txBox="1">
            <a:spLocks/>
          </p:cNvSpPr>
          <p:nvPr/>
        </p:nvSpPr>
        <p:spPr>
          <a:xfrm>
            <a:off x="3513872" y="1238530"/>
            <a:ext cx="447474" cy="5269846"/>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r>
              <a:rPr lang="zh-CN" altLang="en-US" sz="2400" dirty="0"/>
              <a:t>对比</a:t>
            </a:r>
          </a:p>
        </p:txBody>
      </p:sp>
      <p:sp>
        <p:nvSpPr>
          <p:cNvPr id="15" name="标题 1"/>
          <p:cNvSpPr txBox="1">
            <a:spLocks/>
          </p:cNvSpPr>
          <p:nvPr/>
        </p:nvSpPr>
        <p:spPr>
          <a:xfrm>
            <a:off x="1043493" y="5572748"/>
            <a:ext cx="1833481" cy="432021"/>
          </a:xfrm>
          <a:prstGeom prst="rect">
            <a:avLst/>
          </a:prstGeom>
          <a:solidFill>
            <a:schemeClr val="bg1">
              <a:lumMod val="50000"/>
            </a:schemeClr>
          </a:solidFill>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r>
              <a:rPr lang="zh-CN" altLang="en-US" sz="2400" dirty="0" smtClean="0"/>
              <a:t>计算</a:t>
            </a:r>
            <a:r>
              <a:rPr lang="en-US" altLang="zh-CN" sz="2400" dirty="0" smtClean="0"/>
              <a:t>N×2</a:t>
            </a:r>
            <a:r>
              <a:rPr lang="zh-CN" altLang="en-US" sz="2400" dirty="0" smtClean="0"/>
              <a:t>次</a:t>
            </a:r>
            <a:endParaRPr lang="zh-CN" altLang="en-US" sz="2400" dirty="0"/>
          </a:p>
        </p:txBody>
      </p:sp>
      <p:sp>
        <p:nvSpPr>
          <p:cNvPr id="16" name="标题 1"/>
          <p:cNvSpPr txBox="1">
            <a:spLocks/>
          </p:cNvSpPr>
          <p:nvPr/>
        </p:nvSpPr>
        <p:spPr>
          <a:xfrm>
            <a:off x="4832350" y="5567528"/>
            <a:ext cx="1604451" cy="437241"/>
          </a:xfrm>
          <a:prstGeom prst="rect">
            <a:avLst/>
          </a:prstGeom>
          <a:solidFill>
            <a:schemeClr val="bg1">
              <a:lumMod val="50000"/>
            </a:schemeClr>
          </a:solidFill>
        </p:spPr>
        <p:txBody>
          <a:bodyPr anchor="ctr"/>
          <a:lstStyle>
            <a:defPPr>
              <a:defRPr lang="zh-CN"/>
            </a:defPPr>
            <a:lvl1pPr algn="ctr">
              <a:lnSpc>
                <a:spcPct val="90000"/>
              </a:lnSpc>
              <a:spcBef>
                <a:spcPct val="0"/>
              </a:spcBef>
              <a:buNone/>
              <a:defRPr sz="2400" b="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dirty="0" smtClean="0"/>
              <a:t>计算</a:t>
            </a:r>
            <a:r>
              <a:rPr lang="en-US" altLang="zh-CN" dirty="0" smtClean="0"/>
              <a:t>2</a:t>
            </a:r>
            <a:r>
              <a:rPr lang="zh-CN" altLang="en-US" dirty="0" smtClean="0"/>
              <a:t>次</a:t>
            </a:r>
            <a:endParaRPr lang="zh-CN" altLang="en-US" dirty="0"/>
          </a:p>
        </p:txBody>
      </p:sp>
      <p:sp>
        <p:nvSpPr>
          <p:cNvPr id="17" name="等腰三角形 16"/>
          <p:cNvSpPr/>
          <p:nvPr/>
        </p:nvSpPr>
        <p:spPr>
          <a:xfrm rot="5400000">
            <a:off x="5066711" y="3122397"/>
            <a:ext cx="1247442" cy="73122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367022" y="3272568"/>
            <a:ext cx="393147" cy="430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计算</a:t>
            </a:r>
            <a:endParaRPr lang="en-US" altLang="zh-CN" sz="1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bg1">
                    <a:lumMod val="95000"/>
                  </a:schemeClr>
                </a:solidFill>
                <a:latin typeface="微软雅黑" panose="020B0503020204020204" pitchFamily="34" charset="-122"/>
                <a:ea typeface="微软雅黑" panose="020B0503020204020204" pitchFamily="34" charset="-122"/>
              </a:rPr>
              <a:t>1</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次</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TextBox 15"/>
          <p:cNvSpPr txBox="1"/>
          <p:nvPr/>
        </p:nvSpPr>
        <p:spPr>
          <a:xfrm>
            <a:off x="8658685" y="2442279"/>
            <a:ext cx="3255409" cy="3647152"/>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a:t>
            </a:r>
            <a:r>
              <a:rPr lang="zh-CN" altLang="en-US" sz="1400" b="1" dirty="0" smtClean="0">
                <a:solidFill>
                  <a:schemeClr val="tx1">
                    <a:lumMod val="85000"/>
                    <a:lumOff val="15000"/>
                  </a:schemeClr>
                </a:solidFill>
                <a:latin typeface="微软雅黑" pitchFamily="34" charset="-122"/>
                <a:ea typeface="微软雅黑" pitchFamily="34" charset="-122"/>
              </a:rPr>
              <a:t>计算简单：</a:t>
            </a:r>
            <a:r>
              <a:rPr lang="zh-CN" altLang="en-US" sz="1400" dirty="0" smtClean="0">
                <a:solidFill>
                  <a:schemeClr val="tx1">
                    <a:lumMod val="85000"/>
                    <a:lumOff val="15000"/>
                  </a:schemeClr>
                </a:solidFill>
                <a:latin typeface="微软雅黑" pitchFamily="34" charset="-122"/>
                <a:ea typeface="微软雅黑" pitchFamily="34" charset="-122"/>
              </a:rPr>
              <a:t>在平台收费时，标的账户将投资人分散的小额资金汇总成一笔大额资金，在此基础上计算服务费和转账，只需计算一次</a:t>
            </a:r>
            <a:r>
              <a:rPr lang="en-US" altLang="zh-CN" sz="1400" dirty="0" smtClean="0">
                <a:solidFill>
                  <a:schemeClr val="tx1">
                    <a:lumMod val="85000"/>
                    <a:lumOff val="15000"/>
                  </a:schemeClr>
                </a:solidFill>
                <a:latin typeface="微软雅黑" pitchFamily="34" charset="-122"/>
                <a:ea typeface="微软雅黑" pitchFamily="34" charset="-122"/>
              </a:rPr>
              <a:t>+</a:t>
            </a:r>
            <a:r>
              <a:rPr lang="zh-CN" altLang="en-US" sz="1400" dirty="0" smtClean="0">
                <a:solidFill>
                  <a:schemeClr val="tx1">
                    <a:lumMod val="85000"/>
                    <a:lumOff val="15000"/>
                  </a:schemeClr>
                </a:solidFill>
                <a:latin typeface="微软雅黑" pitchFamily="34" charset="-122"/>
                <a:ea typeface="微软雅黑" pitchFamily="34" charset="-122"/>
              </a:rPr>
              <a:t>转账一次，执行效率很高。</a:t>
            </a:r>
            <a:endParaRPr lang="en-US" altLang="zh-CN" sz="14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en-US" altLang="zh-CN" sz="1400" dirty="0" smtClean="0">
                <a:solidFill>
                  <a:schemeClr val="tx1">
                    <a:lumMod val="85000"/>
                    <a:lumOff val="15000"/>
                  </a:schemeClr>
                </a:solidFill>
                <a:latin typeface="微软雅黑" pitchFamily="34" charset="-122"/>
                <a:ea typeface="微软雅黑" pitchFamily="34" charset="-122"/>
              </a:rPr>
              <a:t>    </a:t>
            </a:r>
          </a:p>
          <a:p>
            <a:pPr>
              <a:lnSpc>
                <a:spcPct val="150000"/>
              </a:lnSpc>
            </a:pPr>
            <a:r>
              <a:rPr lang="en-US" altLang="zh-CN" sz="1400" dirty="0" smtClean="0">
                <a:solidFill>
                  <a:schemeClr val="tx1">
                    <a:lumMod val="85000"/>
                    <a:lumOff val="15000"/>
                  </a:schemeClr>
                </a:solidFill>
                <a:latin typeface="微软雅黑" pitchFamily="34" charset="-122"/>
                <a:ea typeface="微软雅黑" pitchFamily="34" charset="-122"/>
              </a:rPr>
              <a:t>         </a:t>
            </a:r>
            <a:r>
              <a:rPr lang="zh-CN" altLang="en-US" sz="1400" b="1" dirty="0" smtClean="0">
                <a:solidFill>
                  <a:schemeClr val="tx1">
                    <a:lumMod val="85000"/>
                    <a:lumOff val="15000"/>
                  </a:schemeClr>
                </a:solidFill>
                <a:latin typeface="微软雅黑" pitchFamily="34" charset="-122"/>
                <a:ea typeface="微软雅黑" pitchFamily="34" charset="-122"/>
              </a:rPr>
              <a:t>计算无误差：</a:t>
            </a:r>
            <a:r>
              <a:rPr lang="zh-CN" altLang="en-US" sz="1400" dirty="0" smtClean="0">
                <a:solidFill>
                  <a:schemeClr val="tx1">
                    <a:lumMod val="85000"/>
                    <a:lumOff val="15000"/>
                  </a:schemeClr>
                </a:solidFill>
                <a:latin typeface="微软雅黑" pitchFamily="34" charset="-122"/>
                <a:ea typeface="微软雅黑" pitchFamily="34" charset="-122"/>
              </a:rPr>
              <a:t>多笔小额资金在计算服务费的时候，每笔都会产生小额尾数，累计起来就会对平台收费造成较大误差。汇总大数计算后的尾数仅需四舍五入一次，无误差。</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21" name="矩形 20"/>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22" name="矩形 21"/>
          <p:cNvSpPr/>
          <p:nvPr/>
        </p:nvSpPr>
        <p:spPr>
          <a:xfrm>
            <a:off x="460909" y="5134426"/>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投资人</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1641735" y="3142106"/>
            <a:ext cx="393147" cy="430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转账</a:t>
            </a:r>
            <a:endParaRPr lang="en-US" altLang="zh-CN" sz="1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N</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次</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6" name="等腰三角形 25"/>
          <p:cNvSpPr/>
          <p:nvPr/>
        </p:nvSpPr>
        <p:spPr>
          <a:xfrm rot="5400000">
            <a:off x="5734623" y="3152780"/>
            <a:ext cx="1247442" cy="73122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034934" y="3302951"/>
            <a:ext cx="393147" cy="43088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转账</a:t>
            </a:r>
            <a:endParaRPr lang="en-US" altLang="zh-CN" sz="1400" dirty="0" smtClean="0">
              <a:solidFill>
                <a:schemeClr val="bg1">
                  <a:lumMod val="95000"/>
                </a:schemeClr>
              </a:solidFill>
              <a:latin typeface="微软雅黑" panose="020B0503020204020204" pitchFamily="34" charset="-122"/>
              <a:ea typeface="微软雅黑" panose="020B0503020204020204" pitchFamily="34" charset="-122"/>
            </a:endParaRPr>
          </a:p>
          <a:p>
            <a:pPr algn="ctr"/>
            <a:r>
              <a:rPr lang="en-US" altLang="zh-CN" sz="1400" dirty="0">
                <a:solidFill>
                  <a:schemeClr val="bg1">
                    <a:lumMod val="95000"/>
                  </a:schemeClr>
                </a:solidFill>
                <a:latin typeface="微软雅黑" panose="020B0503020204020204" pitchFamily="34" charset="-122"/>
                <a:ea typeface="微软雅黑" panose="020B0503020204020204" pitchFamily="34" charset="-122"/>
              </a:rPr>
              <a:t>1</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次</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603591" y="3099379"/>
            <a:ext cx="788280" cy="774074"/>
          </a:xfrm>
          <a:prstGeom prst="rect">
            <a:avLst/>
          </a:prstGeom>
          <a:solidFill>
            <a:schemeClr val="accent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平台账户</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2439964" y="2970512"/>
            <a:ext cx="788280" cy="774074"/>
          </a:xfrm>
          <a:prstGeom prst="rect">
            <a:avLst/>
          </a:prstGeom>
          <a:solidFill>
            <a:schemeClr val="accent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平台账户</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8" name="矩形标注 27"/>
          <p:cNvSpPr/>
          <p:nvPr/>
        </p:nvSpPr>
        <p:spPr>
          <a:xfrm>
            <a:off x="4499215" y="4693814"/>
            <a:ext cx="1735613" cy="612648"/>
          </a:xfrm>
          <a:prstGeom prst="wedgeRectCallout">
            <a:avLst>
              <a:gd name="adj1" fmla="val -36055"/>
              <a:gd name="adj2" fmla="val -167121"/>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C00000"/>
                </a:solidFill>
                <a:latin typeface="微软雅黑" panose="020B0503020204020204" pitchFamily="34" charset="-122"/>
                <a:ea typeface="微软雅黑" panose="020B0503020204020204" pitchFamily="34" charset="-122"/>
              </a:rPr>
              <a:t>汇总后的大数资金</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9" name="矩形标注 28"/>
          <p:cNvSpPr/>
          <p:nvPr/>
        </p:nvSpPr>
        <p:spPr>
          <a:xfrm>
            <a:off x="1243986" y="4745610"/>
            <a:ext cx="1398882" cy="612648"/>
          </a:xfrm>
          <a:prstGeom prst="wedgeRectCallout">
            <a:avLst>
              <a:gd name="adj1" fmla="val -96218"/>
              <a:gd name="adj2" fmla="val -164825"/>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smtClean="0">
                <a:solidFill>
                  <a:srgbClr val="C00000"/>
                </a:solidFill>
                <a:latin typeface="微软雅黑" panose="020B0503020204020204" pitchFamily="34" charset="-122"/>
                <a:ea typeface="微软雅黑" panose="020B0503020204020204" pitchFamily="34" charset="-122"/>
              </a:rPr>
              <a:t>分散的小额资金</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17046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标的中间账户</a:t>
            </a:r>
            <a:r>
              <a:rPr lang="en-US" altLang="zh-CN" dirty="0" smtClean="0"/>
              <a:t>”</a:t>
            </a:r>
            <a:r>
              <a:rPr lang="zh-CN" altLang="en-US" dirty="0" smtClean="0"/>
              <a:t>营销行为控制力强</a:t>
            </a:r>
            <a:endParaRPr lang="zh-CN" altLang="en-US" dirty="0"/>
          </a:p>
        </p:txBody>
      </p:sp>
      <p:sp>
        <p:nvSpPr>
          <p:cNvPr id="4" name="矩形 3"/>
          <p:cNvSpPr/>
          <p:nvPr/>
        </p:nvSpPr>
        <p:spPr>
          <a:xfrm>
            <a:off x="429453" y="1832212"/>
            <a:ext cx="1362072" cy="53354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平台账户</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372138" y="3123009"/>
            <a:ext cx="1362072" cy="533547"/>
          </a:xfrm>
          <a:prstGeom prst="rect">
            <a:avLst/>
          </a:prstGeom>
          <a:solidFill>
            <a:schemeClr val="accent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投资人账户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575743" y="2992972"/>
            <a:ext cx="316933" cy="396810"/>
          </a:xfrm>
          <a:prstGeom prst="rect">
            <a:avLst/>
          </a:prstGeom>
        </p:spPr>
      </p:pic>
      <p:sp>
        <p:nvSpPr>
          <p:cNvPr id="7" name="等腰三角形 6"/>
          <p:cNvSpPr/>
          <p:nvPr/>
        </p:nvSpPr>
        <p:spPr>
          <a:xfrm rot="10800000">
            <a:off x="486768" y="2449171"/>
            <a:ext cx="1247442" cy="60545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dirty="0"/>
          </a:p>
        </p:txBody>
      </p:sp>
      <p:sp>
        <p:nvSpPr>
          <p:cNvPr id="9" name="等腰三角形 8"/>
          <p:cNvSpPr/>
          <p:nvPr/>
        </p:nvSpPr>
        <p:spPr>
          <a:xfrm rot="10800000">
            <a:off x="429453" y="3724937"/>
            <a:ext cx="1247442" cy="60545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400" y="4478048"/>
            <a:ext cx="1547548" cy="405063"/>
          </a:xfrm>
          <a:prstGeom prst="rect">
            <a:avLst/>
          </a:prstGeom>
        </p:spPr>
      </p:pic>
      <p:sp>
        <p:nvSpPr>
          <p:cNvPr id="12" name="标题 1"/>
          <p:cNvSpPr txBox="1">
            <a:spLocks/>
          </p:cNvSpPr>
          <p:nvPr/>
        </p:nvSpPr>
        <p:spPr>
          <a:xfrm>
            <a:off x="3226036" y="1201293"/>
            <a:ext cx="447474" cy="5269846"/>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lvl1pPr algn="l" defTabSz="914400" rtl="0" eaLnBrk="1" latinLnBrk="0" hangingPunct="1">
              <a:lnSpc>
                <a:spcPct val="90000"/>
              </a:lnSpc>
              <a:spcBef>
                <a:spcPct val="0"/>
              </a:spcBef>
              <a:buNone/>
              <a:defRPr sz="3600" b="0" kern="120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pPr algn="ctr"/>
            <a:r>
              <a:rPr lang="zh-CN" altLang="en-US" sz="2400" dirty="0"/>
              <a:t>对比</a:t>
            </a:r>
          </a:p>
        </p:txBody>
      </p:sp>
      <p:sp>
        <p:nvSpPr>
          <p:cNvPr id="13" name="矩形 12"/>
          <p:cNvSpPr/>
          <p:nvPr/>
        </p:nvSpPr>
        <p:spPr>
          <a:xfrm>
            <a:off x="4099466" y="2172854"/>
            <a:ext cx="1184149" cy="114854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平台账户</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5997809" y="2412442"/>
            <a:ext cx="1362072" cy="533547"/>
          </a:xfrm>
          <a:prstGeom prst="rect">
            <a:avLst/>
          </a:prstGeom>
          <a:solidFill>
            <a:schemeClr val="accent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投资人账户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7201414" y="2173698"/>
            <a:ext cx="316933" cy="396810"/>
          </a:xfrm>
          <a:prstGeom prst="rect">
            <a:avLst/>
          </a:prstGeom>
        </p:spPr>
      </p:pic>
      <p:sp>
        <p:nvSpPr>
          <p:cNvPr id="16" name="等腰三角形 15"/>
          <p:cNvSpPr/>
          <p:nvPr/>
        </p:nvSpPr>
        <p:spPr>
          <a:xfrm rot="10800000">
            <a:off x="4099466" y="3390920"/>
            <a:ext cx="1219572" cy="60545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5117730" y="2417412"/>
            <a:ext cx="1094566" cy="60545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1943" y="3721594"/>
            <a:ext cx="1547548" cy="405063"/>
          </a:xfrm>
          <a:prstGeom prst="rect">
            <a:avLst/>
          </a:prstGeom>
        </p:spPr>
      </p:pic>
      <p:sp>
        <p:nvSpPr>
          <p:cNvPr id="21" name="椭圆 20"/>
          <p:cNvSpPr/>
          <p:nvPr/>
        </p:nvSpPr>
        <p:spPr>
          <a:xfrm>
            <a:off x="4171817" y="3967910"/>
            <a:ext cx="983841" cy="973079"/>
          </a:xfrm>
          <a:prstGeom prst="ellipse">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lumMod val="95000"/>
                  </a:schemeClr>
                </a:solidFill>
                <a:latin typeface="微软雅黑" panose="020B0503020204020204" pitchFamily="34" charset="-122"/>
                <a:ea typeface="微软雅黑" panose="020B0503020204020204" pitchFamily="34" charset="-122"/>
              </a:rPr>
              <a:t>标的账户</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968472" y="2463773"/>
            <a:ext cx="36149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发放红包</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5392353" y="2550087"/>
            <a:ext cx="36149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发放红包</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4" name="矩形标注 23"/>
          <p:cNvSpPr/>
          <p:nvPr/>
        </p:nvSpPr>
        <p:spPr>
          <a:xfrm>
            <a:off x="1892676" y="2172854"/>
            <a:ext cx="914400" cy="612648"/>
          </a:xfrm>
          <a:prstGeom prst="wedgeRectCallout">
            <a:avLst>
              <a:gd name="adj1" fmla="val -96218"/>
              <a:gd name="adj2" fmla="val 44130"/>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微软雅黑" panose="020B0503020204020204" pitchFamily="34" charset="-122"/>
                <a:ea typeface="微软雅黑" panose="020B0503020204020204" pitchFamily="34" charset="-122"/>
              </a:rPr>
              <a:t>实际资金发生转移</a:t>
            </a:r>
          </a:p>
        </p:txBody>
      </p:sp>
      <p:sp>
        <p:nvSpPr>
          <p:cNvPr id="25" name="矩形 24"/>
          <p:cNvSpPr/>
          <p:nvPr/>
        </p:nvSpPr>
        <p:spPr>
          <a:xfrm>
            <a:off x="900561" y="3836223"/>
            <a:ext cx="36149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a:solidFill>
                  <a:srgbClr val="C00000"/>
                </a:solidFill>
                <a:latin typeface="微软雅黑" panose="020B0503020204020204" pitchFamily="34" charset="-122"/>
                <a:ea typeface="微软雅黑" panose="020B0503020204020204" pitchFamily="34" charset="-122"/>
              </a:rPr>
              <a:t>提现</a:t>
            </a:r>
          </a:p>
        </p:txBody>
      </p:sp>
      <p:sp>
        <p:nvSpPr>
          <p:cNvPr id="26" name="矩形标注 25"/>
          <p:cNvSpPr/>
          <p:nvPr/>
        </p:nvSpPr>
        <p:spPr>
          <a:xfrm>
            <a:off x="1891833" y="3693648"/>
            <a:ext cx="914400" cy="612648"/>
          </a:xfrm>
          <a:prstGeom prst="wedgeRectCallout">
            <a:avLst>
              <a:gd name="adj1" fmla="val -96218"/>
              <a:gd name="adj2" fmla="val 2798"/>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C00000"/>
                </a:solidFill>
                <a:latin typeface="微软雅黑" panose="020B0503020204020204" pitchFamily="34" charset="-122"/>
                <a:ea typeface="微软雅黑" panose="020B0503020204020204" pitchFamily="34" charset="-122"/>
              </a:rPr>
              <a:t>用户可</a:t>
            </a:r>
            <a:r>
              <a:rPr lang="zh-CN" altLang="en-US" sz="1200" dirty="0">
                <a:solidFill>
                  <a:srgbClr val="C00000"/>
                </a:solidFill>
                <a:latin typeface="微软雅黑" panose="020B0503020204020204" pitchFamily="34" charset="-122"/>
                <a:ea typeface="微软雅黑" panose="020B0503020204020204" pitchFamily="34" charset="-122"/>
              </a:rPr>
              <a:t>自由</a:t>
            </a:r>
            <a:r>
              <a:rPr lang="zh-CN" altLang="en-US" sz="1200" dirty="0" smtClean="0">
                <a:solidFill>
                  <a:srgbClr val="C00000"/>
                </a:solidFill>
                <a:latin typeface="微软雅黑" panose="020B0503020204020204" pitchFamily="34" charset="-122"/>
                <a:ea typeface="微软雅黑" panose="020B0503020204020204" pitchFamily="34" charset="-122"/>
              </a:rPr>
              <a:t>提现</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27" name="矩形标注 26"/>
          <p:cNvSpPr/>
          <p:nvPr/>
        </p:nvSpPr>
        <p:spPr>
          <a:xfrm>
            <a:off x="6060088" y="1615357"/>
            <a:ext cx="1111258" cy="612648"/>
          </a:xfrm>
          <a:prstGeom prst="wedgeRectCallout">
            <a:avLst>
              <a:gd name="adj1" fmla="val -96218"/>
              <a:gd name="adj2" fmla="val 44130"/>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C00000"/>
                </a:solidFill>
                <a:latin typeface="微软雅黑" panose="020B0503020204020204" pitchFamily="34" charset="-122"/>
                <a:ea typeface="微软雅黑" panose="020B0503020204020204" pitchFamily="34" charset="-122"/>
              </a:rPr>
              <a:t>虚拟红包，实际资金未发生</a:t>
            </a:r>
            <a:r>
              <a:rPr lang="zh-CN" altLang="en-US" sz="1200" dirty="0">
                <a:solidFill>
                  <a:srgbClr val="C00000"/>
                </a:solidFill>
                <a:latin typeface="微软雅黑" panose="020B0503020204020204" pitchFamily="34" charset="-122"/>
                <a:ea typeface="微软雅黑" panose="020B0503020204020204" pitchFamily="34" charset="-122"/>
              </a:rPr>
              <a:t>转移</a:t>
            </a:r>
          </a:p>
        </p:txBody>
      </p:sp>
      <p:sp>
        <p:nvSpPr>
          <p:cNvPr id="28" name="等腰三角形 27"/>
          <p:cNvSpPr/>
          <p:nvPr/>
        </p:nvSpPr>
        <p:spPr>
          <a:xfrm rot="10800000">
            <a:off x="6060088" y="3006441"/>
            <a:ext cx="1247442" cy="60545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标注 28"/>
          <p:cNvSpPr/>
          <p:nvPr/>
        </p:nvSpPr>
        <p:spPr>
          <a:xfrm>
            <a:off x="5371921" y="4829474"/>
            <a:ext cx="1111258" cy="612648"/>
          </a:xfrm>
          <a:prstGeom prst="wedgeRectCallout">
            <a:avLst>
              <a:gd name="adj1" fmla="val -78495"/>
              <a:gd name="adj2" fmla="val -222230"/>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C00000"/>
                </a:solidFill>
                <a:latin typeface="微软雅黑" panose="020B0503020204020204" pitchFamily="34" charset="-122"/>
                <a:ea typeface="微软雅黑" panose="020B0503020204020204" pitchFamily="34" charset="-122"/>
              </a:rPr>
              <a:t>用户投标时直接转入标的账户</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30" name="矩形标注 29"/>
          <p:cNvSpPr/>
          <p:nvPr/>
        </p:nvSpPr>
        <p:spPr>
          <a:xfrm>
            <a:off x="6699442" y="4787156"/>
            <a:ext cx="1111258" cy="612648"/>
          </a:xfrm>
          <a:prstGeom prst="wedgeRectCallout">
            <a:avLst>
              <a:gd name="adj1" fmla="val -69634"/>
              <a:gd name="adj2" fmla="val -254377"/>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C00000"/>
                </a:solidFill>
                <a:latin typeface="微软雅黑" panose="020B0503020204020204" pitchFamily="34" charset="-122"/>
                <a:ea typeface="微软雅黑" panose="020B0503020204020204" pitchFamily="34" charset="-122"/>
              </a:rPr>
              <a:t>用户不能提现</a:t>
            </a:r>
            <a:endParaRPr lang="zh-CN" altLang="en-US" sz="1200" dirty="0">
              <a:solidFill>
                <a:srgbClr val="C00000"/>
              </a:solidFill>
              <a:latin typeface="微软雅黑" panose="020B0503020204020204" pitchFamily="34" charset="-122"/>
              <a:ea typeface="微软雅黑" panose="020B0503020204020204" pitchFamily="34" charset="-122"/>
            </a:endParaRPr>
          </a:p>
        </p:txBody>
      </p:sp>
      <p:sp>
        <p:nvSpPr>
          <p:cNvPr id="31" name="矩形 30"/>
          <p:cNvSpPr/>
          <p:nvPr/>
        </p:nvSpPr>
        <p:spPr>
          <a:xfrm>
            <a:off x="6498096" y="3102023"/>
            <a:ext cx="36149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zh-CN" altLang="en-US" sz="1400" dirty="0">
                <a:solidFill>
                  <a:srgbClr val="C00000"/>
                </a:solidFill>
                <a:latin typeface="微软雅黑" panose="020B0503020204020204" pitchFamily="34" charset="-122"/>
                <a:ea typeface="微软雅黑" panose="020B0503020204020204" pitchFamily="34" charset="-122"/>
              </a:rPr>
              <a:t>提现</a:t>
            </a:r>
          </a:p>
        </p:txBody>
      </p:sp>
      <p:sp>
        <p:nvSpPr>
          <p:cNvPr id="32" name="矩形 31"/>
          <p:cNvSpPr/>
          <p:nvPr/>
        </p:nvSpPr>
        <p:spPr>
          <a:xfrm>
            <a:off x="6825547" y="3174423"/>
            <a:ext cx="375867" cy="36678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smtClean="0">
                <a:solidFill>
                  <a:srgbClr val="FF0000"/>
                </a:solidFill>
                <a:latin typeface="微软雅黑" panose="020B0503020204020204" pitchFamily="34" charset="-122"/>
                <a:ea typeface="微软雅黑" panose="020B0503020204020204" pitchFamily="34" charset="-122"/>
              </a:rPr>
              <a:t>×</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33" name="TextBox 15"/>
          <p:cNvSpPr txBox="1"/>
          <p:nvPr/>
        </p:nvSpPr>
        <p:spPr>
          <a:xfrm>
            <a:off x="8658685" y="2442279"/>
            <a:ext cx="3255409" cy="203132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标的中间账户可以实现“虚拟红包”等营销行为。在给用户发放红包的时候并未发生实际的资金转移，而是在投标的时候才将实际资金转账到标的账户。</a:t>
            </a:r>
            <a:endParaRPr lang="en-US" altLang="zh-CN" sz="14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en-US" altLang="zh-CN" sz="1400" dirty="0">
                <a:solidFill>
                  <a:schemeClr val="tx1">
                    <a:lumMod val="85000"/>
                    <a:lumOff val="15000"/>
                  </a:schemeClr>
                </a:solidFill>
                <a:latin typeface="微软雅黑" pitchFamily="34" charset="-122"/>
                <a:ea typeface="微软雅黑" pitchFamily="34" charset="-122"/>
              </a:rPr>
              <a:t> </a:t>
            </a:r>
            <a:r>
              <a:rPr lang="en-US" altLang="zh-CN" sz="1400" dirty="0" smtClean="0">
                <a:solidFill>
                  <a:schemeClr val="tx1">
                    <a:lumMod val="85000"/>
                    <a:lumOff val="15000"/>
                  </a:schemeClr>
                </a:solidFill>
                <a:latin typeface="微软雅黑" pitchFamily="34" charset="-122"/>
                <a:ea typeface="微软雅黑" pitchFamily="34" charset="-122"/>
              </a:rPr>
              <a:t>     </a:t>
            </a:r>
            <a:r>
              <a:rPr lang="zh-CN" altLang="en-US" sz="1400" dirty="0" smtClean="0">
                <a:solidFill>
                  <a:schemeClr val="tx1">
                    <a:lumMod val="85000"/>
                    <a:lumOff val="15000"/>
                  </a:schemeClr>
                </a:solidFill>
                <a:latin typeface="微软雅黑" pitchFamily="34" charset="-122"/>
                <a:ea typeface="微软雅黑" pitchFamily="34" charset="-122"/>
              </a:rPr>
              <a:t>这样做的好处是可以控制“红包”的用途，仅限于投标而不能直接提现。</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34" name="矩形 33"/>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419225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151097"/>
            <a:ext cx="9012518" cy="750094"/>
          </a:xfrm>
        </p:spPr>
        <p:txBody>
          <a:bodyPr/>
          <a:lstStyle/>
          <a:p>
            <a:r>
              <a:rPr lang="zh-CN" altLang="en-US" dirty="0" smtClean="0"/>
              <a:t>蓬勃发展的</a:t>
            </a:r>
            <a:r>
              <a:rPr lang="en-US" altLang="zh-CN" dirty="0" smtClean="0"/>
              <a:t>P2P</a:t>
            </a:r>
            <a:r>
              <a:rPr lang="zh-CN" altLang="en-US" dirty="0" smtClean="0"/>
              <a:t>行业</a:t>
            </a:r>
            <a:endParaRPr lang="zh-CN" altLang="en-US" dirty="0"/>
          </a:p>
        </p:txBody>
      </p:sp>
      <p:graphicFrame>
        <p:nvGraphicFramePr>
          <p:cNvPr id="8" name="图表 7"/>
          <p:cNvGraphicFramePr/>
          <p:nvPr>
            <p:extLst>
              <p:ext uri="{D42A27DB-BD31-4B8C-83A1-F6EECF244321}">
                <p14:modId xmlns:p14="http://schemas.microsoft.com/office/powerpoint/2010/main" val="1157867303"/>
              </p:ext>
            </p:extLst>
          </p:nvPr>
        </p:nvGraphicFramePr>
        <p:xfrm>
          <a:off x="1852372" y="1255138"/>
          <a:ext cx="8710996" cy="42449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83258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53617" y="2206767"/>
            <a:ext cx="1702191" cy="1039907"/>
          </a:xfrm>
          <a:prstGeom prst="rect">
            <a:avLst/>
          </a:prstGeom>
          <a:noFill/>
          <a:ln w="3175">
            <a:solidFill>
              <a:schemeClr val="tx1">
                <a:lumMod val="75000"/>
                <a:lumOff val="2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30" name="矩形 29"/>
          <p:cNvSpPr/>
          <p:nvPr/>
        </p:nvSpPr>
        <p:spPr>
          <a:xfrm>
            <a:off x="1853617" y="3581888"/>
            <a:ext cx="1702191" cy="1039907"/>
          </a:xfrm>
          <a:prstGeom prst="rect">
            <a:avLst/>
          </a:prstGeom>
          <a:noFill/>
          <a:ln w="3175">
            <a:solidFill>
              <a:schemeClr val="tx1">
                <a:lumMod val="75000"/>
                <a:lumOff val="2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33" name="矩形 32"/>
          <p:cNvSpPr/>
          <p:nvPr/>
        </p:nvSpPr>
        <p:spPr>
          <a:xfrm>
            <a:off x="1853617" y="5063780"/>
            <a:ext cx="1702191" cy="1039907"/>
          </a:xfrm>
          <a:prstGeom prst="rect">
            <a:avLst/>
          </a:prstGeom>
          <a:noFill/>
          <a:ln w="3175">
            <a:solidFill>
              <a:schemeClr val="tx1">
                <a:lumMod val="75000"/>
                <a:lumOff val="2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smtClean="0"/>
              <a:t>支持用户跨平台共享联动优势托管账户</a:t>
            </a:r>
            <a:endParaRPr lang="zh-CN" altLang="en-US" dirty="0"/>
          </a:p>
        </p:txBody>
      </p:sp>
      <p:sp>
        <p:nvSpPr>
          <p:cNvPr id="3" name="矩形 2"/>
          <p:cNvSpPr/>
          <p:nvPr/>
        </p:nvSpPr>
        <p:spPr>
          <a:xfrm>
            <a:off x="1266092" y="1366480"/>
            <a:ext cx="4008881" cy="4935845"/>
          </a:xfrm>
          <a:prstGeom prst="rect">
            <a:avLst/>
          </a:prstGeom>
          <a:noFill/>
          <a:ln w="3175">
            <a:solidFill>
              <a:schemeClr val="tx1">
                <a:lumMod val="75000"/>
                <a:lumOff val="2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4" name="矩形 3"/>
          <p:cNvSpPr/>
          <p:nvPr/>
        </p:nvSpPr>
        <p:spPr>
          <a:xfrm>
            <a:off x="2391095" y="1607693"/>
            <a:ext cx="232942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130831" y="1494886"/>
            <a:ext cx="673854" cy="502163"/>
          </a:xfrm>
          <a:prstGeom prst="rect">
            <a:avLst/>
          </a:prstGeom>
        </p:spPr>
      </p:pic>
      <p:pic>
        <p:nvPicPr>
          <p:cNvPr id="7" name="图片 6"/>
          <p:cNvPicPr>
            <a:picLocks noChangeAspect="1"/>
          </p:cNvPicPr>
          <p:nvPr/>
        </p:nvPicPr>
        <p:blipFill>
          <a:blip r:embed="rId3"/>
          <a:stretch>
            <a:fillRect/>
          </a:stretch>
        </p:blipFill>
        <p:spPr>
          <a:xfrm>
            <a:off x="6055029" y="3504108"/>
            <a:ext cx="873567" cy="1093734"/>
          </a:xfrm>
          <a:prstGeom prst="rect">
            <a:avLst/>
          </a:prstGeom>
        </p:spPr>
      </p:pic>
      <p:sp>
        <p:nvSpPr>
          <p:cNvPr id="9" name="矩形 8"/>
          <p:cNvSpPr/>
          <p:nvPr/>
        </p:nvSpPr>
        <p:spPr>
          <a:xfrm>
            <a:off x="1901704" y="2275580"/>
            <a:ext cx="1672164" cy="289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P2P</a:t>
            </a:r>
            <a:r>
              <a:rPr lang="zh-CN" altLang="en-US" sz="16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托管平台</a:t>
            </a:r>
            <a:r>
              <a:rPr lang="en-US" altLang="zh-CN" sz="16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a:t>
            </a:r>
            <a:endParaRPr lang="zh-CN" altLang="en-US" sz="16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2216711" y="2888569"/>
            <a:ext cx="844783" cy="2154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资金账户</a:t>
            </a: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A</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7" name="TextBox 15"/>
          <p:cNvSpPr txBox="1"/>
          <p:nvPr/>
        </p:nvSpPr>
        <p:spPr>
          <a:xfrm>
            <a:off x="8046721" y="2442279"/>
            <a:ext cx="3867374" cy="1023742"/>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用户在多个接入联动优势资金托管服务的</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平台注册，可以在联动优势共享同一用户身份信息。但：</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18" name="矩形 17"/>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pic>
        <p:nvPicPr>
          <p:cNvPr id="20" name="图片 19"/>
          <p:cNvPicPr>
            <a:picLocks noChangeAspect="1"/>
          </p:cNvPicPr>
          <p:nvPr/>
        </p:nvPicPr>
        <p:blipFill>
          <a:blip r:embed="rId4"/>
          <a:stretch>
            <a:fillRect/>
          </a:stretch>
        </p:blipFill>
        <p:spPr>
          <a:xfrm>
            <a:off x="4383625" y="3854786"/>
            <a:ext cx="649831" cy="347797"/>
          </a:xfrm>
          <a:prstGeom prst="rect">
            <a:avLst/>
          </a:prstGeom>
        </p:spPr>
      </p:pic>
      <p:sp>
        <p:nvSpPr>
          <p:cNvPr id="21" name="矩形 20"/>
          <p:cNvSpPr/>
          <p:nvPr/>
        </p:nvSpPr>
        <p:spPr>
          <a:xfrm>
            <a:off x="4340754" y="4277960"/>
            <a:ext cx="673262" cy="2154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U</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付账户</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312275" y="4656409"/>
            <a:ext cx="359073"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用户</a:t>
            </a:r>
          </a:p>
        </p:txBody>
      </p:sp>
      <p:sp>
        <p:nvSpPr>
          <p:cNvPr id="26" name="下箭头 25"/>
          <p:cNvSpPr/>
          <p:nvPr/>
        </p:nvSpPr>
        <p:spPr>
          <a:xfrm rot="5400000">
            <a:off x="5284022" y="3878464"/>
            <a:ext cx="378553" cy="63177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sp>
        <p:nvSpPr>
          <p:cNvPr id="27" name="TextBox 15"/>
          <p:cNvSpPr txBox="1"/>
          <p:nvPr/>
        </p:nvSpPr>
        <p:spPr>
          <a:xfrm>
            <a:off x="8046721" y="3518729"/>
            <a:ext cx="3867374"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en-US" altLang="zh-CN" sz="1400" dirty="0" smtClean="0">
                <a:solidFill>
                  <a:schemeClr val="tx1">
                    <a:lumMod val="85000"/>
                    <a:lumOff val="15000"/>
                  </a:schemeClr>
                </a:solidFill>
                <a:latin typeface="微软雅黑" pitchFamily="34" charset="-122"/>
                <a:ea typeface="微软雅黑" pitchFamily="34" charset="-122"/>
              </a:rPr>
              <a:t>1.</a:t>
            </a:r>
            <a:r>
              <a:rPr lang="zh-CN" altLang="en-US" sz="1400" dirty="0" smtClean="0">
                <a:solidFill>
                  <a:schemeClr val="tx1">
                    <a:lumMod val="85000"/>
                    <a:lumOff val="15000"/>
                  </a:schemeClr>
                </a:solidFill>
                <a:latin typeface="微软雅黑" pitchFamily="34" charset="-122"/>
                <a:ea typeface="微软雅黑" pitchFamily="34" charset="-122"/>
              </a:rPr>
              <a:t>用户在联动优势的托管资金账户完全独立。</a:t>
            </a:r>
            <a:endParaRPr lang="en-US" altLang="zh-CN" sz="14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en-US" altLang="zh-CN" sz="1400" dirty="0" smtClean="0">
                <a:solidFill>
                  <a:schemeClr val="tx1">
                    <a:lumMod val="85000"/>
                    <a:lumOff val="15000"/>
                  </a:schemeClr>
                </a:solidFill>
                <a:latin typeface="微软雅黑" pitchFamily="34" charset="-122"/>
                <a:ea typeface="微软雅黑" pitchFamily="34" charset="-122"/>
              </a:rPr>
              <a:t>2.</a:t>
            </a:r>
            <a:r>
              <a:rPr lang="zh-CN" altLang="en-US" sz="1400" dirty="0" smtClean="0">
                <a:solidFill>
                  <a:schemeClr val="tx1">
                    <a:lumMod val="85000"/>
                    <a:lumOff val="15000"/>
                  </a:schemeClr>
                </a:solidFill>
                <a:latin typeface="微软雅黑" pitchFamily="34" charset="-122"/>
                <a:ea typeface="微软雅黑" pitchFamily="34" charset="-122"/>
              </a:rPr>
              <a:t>用户在不同平台的交易记录、绑卡信息、余额等信息完全独立。</a:t>
            </a:r>
            <a:endParaRPr lang="en-US" altLang="zh-CN" sz="14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en-US" altLang="zh-CN" sz="1400" dirty="0" smtClean="0">
                <a:solidFill>
                  <a:schemeClr val="tx1">
                    <a:lumMod val="85000"/>
                    <a:lumOff val="15000"/>
                  </a:schemeClr>
                </a:solidFill>
                <a:latin typeface="微软雅黑" pitchFamily="34" charset="-122"/>
                <a:ea typeface="微软雅黑" pitchFamily="34" charset="-122"/>
              </a:rPr>
              <a:t>3.</a:t>
            </a:r>
            <a:r>
              <a:rPr lang="zh-CN" altLang="en-US" sz="1400" dirty="0" smtClean="0">
                <a:solidFill>
                  <a:schemeClr val="tx1">
                    <a:lumMod val="85000"/>
                    <a:lumOff val="15000"/>
                  </a:schemeClr>
                </a:solidFill>
                <a:latin typeface="微软雅黑" pitchFamily="34" charset="-122"/>
                <a:ea typeface="微软雅黑" pitchFamily="34" charset="-122"/>
              </a:rPr>
              <a:t>用户在各</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平台的注册账户完全独立。</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31" name="矩形 30"/>
          <p:cNvSpPr/>
          <p:nvPr/>
        </p:nvSpPr>
        <p:spPr>
          <a:xfrm>
            <a:off x="1901704" y="3650701"/>
            <a:ext cx="1672164" cy="289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P2P</a:t>
            </a:r>
            <a:r>
              <a:rPr lang="zh-CN" altLang="en-US" sz="16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托管平台</a:t>
            </a:r>
            <a:r>
              <a:rPr lang="en-US" altLang="zh-CN" sz="16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t>
            </a:r>
            <a:endParaRPr lang="zh-CN" altLang="en-US" sz="16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2" name="矩形 31"/>
          <p:cNvSpPr/>
          <p:nvPr/>
        </p:nvSpPr>
        <p:spPr>
          <a:xfrm>
            <a:off x="2216711" y="4263690"/>
            <a:ext cx="844783" cy="2154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资金账户</a:t>
            </a: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B</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1901704" y="5132593"/>
            <a:ext cx="1672164" cy="289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P2P</a:t>
            </a:r>
            <a:r>
              <a:rPr lang="zh-CN" altLang="en-US" sz="16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托管平台</a:t>
            </a:r>
            <a:r>
              <a:rPr lang="en-US" altLang="zh-CN" sz="16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endParaRPr lang="zh-CN" altLang="en-US" sz="16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5" name="矩形 34"/>
          <p:cNvSpPr/>
          <p:nvPr/>
        </p:nvSpPr>
        <p:spPr>
          <a:xfrm>
            <a:off x="2216711" y="5745582"/>
            <a:ext cx="844783" cy="2154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资金账户</a:t>
            </a:r>
            <a:r>
              <a:rPr lang="en-US" altLang="zh-CN" sz="1400" dirty="0" smtClean="0">
                <a:solidFill>
                  <a:schemeClr val="bg1">
                    <a:lumMod val="95000"/>
                  </a:schemeClr>
                </a:solidFill>
                <a:latin typeface="微软雅黑" panose="020B0503020204020204" pitchFamily="34" charset="-122"/>
                <a:ea typeface="微软雅黑" panose="020B0503020204020204" pitchFamily="34" charset="-122"/>
              </a:rPr>
              <a:t>C</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470922" y="3301454"/>
            <a:ext cx="2336360" cy="261637"/>
            <a:chOff x="626282" y="3327830"/>
            <a:chExt cx="3501461" cy="488230"/>
          </a:xfrm>
        </p:grpSpPr>
        <p:pic>
          <p:nvPicPr>
            <p:cNvPr id="37" name="Picture 40" descr="0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282" y="3328698"/>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0" descr="0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6701" y="3328698"/>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0" descr="0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8843" y="3328264"/>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0" descr="0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6505" y="3327830"/>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4" name="组合 53"/>
          <p:cNvGrpSpPr/>
          <p:nvPr/>
        </p:nvGrpSpPr>
        <p:grpSpPr>
          <a:xfrm>
            <a:off x="1483109" y="4733586"/>
            <a:ext cx="2336360" cy="261637"/>
            <a:chOff x="626282" y="3327830"/>
            <a:chExt cx="3501461" cy="488230"/>
          </a:xfrm>
        </p:grpSpPr>
        <p:pic>
          <p:nvPicPr>
            <p:cNvPr id="55" name="Picture 40" descr="0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282" y="3328698"/>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0" descr="0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6701" y="3328698"/>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40" descr="0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8843" y="3328264"/>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0" descr="0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6505" y="3327830"/>
              <a:ext cx="101123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下箭头 58"/>
          <p:cNvSpPr/>
          <p:nvPr/>
        </p:nvSpPr>
        <p:spPr>
          <a:xfrm rot="5400000">
            <a:off x="3433050" y="3814148"/>
            <a:ext cx="446048" cy="1047088"/>
          </a:xfrm>
          <a:prstGeom prst="downArrow">
            <a:avLst>
              <a:gd name="adj1" fmla="val 50000"/>
              <a:gd name="adj2" fmla="val 5107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sp>
        <p:nvSpPr>
          <p:cNvPr id="60" name="下箭头 59"/>
          <p:cNvSpPr/>
          <p:nvPr/>
        </p:nvSpPr>
        <p:spPr>
          <a:xfrm rot="7614854">
            <a:off x="3435337" y="2862766"/>
            <a:ext cx="446048" cy="1457967"/>
          </a:xfrm>
          <a:prstGeom prst="downArrow">
            <a:avLst>
              <a:gd name="adj1" fmla="val 50000"/>
              <a:gd name="adj2" fmla="val 5107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sp>
        <p:nvSpPr>
          <p:cNvPr id="61" name="下箭头 60"/>
          <p:cNvSpPr/>
          <p:nvPr/>
        </p:nvSpPr>
        <p:spPr>
          <a:xfrm rot="2892371">
            <a:off x="3460011" y="4517110"/>
            <a:ext cx="446048" cy="1457967"/>
          </a:xfrm>
          <a:prstGeom prst="downArrow">
            <a:avLst>
              <a:gd name="adj1" fmla="val 50000"/>
              <a:gd name="adj2" fmla="val 5107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endParaRPr lang="zh-CN" altLang="en-US" sz="1400" dirty="0">
              <a:solidFill>
                <a:schemeClr val="bg1">
                  <a:lumMod val="95000"/>
                </a:schemeClr>
              </a:solidFill>
            </a:endParaRPr>
          </a:p>
        </p:txBody>
      </p:sp>
      <p:pic>
        <p:nvPicPr>
          <p:cNvPr id="10" name="图片 9"/>
          <p:cNvPicPr>
            <a:picLocks noChangeAspect="1"/>
          </p:cNvPicPr>
          <p:nvPr/>
        </p:nvPicPr>
        <p:blipFill>
          <a:blip r:embed="rId6"/>
          <a:stretch>
            <a:fillRect/>
          </a:stretch>
        </p:blipFill>
        <p:spPr>
          <a:xfrm>
            <a:off x="3076143" y="2865415"/>
            <a:ext cx="268475" cy="256271"/>
          </a:xfrm>
          <a:prstGeom prst="rect">
            <a:avLst/>
          </a:prstGeom>
        </p:spPr>
      </p:pic>
      <p:pic>
        <p:nvPicPr>
          <p:cNvPr id="11" name="图片 10"/>
          <p:cNvPicPr>
            <a:picLocks noChangeAspect="1"/>
          </p:cNvPicPr>
          <p:nvPr/>
        </p:nvPicPr>
        <p:blipFill>
          <a:blip r:embed="rId6"/>
          <a:stretch>
            <a:fillRect/>
          </a:stretch>
        </p:blipFill>
        <p:spPr>
          <a:xfrm>
            <a:off x="3050125" y="4270097"/>
            <a:ext cx="268475" cy="256271"/>
          </a:xfrm>
          <a:prstGeom prst="rect">
            <a:avLst/>
          </a:prstGeom>
        </p:spPr>
      </p:pic>
      <p:pic>
        <p:nvPicPr>
          <p:cNvPr id="12" name="图片 11"/>
          <p:cNvPicPr>
            <a:picLocks noChangeAspect="1"/>
          </p:cNvPicPr>
          <p:nvPr/>
        </p:nvPicPr>
        <p:blipFill>
          <a:blip r:embed="rId6"/>
          <a:stretch>
            <a:fillRect/>
          </a:stretch>
        </p:blipFill>
        <p:spPr>
          <a:xfrm>
            <a:off x="3076143" y="5760871"/>
            <a:ext cx="268475" cy="256271"/>
          </a:xfrm>
          <a:prstGeom prst="rect">
            <a:avLst/>
          </a:prstGeom>
        </p:spPr>
      </p:pic>
    </p:spTree>
    <p:extLst>
      <p:ext uri="{BB962C8B-B14F-4D97-AF65-F5344CB8AC3E}">
        <p14:creationId xmlns:p14="http://schemas.microsoft.com/office/powerpoint/2010/main" val="278518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100297"/>
            <a:ext cx="9863406" cy="750094"/>
          </a:xfrm>
        </p:spPr>
        <p:txBody>
          <a:bodyPr/>
          <a:lstStyle/>
          <a:p>
            <a:r>
              <a:rPr lang="zh-CN" altLang="en-US" dirty="0" smtClean="0"/>
              <a:t>全部采用</a:t>
            </a:r>
            <a:r>
              <a:rPr lang="en-US" altLang="zh-CN" dirty="0" smtClean="0"/>
              <a:t>API</a:t>
            </a:r>
            <a:r>
              <a:rPr lang="zh-CN" altLang="en-US" dirty="0" smtClean="0"/>
              <a:t>接口“组装” 不干涉平台业务逻辑</a:t>
            </a:r>
            <a:endParaRPr lang="zh-CN" altLang="en-US" dirty="0"/>
          </a:p>
        </p:txBody>
      </p:sp>
      <p:sp>
        <p:nvSpPr>
          <p:cNvPr id="4" name="Freeform 3"/>
          <p:cNvSpPr>
            <a:spLocks/>
          </p:cNvSpPr>
          <p:nvPr/>
        </p:nvSpPr>
        <p:spPr bwMode="auto">
          <a:xfrm>
            <a:off x="299620" y="4707890"/>
            <a:ext cx="7785100" cy="1574800"/>
          </a:xfrm>
          <a:custGeom>
            <a:avLst/>
            <a:gdLst>
              <a:gd name="T0" fmla="*/ 1558925 w 4904"/>
              <a:gd name="T1" fmla="*/ 0 h 992"/>
              <a:gd name="T2" fmla="*/ 0 w 4904"/>
              <a:gd name="T3" fmla="*/ 1495425 h 992"/>
              <a:gd name="T4" fmla="*/ 0 w 4904"/>
              <a:gd name="T5" fmla="*/ 1574800 h 992"/>
              <a:gd name="T6" fmla="*/ 6502400 w 4904"/>
              <a:gd name="T7" fmla="*/ 1574800 h 992"/>
              <a:gd name="T8" fmla="*/ 7785100 w 4904"/>
              <a:gd name="T9" fmla="*/ 76200 h 992"/>
              <a:gd name="T10" fmla="*/ 7785100 w 4904"/>
              <a:gd name="T11" fmla="*/ 0 h 992"/>
              <a:gd name="T12" fmla="*/ 1558925 w 4904"/>
              <a:gd name="T13" fmla="*/ 0 h 99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04" h="992">
                <a:moveTo>
                  <a:pt x="982" y="0"/>
                </a:moveTo>
                <a:lnTo>
                  <a:pt x="0" y="942"/>
                </a:lnTo>
                <a:lnTo>
                  <a:pt x="0" y="992"/>
                </a:lnTo>
                <a:lnTo>
                  <a:pt x="4096" y="992"/>
                </a:lnTo>
                <a:lnTo>
                  <a:pt x="4904" y="48"/>
                </a:lnTo>
                <a:lnTo>
                  <a:pt x="4904" y="0"/>
                </a:lnTo>
                <a:lnTo>
                  <a:pt x="982"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4"/>
          <p:cNvSpPr>
            <a:spLocks/>
          </p:cNvSpPr>
          <p:nvPr/>
        </p:nvSpPr>
        <p:spPr bwMode="auto">
          <a:xfrm>
            <a:off x="299620" y="4707890"/>
            <a:ext cx="7785100" cy="1495425"/>
          </a:xfrm>
          <a:custGeom>
            <a:avLst/>
            <a:gdLst>
              <a:gd name="T0" fmla="*/ 0 w 4904"/>
              <a:gd name="T1" fmla="*/ 1495425 h 942"/>
              <a:gd name="T2" fmla="*/ 6502400 w 4904"/>
              <a:gd name="T3" fmla="*/ 1495425 h 942"/>
              <a:gd name="T4" fmla="*/ 7785100 w 4904"/>
              <a:gd name="T5" fmla="*/ 0 h 942"/>
              <a:gd name="T6" fmla="*/ 1558925 w 4904"/>
              <a:gd name="T7" fmla="*/ 0 h 942"/>
              <a:gd name="T8" fmla="*/ 0 w 4904"/>
              <a:gd name="T9" fmla="*/ 1495425 h 9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04" h="942">
                <a:moveTo>
                  <a:pt x="0" y="942"/>
                </a:moveTo>
                <a:lnTo>
                  <a:pt x="4096" y="942"/>
                </a:lnTo>
                <a:lnTo>
                  <a:pt x="4904" y="0"/>
                </a:lnTo>
                <a:lnTo>
                  <a:pt x="982" y="0"/>
                </a:lnTo>
                <a:lnTo>
                  <a:pt x="0" y="942"/>
                </a:lnTo>
                <a:close/>
              </a:path>
            </a:pathLst>
          </a:custGeom>
          <a:gradFill rotWithShape="1">
            <a:gsLst>
              <a:gs pos="0">
                <a:srgbClr val="C2C2C2"/>
              </a:gs>
              <a:gs pos="100000">
                <a:srgbClr val="ECECEC"/>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Freeform 5"/>
          <p:cNvSpPr>
            <a:spLocks/>
          </p:cNvSpPr>
          <p:nvPr/>
        </p:nvSpPr>
        <p:spPr bwMode="auto">
          <a:xfrm>
            <a:off x="925095" y="4231640"/>
            <a:ext cx="6680200" cy="1003300"/>
          </a:xfrm>
          <a:custGeom>
            <a:avLst/>
            <a:gdLst>
              <a:gd name="T0" fmla="*/ 0 w 4208"/>
              <a:gd name="T1" fmla="*/ 1003300 h 632"/>
              <a:gd name="T2" fmla="*/ 5676900 w 4208"/>
              <a:gd name="T3" fmla="*/ 1003300 h 632"/>
              <a:gd name="T4" fmla="*/ 6680200 w 4208"/>
              <a:gd name="T5" fmla="*/ 0 h 632"/>
              <a:gd name="T6" fmla="*/ 1187450 w 4208"/>
              <a:gd name="T7" fmla="*/ 0 h 632"/>
              <a:gd name="T8" fmla="*/ 0 w 4208"/>
              <a:gd name="T9" fmla="*/ 1003300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08" h="632">
                <a:moveTo>
                  <a:pt x="0" y="632"/>
                </a:moveTo>
                <a:lnTo>
                  <a:pt x="3576" y="632"/>
                </a:lnTo>
                <a:lnTo>
                  <a:pt x="4208" y="0"/>
                </a:lnTo>
                <a:lnTo>
                  <a:pt x="748" y="0"/>
                </a:lnTo>
                <a:lnTo>
                  <a:pt x="0" y="632"/>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7"/>
          <p:cNvSpPr>
            <a:spLocks/>
          </p:cNvSpPr>
          <p:nvPr/>
        </p:nvSpPr>
        <p:spPr bwMode="auto">
          <a:xfrm>
            <a:off x="1937920" y="4409440"/>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8" name="Freeform 8"/>
          <p:cNvSpPr>
            <a:spLocks/>
          </p:cNvSpPr>
          <p:nvPr/>
        </p:nvSpPr>
        <p:spPr bwMode="auto">
          <a:xfrm>
            <a:off x="2096670" y="4469765"/>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9"/>
          <p:cNvSpPr>
            <a:spLocks/>
          </p:cNvSpPr>
          <p:nvPr/>
        </p:nvSpPr>
        <p:spPr bwMode="auto">
          <a:xfrm>
            <a:off x="2245895" y="4469765"/>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1"/>
          <p:cNvSpPr>
            <a:spLocks/>
          </p:cNvSpPr>
          <p:nvPr/>
        </p:nvSpPr>
        <p:spPr bwMode="auto">
          <a:xfrm>
            <a:off x="2674520" y="4409440"/>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11" name="Freeform 12"/>
          <p:cNvSpPr>
            <a:spLocks/>
          </p:cNvSpPr>
          <p:nvPr/>
        </p:nvSpPr>
        <p:spPr bwMode="auto">
          <a:xfrm>
            <a:off x="2833270" y="4469765"/>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3"/>
          <p:cNvSpPr>
            <a:spLocks/>
          </p:cNvSpPr>
          <p:nvPr/>
        </p:nvSpPr>
        <p:spPr bwMode="auto">
          <a:xfrm>
            <a:off x="2982495" y="4469765"/>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5"/>
          <p:cNvSpPr>
            <a:spLocks/>
          </p:cNvSpPr>
          <p:nvPr/>
        </p:nvSpPr>
        <p:spPr bwMode="auto">
          <a:xfrm>
            <a:off x="3409533" y="4409440"/>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14" name="Freeform 16"/>
          <p:cNvSpPr>
            <a:spLocks/>
          </p:cNvSpPr>
          <p:nvPr/>
        </p:nvSpPr>
        <p:spPr bwMode="auto">
          <a:xfrm>
            <a:off x="3568283" y="4469765"/>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7"/>
          <p:cNvSpPr>
            <a:spLocks/>
          </p:cNvSpPr>
          <p:nvPr/>
        </p:nvSpPr>
        <p:spPr bwMode="auto">
          <a:xfrm>
            <a:off x="3717508" y="4469765"/>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9"/>
          <p:cNvSpPr>
            <a:spLocks/>
          </p:cNvSpPr>
          <p:nvPr/>
        </p:nvSpPr>
        <p:spPr bwMode="auto">
          <a:xfrm>
            <a:off x="4146133" y="4409440"/>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17" name="Freeform 20"/>
          <p:cNvSpPr>
            <a:spLocks/>
          </p:cNvSpPr>
          <p:nvPr/>
        </p:nvSpPr>
        <p:spPr bwMode="auto">
          <a:xfrm>
            <a:off x="4304883" y="4469765"/>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21"/>
          <p:cNvSpPr>
            <a:spLocks/>
          </p:cNvSpPr>
          <p:nvPr/>
        </p:nvSpPr>
        <p:spPr bwMode="auto">
          <a:xfrm>
            <a:off x="4454108" y="4469765"/>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23"/>
          <p:cNvSpPr>
            <a:spLocks/>
          </p:cNvSpPr>
          <p:nvPr/>
        </p:nvSpPr>
        <p:spPr bwMode="auto">
          <a:xfrm>
            <a:off x="4881145" y="4409440"/>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20" name="Freeform 24"/>
          <p:cNvSpPr>
            <a:spLocks/>
          </p:cNvSpPr>
          <p:nvPr/>
        </p:nvSpPr>
        <p:spPr bwMode="auto">
          <a:xfrm>
            <a:off x="5039895" y="4469765"/>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5"/>
          <p:cNvSpPr>
            <a:spLocks/>
          </p:cNvSpPr>
          <p:nvPr/>
        </p:nvSpPr>
        <p:spPr bwMode="auto">
          <a:xfrm>
            <a:off x="5189120" y="4469765"/>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7"/>
          <p:cNvSpPr>
            <a:spLocks/>
          </p:cNvSpPr>
          <p:nvPr/>
        </p:nvSpPr>
        <p:spPr bwMode="auto">
          <a:xfrm>
            <a:off x="5617745" y="4409440"/>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23" name="Freeform 28"/>
          <p:cNvSpPr>
            <a:spLocks/>
          </p:cNvSpPr>
          <p:nvPr/>
        </p:nvSpPr>
        <p:spPr bwMode="auto">
          <a:xfrm>
            <a:off x="5776495" y="4469765"/>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9"/>
          <p:cNvSpPr>
            <a:spLocks/>
          </p:cNvSpPr>
          <p:nvPr/>
        </p:nvSpPr>
        <p:spPr bwMode="auto">
          <a:xfrm>
            <a:off x="5925720" y="4469765"/>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31"/>
          <p:cNvSpPr>
            <a:spLocks/>
          </p:cNvSpPr>
          <p:nvPr/>
        </p:nvSpPr>
        <p:spPr bwMode="auto">
          <a:xfrm>
            <a:off x="6352758" y="4409440"/>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26" name="Freeform 32"/>
          <p:cNvSpPr>
            <a:spLocks/>
          </p:cNvSpPr>
          <p:nvPr/>
        </p:nvSpPr>
        <p:spPr bwMode="auto">
          <a:xfrm>
            <a:off x="6511508" y="4469765"/>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33"/>
          <p:cNvSpPr>
            <a:spLocks/>
          </p:cNvSpPr>
          <p:nvPr/>
        </p:nvSpPr>
        <p:spPr bwMode="auto">
          <a:xfrm>
            <a:off x="6660733" y="4469765"/>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35"/>
          <p:cNvSpPr>
            <a:spLocks/>
          </p:cNvSpPr>
          <p:nvPr/>
        </p:nvSpPr>
        <p:spPr bwMode="auto">
          <a:xfrm>
            <a:off x="1599783" y="4780915"/>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F0024"/>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29" name="Freeform 36"/>
          <p:cNvSpPr>
            <a:spLocks/>
          </p:cNvSpPr>
          <p:nvPr/>
        </p:nvSpPr>
        <p:spPr bwMode="auto">
          <a:xfrm>
            <a:off x="1758533" y="4841240"/>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37"/>
          <p:cNvSpPr>
            <a:spLocks/>
          </p:cNvSpPr>
          <p:nvPr/>
        </p:nvSpPr>
        <p:spPr bwMode="auto">
          <a:xfrm>
            <a:off x="1907758" y="4841240"/>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39"/>
          <p:cNvSpPr>
            <a:spLocks/>
          </p:cNvSpPr>
          <p:nvPr/>
        </p:nvSpPr>
        <p:spPr bwMode="auto">
          <a:xfrm>
            <a:off x="2336383" y="4780915"/>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F0024"/>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32" name="Freeform 40"/>
          <p:cNvSpPr>
            <a:spLocks/>
          </p:cNvSpPr>
          <p:nvPr/>
        </p:nvSpPr>
        <p:spPr bwMode="auto">
          <a:xfrm>
            <a:off x="2495133" y="4841240"/>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41"/>
          <p:cNvSpPr>
            <a:spLocks/>
          </p:cNvSpPr>
          <p:nvPr/>
        </p:nvSpPr>
        <p:spPr bwMode="auto">
          <a:xfrm>
            <a:off x="2644358" y="4841240"/>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43"/>
          <p:cNvSpPr>
            <a:spLocks/>
          </p:cNvSpPr>
          <p:nvPr/>
        </p:nvSpPr>
        <p:spPr bwMode="auto">
          <a:xfrm>
            <a:off x="3071395" y="4780915"/>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F0024"/>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35" name="Freeform 44"/>
          <p:cNvSpPr>
            <a:spLocks/>
          </p:cNvSpPr>
          <p:nvPr/>
        </p:nvSpPr>
        <p:spPr bwMode="auto">
          <a:xfrm>
            <a:off x="3230145" y="4841240"/>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45"/>
          <p:cNvSpPr>
            <a:spLocks/>
          </p:cNvSpPr>
          <p:nvPr/>
        </p:nvSpPr>
        <p:spPr bwMode="auto">
          <a:xfrm>
            <a:off x="3379370" y="4841240"/>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47"/>
          <p:cNvSpPr>
            <a:spLocks/>
          </p:cNvSpPr>
          <p:nvPr/>
        </p:nvSpPr>
        <p:spPr bwMode="auto">
          <a:xfrm>
            <a:off x="3807995" y="4780915"/>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38" name="Freeform 48"/>
          <p:cNvSpPr>
            <a:spLocks/>
          </p:cNvSpPr>
          <p:nvPr/>
        </p:nvSpPr>
        <p:spPr bwMode="auto">
          <a:xfrm>
            <a:off x="3966745" y="4841240"/>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49"/>
          <p:cNvSpPr>
            <a:spLocks/>
          </p:cNvSpPr>
          <p:nvPr/>
        </p:nvSpPr>
        <p:spPr bwMode="auto">
          <a:xfrm>
            <a:off x="4115970" y="4841240"/>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51"/>
          <p:cNvSpPr>
            <a:spLocks/>
          </p:cNvSpPr>
          <p:nvPr/>
        </p:nvSpPr>
        <p:spPr bwMode="auto">
          <a:xfrm>
            <a:off x="4540110" y="4782942"/>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41" name="Freeform 52"/>
          <p:cNvSpPr>
            <a:spLocks/>
          </p:cNvSpPr>
          <p:nvPr/>
        </p:nvSpPr>
        <p:spPr bwMode="auto">
          <a:xfrm>
            <a:off x="4701758" y="4841240"/>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53"/>
          <p:cNvSpPr>
            <a:spLocks/>
          </p:cNvSpPr>
          <p:nvPr/>
        </p:nvSpPr>
        <p:spPr bwMode="auto">
          <a:xfrm>
            <a:off x="4850983" y="4841240"/>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55"/>
          <p:cNvSpPr>
            <a:spLocks/>
          </p:cNvSpPr>
          <p:nvPr/>
        </p:nvSpPr>
        <p:spPr bwMode="auto">
          <a:xfrm>
            <a:off x="5279608" y="4780915"/>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44" name="Freeform 56"/>
          <p:cNvSpPr>
            <a:spLocks/>
          </p:cNvSpPr>
          <p:nvPr/>
        </p:nvSpPr>
        <p:spPr bwMode="auto">
          <a:xfrm>
            <a:off x="5438358" y="4841240"/>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57"/>
          <p:cNvSpPr>
            <a:spLocks/>
          </p:cNvSpPr>
          <p:nvPr/>
        </p:nvSpPr>
        <p:spPr bwMode="auto">
          <a:xfrm>
            <a:off x="5587583" y="4841240"/>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 name="Freeform 59"/>
          <p:cNvSpPr>
            <a:spLocks/>
          </p:cNvSpPr>
          <p:nvPr/>
        </p:nvSpPr>
        <p:spPr bwMode="auto">
          <a:xfrm>
            <a:off x="6014620" y="4780915"/>
            <a:ext cx="831850" cy="276225"/>
          </a:xfrm>
          <a:custGeom>
            <a:avLst/>
            <a:gdLst>
              <a:gd name="T0" fmla="*/ 0 w 524"/>
              <a:gd name="T1" fmla="*/ 276225 h 174"/>
              <a:gd name="T2" fmla="*/ 285750 w 524"/>
              <a:gd name="T3" fmla="*/ 0 h 174"/>
              <a:gd name="T4" fmla="*/ 831850 w 524"/>
              <a:gd name="T5" fmla="*/ 0 h 174"/>
              <a:gd name="T6" fmla="*/ 542925 w 524"/>
              <a:gd name="T7" fmla="*/ 276225 h 174"/>
              <a:gd name="T8" fmla="*/ 0 w 524"/>
              <a:gd name="T9" fmla="*/ 276225 h 1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4" h="174">
                <a:moveTo>
                  <a:pt x="0" y="174"/>
                </a:moveTo>
                <a:lnTo>
                  <a:pt x="180" y="0"/>
                </a:lnTo>
                <a:lnTo>
                  <a:pt x="524" y="0"/>
                </a:lnTo>
                <a:lnTo>
                  <a:pt x="342" y="174"/>
                </a:lnTo>
                <a:lnTo>
                  <a:pt x="0" y="174"/>
                </a:lnTo>
              </a:path>
            </a:pathLst>
          </a:custGeom>
          <a:solidFill>
            <a:srgbClr val="DDDDDD"/>
          </a:solidFill>
          <a:ln>
            <a:noFill/>
          </a:ln>
          <a:extLst>
            <a:ext uri="{91240B29-F687-4F45-9708-019B960494DF}">
              <a14:hiddenLine xmlns:a14="http://schemas.microsoft.com/office/drawing/2010/main" w="3175">
                <a:solidFill>
                  <a:schemeClr val="bg2"/>
                </a:solidFill>
                <a:prstDash val="solid"/>
                <a:round/>
                <a:headEnd/>
                <a:tailEnd/>
              </a14:hiddenLine>
            </a:ext>
          </a:extLst>
        </p:spPr>
        <p:txBody>
          <a:bodyPr/>
          <a:lstStyle/>
          <a:p>
            <a:endParaRPr lang="zh-CN" altLang="en-US"/>
          </a:p>
        </p:txBody>
      </p:sp>
      <p:sp>
        <p:nvSpPr>
          <p:cNvPr id="47" name="Freeform 60"/>
          <p:cNvSpPr>
            <a:spLocks/>
          </p:cNvSpPr>
          <p:nvPr/>
        </p:nvSpPr>
        <p:spPr bwMode="auto">
          <a:xfrm>
            <a:off x="6173370" y="4841240"/>
            <a:ext cx="152400" cy="149225"/>
          </a:xfrm>
          <a:custGeom>
            <a:avLst/>
            <a:gdLst>
              <a:gd name="T0" fmla="*/ 152400 w 96"/>
              <a:gd name="T1" fmla="*/ 0 h 94"/>
              <a:gd name="T2" fmla="*/ 0 w 96"/>
              <a:gd name="T3" fmla="*/ 149225 h 94"/>
              <a:gd name="T4" fmla="*/ 152400 w 96"/>
              <a:gd name="T5" fmla="*/ 149225 h 94"/>
              <a:gd name="T6" fmla="*/ 152400 w 96"/>
              <a:gd name="T7" fmla="*/ 0 h 94"/>
              <a:gd name="T8" fmla="*/ 152400 w 96"/>
              <a:gd name="T9" fmla="*/ 0 h 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 h="94">
                <a:moveTo>
                  <a:pt x="96" y="0"/>
                </a:moveTo>
                <a:lnTo>
                  <a:pt x="0" y="94"/>
                </a:lnTo>
                <a:lnTo>
                  <a:pt x="96" y="94"/>
                </a:lnTo>
                <a:lnTo>
                  <a:pt x="9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61"/>
          <p:cNvSpPr>
            <a:spLocks/>
          </p:cNvSpPr>
          <p:nvPr/>
        </p:nvSpPr>
        <p:spPr bwMode="auto">
          <a:xfrm>
            <a:off x="6322595" y="4841240"/>
            <a:ext cx="361950" cy="149225"/>
          </a:xfrm>
          <a:custGeom>
            <a:avLst/>
            <a:gdLst>
              <a:gd name="T0" fmla="*/ 0 w 228"/>
              <a:gd name="T1" fmla="*/ 0 h 94"/>
              <a:gd name="T2" fmla="*/ 0 w 228"/>
              <a:gd name="T3" fmla="*/ 149225 h 94"/>
              <a:gd name="T4" fmla="*/ 206375 w 228"/>
              <a:gd name="T5" fmla="*/ 149225 h 94"/>
              <a:gd name="T6" fmla="*/ 361950 w 228"/>
              <a:gd name="T7" fmla="*/ 0 h 94"/>
              <a:gd name="T8" fmla="*/ 0 w 228"/>
              <a:gd name="T9" fmla="*/ 0 h 94"/>
              <a:gd name="T10" fmla="*/ 0 w 228"/>
              <a:gd name="T11" fmla="*/ 0 h 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8" h="94">
                <a:moveTo>
                  <a:pt x="0" y="0"/>
                </a:moveTo>
                <a:lnTo>
                  <a:pt x="0" y="94"/>
                </a:lnTo>
                <a:lnTo>
                  <a:pt x="130" y="94"/>
                </a:lnTo>
                <a:lnTo>
                  <a:pt x="228"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AutoShape 63"/>
          <p:cNvSpPr>
            <a:spLocks noChangeArrowheads="1"/>
          </p:cNvSpPr>
          <p:nvPr/>
        </p:nvSpPr>
        <p:spPr bwMode="auto">
          <a:xfrm>
            <a:off x="2247483" y="3088640"/>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AutoShape 64"/>
          <p:cNvSpPr>
            <a:spLocks noChangeArrowheads="1"/>
          </p:cNvSpPr>
          <p:nvPr/>
        </p:nvSpPr>
        <p:spPr bwMode="auto">
          <a:xfrm>
            <a:off x="2031583" y="1977390"/>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Text Box 65"/>
          <p:cNvSpPr txBox="1">
            <a:spLocks noChangeArrowheads="1"/>
          </p:cNvSpPr>
          <p:nvPr/>
        </p:nvSpPr>
        <p:spPr bwMode="auto">
          <a:xfrm>
            <a:off x="2014070" y="2177960"/>
            <a:ext cx="507831" cy="1169551"/>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gn="ctr">
              <a:lnSpc>
                <a:spcPct val="100000"/>
              </a:lnSpc>
              <a:defRPr sz="1400" b="1">
                <a:solidFill>
                  <a:srgbClr val="C00000"/>
                </a:solidFill>
                <a:latin typeface="微软雅黑" pitchFamily="34" charset="-122"/>
                <a:ea typeface="微软雅黑" pitchFamily="34" charset="-122"/>
              </a:defRPr>
            </a:lvl1pPr>
          </a:lstStyle>
          <a:p>
            <a:r>
              <a:rPr lang="zh-CN" altLang="en-US" dirty="0"/>
              <a:t>充值接口</a:t>
            </a:r>
            <a:endParaRPr lang="en-US" altLang="zh-CN" dirty="0"/>
          </a:p>
          <a:p>
            <a:endParaRPr lang="en-US" altLang="zh-CN" dirty="0"/>
          </a:p>
        </p:txBody>
      </p:sp>
      <p:sp>
        <p:nvSpPr>
          <p:cNvPr id="52" name="AutoShape 67"/>
          <p:cNvSpPr>
            <a:spLocks noChangeArrowheads="1"/>
          </p:cNvSpPr>
          <p:nvPr/>
        </p:nvSpPr>
        <p:spPr bwMode="auto">
          <a:xfrm>
            <a:off x="2982495" y="3088640"/>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AutoShape 68"/>
          <p:cNvSpPr>
            <a:spLocks noChangeArrowheads="1"/>
          </p:cNvSpPr>
          <p:nvPr/>
        </p:nvSpPr>
        <p:spPr bwMode="auto">
          <a:xfrm>
            <a:off x="2766595" y="1977390"/>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Text Box 69"/>
          <p:cNvSpPr txBox="1">
            <a:spLocks noChangeArrowheads="1"/>
          </p:cNvSpPr>
          <p:nvPr/>
        </p:nvSpPr>
        <p:spPr bwMode="auto">
          <a:xfrm>
            <a:off x="2749082" y="2177960"/>
            <a:ext cx="507831" cy="1169551"/>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gn="ctr">
              <a:lnSpc>
                <a:spcPct val="100000"/>
              </a:lnSpc>
              <a:defRPr sz="1400" b="1">
                <a:solidFill>
                  <a:srgbClr val="C00000"/>
                </a:solidFill>
                <a:latin typeface="微软雅黑" pitchFamily="34" charset="-122"/>
                <a:ea typeface="微软雅黑" pitchFamily="34" charset="-122"/>
              </a:defRPr>
            </a:lvl1pPr>
          </a:lstStyle>
          <a:p>
            <a:r>
              <a:rPr lang="zh-CN" altLang="en-US" dirty="0"/>
              <a:t>投标接口</a:t>
            </a:r>
            <a:endParaRPr lang="en-US" altLang="zh-CN" dirty="0"/>
          </a:p>
          <a:p>
            <a:endParaRPr lang="en-US" altLang="zh-CN" dirty="0"/>
          </a:p>
        </p:txBody>
      </p:sp>
      <p:sp>
        <p:nvSpPr>
          <p:cNvPr id="55" name="AutoShape 71"/>
          <p:cNvSpPr>
            <a:spLocks noChangeArrowheads="1"/>
          </p:cNvSpPr>
          <p:nvPr/>
        </p:nvSpPr>
        <p:spPr bwMode="auto">
          <a:xfrm>
            <a:off x="3717508" y="3088640"/>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AutoShape 72"/>
          <p:cNvSpPr>
            <a:spLocks noChangeArrowheads="1"/>
          </p:cNvSpPr>
          <p:nvPr/>
        </p:nvSpPr>
        <p:spPr bwMode="auto">
          <a:xfrm>
            <a:off x="3501608" y="1977390"/>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Text Box 73"/>
          <p:cNvSpPr txBox="1">
            <a:spLocks noChangeArrowheads="1"/>
          </p:cNvSpPr>
          <p:nvPr/>
        </p:nvSpPr>
        <p:spPr bwMode="auto">
          <a:xfrm>
            <a:off x="3484095" y="2177960"/>
            <a:ext cx="507831" cy="1169551"/>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gn="ctr">
              <a:lnSpc>
                <a:spcPct val="100000"/>
              </a:lnSpc>
              <a:defRPr sz="1400" b="1">
                <a:solidFill>
                  <a:srgbClr val="C00000"/>
                </a:solidFill>
                <a:latin typeface="微软雅黑" pitchFamily="34" charset="-122"/>
                <a:ea typeface="微软雅黑" pitchFamily="34" charset="-122"/>
              </a:defRPr>
            </a:lvl1pPr>
          </a:lstStyle>
          <a:p>
            <a:r>
              <a:rPr lang="zh-CN" altLang="en-US" dirty="0"/>
              <a:t>提现接口</a:t>
            </a:r>
            <a:endParaRPr lang="en-US" altLang="zh-CN" dirty="0"/>
          </a:p>
          <a:p>
            <a:endParaRPr lang="en-US" altLang="zh-CN" dirty="0"/>
          </a:p>
        </p:txBody>
      </p:sp>
      <p:sp>
        <p:nvSpPr>
          <p:cNvPr id="58" name="AutoShape 75"/>
          <p:cNvSpPr>
            <a:spLocks noChangeArrowheads="1"/>
          </p:cNvSpPr>
          <p:nvPr/>
        </p:nvSpPr>
        <p:spPr bwMode="auto">
          <a:xfrm>
            <a:off x="1896645" y="4253865"/>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 name="AutoShape 76"/>
          <p:cNvSpPr>
            <a:spLocks noChangeArrowheads="1"/>
          </p:cNvSpPr>
          <p:nvPr/>
        </p:nvSpPr>
        <p:spPr bwMode="auto">
          <a:xfrm>
            <a:off x="1680745" y="3142615"/>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Text Box 77"/>
          <p:cNvSpPr txBox="1">
            <a:spLocks noChangeArrowheads="1"/>
          </p:cNvSpPr>
          <p:nvPr/>
        </p:nvSpPr>
        <p:spPr bwMode="auto">
          <a:xfrm>
            <a:off x="1649164" y="3403275"/>
            <a:ext cx="507831" cy="954107"/>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pPr algn="ctr">
              <a:lnSpc>
                <a:spcPct val="100000"/>
              </a:lnSpc>
            </a:pPr>
            <a:r>
              <a:rPr lang="zh-CN" altLang="en-US" b="1" dirty="0" smtClean="0">
                <a:solidFill>
                  <a:srgbClr val="C00000"/>
                </a:solidFill>
              </a:rPr>
              <a:t>注册接口</a:t>
            </a:r>
            <a:endParaRPr lang="en-US" altLang="zh-CN" b="1" dirty="0">
              <a:solidFill>
                <a:srgbClr val="C00000"/>
              </a:solidFill>
            </a:endParaRPr>
          </a:p>
        </p:txBody>
      </p:sp>
      <p:sp>
        <p:nvSpPr>
          <p:cNvPr id="61" name="AutoShape 79"/>
          <p:cNvSpPr>
            <a:spLocks noChangeArrowheads="1"/>
          </p:cNvSpPr>
          <p:nvPr/>
        </p:nvSpPr>
        <p:spPr bwMode="auto">
          <a:xfrm>
            <a:off x="2638008" y="4253865"/>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AutoShape 80"/>
          <p:cNvSpPr>
            <a:spLocks noChangeArrowheads="1"/>
          </p:cNvSpPr>
          <p:nvPr/>
        </p:nvSpPr>
        <p:spPr bwMode="auto">
          <a:xfrm>
            <a:off x="2422108" y="3142615"/>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Text Box 81"/>
          <p:cNvSpPr txBox="1">
            <a:spLocks noChangeArrowheads="1"/>
          </p:cNvSpPr>
          <p:nvPr/>
        </p:nvSpPr>
        <p:spPr bwMode="auto">
          <a:xfrm>
            <a:off x="2390527" y="3450907"/>
            <a:ext cx="507831" cy="954107"/>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gn="ctr">
              <a:lnSpc>
                <a:spcPct val="100000"/>
              </a:lnSpc>
              <a:defRPr sz="1400" b="1">
                <a:solidFill>
                  <a:srgbClr val="C00000"/>
                </a:solidFill>
                <a:latin typeface="微软雅黑" pitchFamily="34" charset="-122"/>
                <a:ea typeface="微软雅黑" pitchFamily="34" charset="-122"/>
              </a:defRPr>
            </a:lvl1pPr>
          </a:lstStyle>
          <a:p>
            <a:r>
              <a:rPr lang="zh-CN" altLang="en-US" dirty="0"/>
              <a:t>绑卡接口</a:t>
            </a:r>
            <a:endParaRPr lang="en-US" altLang="zh-CN" dirty="0"/>
          </a:p>
        </p:txBody>
      </p:sp>
      <p:sp>
        <p:nvSpPr>
          <p:cNvPr id="64" name="AutoShape 83"/>
          <p:cNvSpPr>
            <a:spLocks noChangeArrowheads="1"/>
          </p:cNvSpPr>
          <p:nvPr/>
        </p:nvSpPr>
        <p:spPr bwMode="auto">
          <a:xfrm>
            <a:off x="3380958" y="4253865"/>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AutoShape 84"/>
          <p:cNvSpPr>
            <a:spLocks noChangeArrowheads="1"/>
          </p:cNvSpPr>
          <p:nvPr/>
        </p:nvSpPr>
        <p:spPr bwMode="auto">
          <a:xfrm>
            <a:off x="3165058" y="3142615"/>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6" name="Text Box 85"/>
          <p:cNvSpPr txBox="1">
            <a:spLocks noChangeArrowheads="1"/>
          </p:cNvSpPr>
          <p:nvPr/>
        </p:nvSpPr>
        <p:spPr bwMode="auto">
          <a:xfrm>
            <a:off x="3133477" y="3343185"/>
            <a:ext cx="507831" cy="1169551"/>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gn="ctr">
              <a:lnSpc>
                <a:spcPct val="100000"/>
              </a:lnSpc>
              <a:defRPr sz="1400" b="1">
                <a:solidFill>
                  <a:srgbClr val="C00000"/>
                </a:solidFill>
                <a:latin typeface="微软雅黑" pitchFamily="34" charset="-122"/>
                <a:ea typeface="微软雅黑" pitchFamily="34" charset="-122"/>
              </a:defRPr>
            </a:lvl1pPr>
          </a:lstStyle>
          <a:p>
            <a:r>
              <a:rPr lang="zh-CN" altLang="en-US" dirty="0"/>
              <a:t>发标接口</a:t>
            </a:r>
            <a:endParaRPr lang="en-US" altLang="zh-CN" dirty="0"/>
          </a:p>
          <a:p>
            <a:endParaRPr lang="en-US" altLang="zh-CN" dirty="0"/>
          </a:p>
        </p:txBody>
      </p:sp>
      <p:sp>
        <p:nvSpPr>
          <p:cNvPr id="67" name="AutoShape 87"/>
          <p:cNvSpPr>
            <a:spLocks noChangeArrowheads="1"/>
          </p:cNvSpPr>
          <p:nvPr/>
        </p:nvSpPr>
        <p:spPr bwMode="auto">
          <a:xfrm>
            <a:off x="4454108" y="3088640"/>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AutoShape 88"/>
          <p:cNvSpPr>
            <a:spLocks noChangeArrowheads="1"/>
          </p:cNvSpPr>
          <p:nvPr/>
        </p:nvSpPr>
        <p:spPr bwMode="auto">
          <a:xfrm>
            <a:off x="4238208" y="1977390"/>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Text Box 89"/>
          <p:cNvSpPr txBox="1">
            <a:spLocks noChangeArrowheads="1"/>
          </p:cNvSpPr>
          <p:nvPr/>
        </p:nvSpPr>
        <p:spPr bwMode="auto">
          <a:xfrm>
            <a:off x="4220695" y="2177960"/>
            <a:ext cx="507831" cy="1169551"/>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gn="ctr">
              <a:lnSpc>
                <a:spcPct val="100000"/>
              </a:lnSpc>
              <a:defRPr sz="1400" b="1">
                <a:solidFill>
                  <a:srgbClr val="C00000"/>
                </a:solidFill>
                <a:latin typeface="微软雅黑" pitchFamily="34" charset="-122"/>
                <a:ea typeface="微软雅黑" pitchFamily="34" charset="-122"/>
              </a:defRPr>
            </a:lvl1pPr>
          </a:lstStyle>
          <a:p>
            <a:r>
              <a:rPr lang="zh-CN" altLang="en-US" dirty="0"/>
              <a:t>转账接口</a:t>
            </a:r>
            <a:endParaRPr lang="en-US" altLang="zh-CN" dirty="0"/>
          </a:p>
          <a:p>
            <a:endParaRPr lang="en-US" altLang="zh-CN" dirty="0"/>
          </a:p>
        </p:txBody>
      </p:sp>
      <p:sp>
        <p:nvSpPr>
          <p:cNvPr id="70" name="Freeform 90"/>
          <p:cNvSpPr>
            <a:spLocks/>
          </p:cNvSpPr>
          <p:nvPr/>
        </p:nvSpPr>
        <p:spPr bwMode="auto">
          <a:xfrm>
            <a:off x="6609933" y="4226878"/>
            <a:ext cx="1003300" cy="1720850"/>
          </a:xfrm>
          <a:custGeom>
            <a:avLst/>
            <a:gdLst>
              <a:gd name="T0" fmla="*/ 0 w 632"/>
              <a:gd name="T1" fmla="*/ 1003300 h 1084"/>
              <a:gd name="T2" fmla="*/ 1003300 w 632"/>
              <a:gd name="T3" fmla="*/ 0 h 1084"/>
              <a:gd name="T4" fmla="*/ 1003300 w 632"/>
              <a:gd name="T5" fmla="*/ 571500 h 1084"/>
              <a:gd name="T6" fmla="*/ 0 w 632"/>
              <a:gd name="T7" fmla="*/ 1720850 h 1084"/>
              <a:gd name="T8" fmla="*/ 0 w 632"/>
              <a:gd name="T9" fmla="*/ 1003300 h 10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2" h="1084">
                <a:moveTo>
                  <a:pt x="0" y="632"/>
                </a:moveTo>
                <a:lnTo>
                  <a:pt x="632" y="0"/>
                </a:lnTo>
                <a:lnTo>
                  <a:pt x="632" y="360"/>
                </a:lnTo>
                <a:lnTo>
                  <a:pt x="0" y="1084"/>
                </a:lnTo>
                <a:lnTo>
                  <a:pt x="0" y="63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 name="Rectangle 91"/>
          <p:cNvSpPr>
            <a:spLocks noChangeArrowheads="1"/>
          </p:cNvSpPr>
          <p:nvPr/>
        </p:nvSpPr>
        <p:spPr bwMode="auto">
          <a:xfrm>
            <a:off x="933033" y="5230178"/>
            <a:ext cx="5676900" cy="717550"/>
          </a:xfrm>
          <a:prstGeom prst="rect">
            <a:avLst/>
          </a:prstGeom>
          <a:solidFill>
            <a:srgbClr val="D7D7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AutoShape 94"/>
          <p:cNvSpPr>
            <a:spLocks noChangeArrowheads="1"/>
          </p:cNvSpPr>
          <p:nvPr/>
        </p:nvSpPr>
        <p:spPr bwMode="auto">
          <a:xfrm>
            <a:off x="5935245" y="3088640"/>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AutoShape 95"/>
          <p:cNvSpPr>
            <a:spLocks noChangeArrowheads="1"/>
          </p:cNvSpPr>
          <p:nvPr/>
        </p:nvSpPr>
        <p:spPr bwMode="auto">
          <a:xfrm>
            <a:off x="5719345" y="1977390"/>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Text Box 96"/>
          <p:cNvSpPr txBox="1">
            <a:spLocks noChangeArrowheads="1"/>
          </p:cNvSpPr>
          <p:nvPr/>
        </p:nvSpPr>
        <p:spPr bwMode="auto">
          <a:xfrm>
            <a:off x="5729968" y="2177960"/>
            <a:ext cx="507831" cy="1169551"/>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gn="ctr">
              <a:lnSpc>
                <a:spcPct val="100000"/>
              </a:lnSpc>
              <a:defRPr sz="1400" b="1">
                <a:solidFill>
                  <a:srgbClr val="C00000"/>
                </a:solidFill>
                <a:latin typeface="微软雅黑" pitchFamily="34" charset="-122"/>
                <a:ea typeface="微软雅黑" pitchFamily="34" charset="-122"/>
              </a:defRPr>
            </a:lvl1pPr>
          </a:lstStyle>
          <a:p>
            <a:r>
              <a:rPr lang="zh-CN" altLang="en-US" dirty="0"/>
              <a:t>查询接口</a:t>
            </a:r>
            <a:endParaRPr lang="en-US" altLang="zh-CN" dirty="0"/>
          </a:p>
          <a:p>
            <a:endParaRPr lang="en-US" altLang="zh-CN" dirty="0"/>
          </a:p>
        </p:txBody>
      </p:sp>
      <p:sp>
        <p:nvSpPr>
          <p:cNvPr id="76" name="AutoShape 98"/>
          <p:cNvSpPr>
            <a:spLocks noChangeArrowheads="1"/>
          </p:cNvSpPr>
          <p:nvPr/>
        </p:nvSpPr>
        <p:spPr bwMode="auto">
          <a:xfrm>
            <a:off x="6671845" y="3088640"/>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7" name="AutoShape 99"/>
          <p:cNvSpPr>
            <a:spLocks noChangeArrowheads="1"/>
          </p:cNvSpPr>
          <p:nvPr/>
        </p:nvSpPr>
        <p:spPr bwMode="auto">
          <a:xfrm>
            <a:off x="6455945" y="1977390"/>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8" name="Text Box 100"/>
          <p:cNvSpPr txBox="1">
            <a:spLocks noChangeArrowheads="1"/>
          </p:cNvSpPr>
          <p:nvPr/>
        </p:nvSpPr>
        <p:spPr bwMode="auto">
          <a:xfrm>
            <a:off x="6452500" y="2177960"/>
            <a:ext cx="507831" cy="1169551"/>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gn="ctr">
              <a:lnSpc>
                <a:spcPct val="100000"/>
              </a:lnSpc>
              <a:defRPr sz="1400" b="1">
                <a:solidFill>
                  <a:srgbClr val="C00000"/>
                </a:solidFill>
                <a:latin typeface="微软雅黑" pitchFamily="34" charset="-122"/>
                <a:ea typeface="微软雅黑" pitchFamily="34" charset="-122"/>
              </a:defRPr>
            </a:lvl1pPr>
          </a:lstStyle>
          <a:p>
            <a:r>
              <a:rPr lang="zh-CN" altLang="en-US" dirty="0"/>
              <a:t>对账接口</a:t>
            </a:r>
            <a:endParaRPr lang="en-US" altLang="zh-CN" dirty="0"/>
          </a:p>
          <a:p>
            <a:endParaRPr lang="en-US" altLang="zh-CN" dirty="0"/>
          </a:p>
        </p:txBody>
      </p:sp>
      <p:sp>
        <p:nvSpPr>
          <p:cNvPr id="79" name="矩形 78"/>
          <p:cNvSpPr/>
          <p:nvPr/>
        </p:nvSpPr>
        <p:spPr>
          <a:xfrm>
            <a:off x="2523882" y="5480162"/>
            <a:ext cx="3611562"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r>
              <a:rPr lang="en-US" altLang="zh-CN" sz="16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API</a:t>
            </a:r>
            <a:r>
              <a:rPr lang="zh-CN" altLang="en-US" sz="16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接口系统）</a:t>
            </a:r>
            <a:endPar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80" name="图片 79"/>
          <p:cNvPicPr>
            <a:picLocks noChangeAspect="1"/>
          </p:cNvPicPr>
          <p:nvPr/>
        </p:nvPicPr>
        <p:blipFill>
          <a:blip r:embed="rId2"/>
          <a:stretch>
            <a:fillRect/>
          </a:stretch>
        </p:blipFill>
        <p:spPr>
          <a:xfrm>
            <a:off x="2212686" y="5313359"/>
            <a:ext cx="745935" cy="532137"/>
          </a:xfrm>
          <a:prstGeom prst="rect">
            <a:avLst/>
          </a:prstGeom>
        </p:spPr>
      </p:pic>
      <p:sp>
        <p:nvSpPr>
          <p:cNvPr id="81" name="TextBox 15"/>
          <p:cNvSpPr txBox="1"/>
          <p:nvPr/>
        </p:nvSpPr>
        <p:spPr>
          <a:xfrm>
            <a:off x="8658685" y="2442279"/>
            <a:ext cx="3255409" cy="2677656"/>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联动优势资金托管平台，采用全</a:t>
            </a:r>
            <a:r>
              <a:rPr lang="en-US" altLang="zh-CN" sz="1400" dirty="0" smtClean="0">
                <a:solidFill>
                  <a:schemeClr val="tx1">
                    <a:lumMod val="85000"/>
                    <a:lumOff val="15000"/>
                  </a:schemeClr>
                </a:solidFill>
                <a:latin typeface="微软雅黑" pitchFamily="34" charset="-122"/>
                <a:ea typeface="微软雅黑" pitchFamily="34" charset="-122"/>
              </a:rPr>
              <a:t>API</a:t>
            </a:r>
            <a:r>
              <a:rPr lang="zh-CN" altLang="en-US" sz="1400" dirty="0" smtClean="0">
                <a:solidFill>
                  <a:schemeClr val="tx1">
                    <a:lumMod val="85000"/>
                    <a:lumOff val="15000"/>
                  </a:schemeClr>
                </a:solidFill>
                <a:latin typeface="微软雅黑" pitchFamily="34" charset="-122"/>
                <a:ea typeface="微软雅黑" pitchFamily="34" charset="-122"/>
              </a:rPr>
              <a:t>直连模式，所有交易环节全部通过接口实现，不干涉平台业务逻辑。</a:t>
            </a:r>
            <a:endParaRPr lang="en-US" altLang="zh-CN" sz="1400" dirty="0" smtClean="0">
              <a:solidFill>
                <a:schemeClr val="tx1">
                  <a:lumMod val="85000"/>
                  <a:lumOff val="15000"/>
                </a:schemeClr>
              </a:solidFill>
              <a:latin typeface="微软雅黑" pitchFamily="34" charset="-122"/>
              <a:ea typeface="微软雅黑" pitchFamily="34" charset="-122"/>
            </a:endParaRPr>
          </a:p>
          <a:p>
            <a:pPr>
              <a:lnSpc>
                <a:spcPct val="150000"/>
              </a:lnSpc>
            </a:pPr>
            <a:r>
              <a:rPr lang="en-US" altLang="zh-CN" sz="1400" dirty="0">
                <a:solidFill>
                  <a:schemeClr val="tx1">
                    <a:lumMod val="85000"/>
                    <a:lumOff val="15000"/>
                  </a:schemeClr>
                </a:solidFill>
                <a:latin typeface="微软雅黑" pitchFamily="34" charset="-122"/>
                <a:ea typeface="微软雅黑" pitchFamily="34" charset="-122"/>
              </a:rPr>
              <a:t> </a:t>
            </a:r>
            <a:r>
              <a:rPr lang="en-US" altLang="zh-CN" sz="1400" dirty="0" smtClean="0">
                <a:solidFill>
                  <a:schemeClr val="tx1">
                    <a:lumMod val="85000"/>
                    <a:lumOff val="15000"/>
                  </a:schemeClr>
                </a:solidFill>
                <a:latin typeface="微软雅黑" pitchFamily="34" charset="-122"/>
                <a:ea typeface="微软雅黑" pitchFamily="34" charset="-122"/>
              </a:rPr>
              <a:t>      </a:t>
            </a:r>
            <a:r>
              <a:rPr lang="zh-CN" altLang="en-US" sz="1400" dirty="0" smtClean="0">
                <a:solidFill>
                  <a:schemeClr val="tx1">
                    <a:lumMod val="85000"/>
                    <a:lumOff val="15000"/>
                  </a:schemeClr>
                </a:solidFill>
                <a:latin typeface="微软雅黑" pitchFamily="34" charset="-122"/>
                <a:ea typeface="微软雅黑" pitchFamily="34" charset="-122"/>
              </a:rPr>
              <a:t>平台接口可分为：用户类接口、标的类接口、交易类接口、查询类接口、对账类接口；累计接口数量有几十个，完全满足业务全流程需要。</a:t>
            </a:r>
            <a:endParaRPr lang="en-US" altLang="zh-CN" sz="1400" dirty="0" smtClean="0">
              <a:solidFill>
                <a:schemeClr val="tx1">
                  <a:lumMod val="85000"/>
                  <a:lumOff val="15000"/>
                </a:schemeClr>
              </a:solidFill>
              <a:latin typeface="微软雅黑" pitchFamily="34" charset="-122"/>
              <a:ea typeface="微软雅黑" pitchFamily="34" charset="-122"/>
            </a:endParaRPr>
          </a:p>
          <a:p>
            <a:pPr>
              <a:lnSpc>
                <a:spcPct val="150000"/>
              </a:lnSpc>
            </a:pP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82" name="矩形 81"/>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83" name="AutoShape 94"/>
          <p:cNvSpPr>
            <a:spLocks noChangeArrowheads="1"/>
          </p:cNvSpPr>
          <p:nvPr/>
        </p:nvSpPr>
        <p:spPr bwMode="auto">
          <a:xfrm>
            <a:off x="4962658" y="4017253"/>
            <a:ext cx="215900" cy="744538"/>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4" name="AutoShape 95"/>
          <p:cNvSpPr>
            <a:spLocks noChangeArrowheads="1"/>
          </p:cNvSpPr>
          <p:nvPr/>
        </p:nvSpPr>
        <p:spPr bwMode="auto">
          <a:xfrm>
            <a:off x="4746758" y="2906003"/>
            <a:ext cx="688975" cy="1463675"/>
          </a:xfrm>
          <a:prstGeom prst="cube">
            <a:avLst>
              <a:gd name="adj" fmla="val 25000"/>
            </a:avLst>
          </a:prstGeom>
          <a:solidFill>
            <a:srgbClr val="C2C2C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Text Box 96"/>
          <p:cNvSpPr txBox="1">
            <a:spLocks noChangeArrowheads="1"/>
          </p:cNvSpPr>
          <p:nvPr/>
        </p:nvSpPr>
        <p:spPr bwMode="auto">
          <a:xfrm>
            <a:off x="4743974" y="3396010"/>
            <a:ext cx="591841" cy="738664"/>
          </a:xfrm>
          <a:prstGeom prst="rect">
            <a:avLst/>
          </a:prstGeom>
          <a:noFill/>
          <a:effectLst>
            <a:outerShdw blurRad="25400" dir="8100000" algn="tr" rotWithShape="0">
              <a:prstClr val="black">
                <a:alpha val="40000"/>
              </a:prstClr>
            </a:outerShdw>
          </a:effectLst>
        </p:spPr>
        <p:txBody>
          <a:bodyPr wrap="square" rtlCol="0" anchor="ctr">
            <a:spAutoFit/>
          </a:bodyPr>
          <a:lstStyle>
            <a:defPPr>
              <a:defRPr lang="zh-CN"/>
            </a:defPPr>
            <a:lvl1pPr algn="ctr">
              <a:lnSpc>
                <a:spcPct val="150000"/>
              </a:lnSpc>
              <a:defRPr sz="1400" b="1">
                <a:solidFill>
                  <a:srgbClr val="C00000"/>
                </a:solidFill>
                <a:latin typeface="微软雅黑" pitchFamily="34" charset="-122"/>
                <a:ea typeface="微软雅黑" pitchFamily="34" charset="-122"/>
              </a:defRPr>
            </a:lvl1pPr>
          </a:lstStyle>
          <a:p>
            <a:r>
              <a:rPr lang="zh-CN" altLang="en-US" dirty="0" smtClean="0"/>
              <a:t>更多</a:t>
            </a:r>
            <a:endParaRPr lang="en-US" altLang="zh-CN" dirty="0" smtClean="0"/>
          </a:p>
          <a:p>
            <a:r>
              <a:rPr lang="en-US" altLang="zh-CN" dirty="0" smtClean="0"/>
              <a:t>……</a:t>
            </a:r>
            <a:endParaRPr lang="en-US" altLang="zh-CN" dirty="0"/>
          </a:p>
        </p:txBody>
      </p:sp>
    </p:spTree>
    <p:extLst>
      <p:ext uri="{BB962C8B-B14F-4D97-AF65-F5344CB8AC3E}">
        <p14:creationId xmlns:p14="http://schemas.microsoft.com/office/powerpoint/2010/main" val="201515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400" y="100297"/>
            <a:ext cx="9764932" cy="750094"/>
          </a:xfrm>
        </p:spPr>
        <p:txBody>
          <a:bodyPr/>
          <a:lstStyle/>
          <a:p>
            <a:r>
              <a:rPr lang="zh-CN" altLang="en-US" dirty="0" smtClean="0"/>
              <a:t>功能原子化 自由封装 适应平台业务逻辑变化</a:t>
            </a:r>
            <a:endParaRPr lang="zh-CN" altLang="en-US" dirty="0"/>
          </a:p>
        </p:txBody>
      </p:sp>
      <p:grpSp>
        <p:nvGrpSpPr>
          <p:cNvPr id="34" name="组合 33"/>
          <p:cNvGrpSpPr/>
          <p:nvPr/>
        </p:nvGrpSpPr>
        <p:grpSpPr>
          <a:xfrm>
            <a:off x="5159667" y="2780768"/>
            <a:ext cx="2551784" cy="1858346"/>
            <a:chOff x="5138738" y="2454275"/>
            <a:chExt cx="2994025" cy="2220913"/>
          </a:xfrm>
        </p:grpSpPr>
        <p:sp>
          <p:nvSpPr>
            <p:cNvPr id="6" name="Freeform 4"/>
            <p:cNvSpPr>
              <a:spLocks noChangeAspect="1"/>
            </p:cNvSpPr>
            <p:nvPr/>
          </p:nvSpPr>
          <p:spPr bwMode="auto">
            <a:xfrm>
              <a:off x="6996113" y="2874963"/>
              <a:ext cx="1136650" cy="808037"/>
            </a:xfrm>
            <a:custGeom>
              <a:avLst/>
              <a:gdLst>
                <a:gd name="T0" fmla="*/ 1136650 w 1076"/>
                <a:gd name="T1" fmla="*/ 134320 h 764"/>
                <a:gd name="T2" fmla="*/ 721498 w 1076"/>
                <a:gd name="T3" fmla="*/ 135378 h 764"/>
                <a:gd name="T4" fmla="*/ 731005 w 1076"/>
                <a:gd name="T5" fmla="*/ 89899 h 764"/>
                <a:gd name="T6" fmla="*/ 726780 w 1076"/>
                <a:gd name="T7" fmla="*/ 53940 h 764"/>
                <a:gd name="T8" fmla="*/ 702484 w 1076"/>
                <a:gd name="T9" fmla="*/ 20095 h 764"/>
                <a:gd name="T10" fmla="*/ 676074 w 1076"/>
                <a:gd name="T11" fmla="*/ 1058 h 764"/>
                <a:gd name="T12" fmla="*/ 636989 w 1076"/>
                <a:gd name="T13" fmla="*/ 0 h 764"/>
                <a:gd name="T14" fmla="*/ 601072 w 1076"/>
                <a:gd name="T15" fmla="*/ 4231 h 764"/>
                <a:gd name="T16" fmla="*/ 572550 w 1076"/>
                <a:gd name="T17" fmla="*/ 23268 h 764"/>
                <a:gd name="T18" fmla="*/ 550367 w 1076"/>
                <a:gd name="T19" fmla="*/ 58170 h 764"/>
                <a:gd name="T20" fmla="*/ 548254 w 1076"/>
                <a:gd name="T21" fmla="*/ 94130 h 764"/>
                <a:gd name="T22" fmla="*/ 566212 w 1076"/>
                <a:gd name="T23" fmla="*/ 132205 h 764"/>
                <a:gd name="T24" fmla="*/ 138384 w 1076"/>
                <a:gd name="T25" fmla="*/ 132205 h 764"/>
                <a:gd name="T26" fmla="*/ 138384 w 1076"/>
                <a:gd name="T27" fmla="*/ 338445 h 764"/>
                <a:gd name="T28" fmla="*/ 102468 w 1076"/>
                <a:gd name="T29" fmla="*/ 318350 h 764"/>
                <a:gd name="T30" fmla="*/ 61269 w 1076"/>
                <a:gd name="T31" fmla="*/ 322580 h 764"/>
                <a:gd name="T32" fmla="*/ 26409 w 1076"/>
                <a:gd name="T33" fmla="*/ 344791 h 764"/>
                <a:gd name="T34" fmla="*/ 7395 w 1076"/>
                <a:gd name="T35" fmla="*/ 373347 h 764"/>
                <a:gd name="T36" fmla="*/ 0 w 1076"/>
                <a:gd name="T37" fmla="*/ 408249 h 764"/>
                <a:gd name="T38" fmla="*/ 6338 w 1076"/>
                <a:gd name="T39" fmla="*/ 439978 h 764"/>
                <a:gd name="T40" fmla="*/ 26409 w 1076"/>
                <a:gd name="T41" fmla="*/ 472765 h 764"/>
                <a:gd name="T42" fmla="*/ 57044 w 1076"/>
                <a:gd name="T43" fmla="*/ 492860 h 764"/>
                <a:gd name="T44" fmla="*/ 103524 w 1076"/>
                <a:gd name="T45" fmla="*/ 498148 h 764"/>
                <a:gd name="T46" fmla="*/ 141553 w 1076"/>
                <a:gd name="T47" fmla="*/ 483342 h 764"/>
                <a:gd name="T48" fmla="*/ 141553 w 1076"/>
                <a:gd name="T49" fmla="*/ 690639 h 764"/>
                <a:gd name="T50" fmla="*/ 556705 w 1076"/>
                <a:gd name="T51" fmla="*/ 691697 h 764"/>
                <a:gd name="T52" fmla="*/ 547198 w 1076"/>
                <a:gd name="T53" fmla="*/ 717080 h 764"/>
                <a:gd name="T54" fmla="*/ 550367 w 1076"/>
                <a:gd name="T55" fmla="*/ 747752 h 764"/>
                <a:gd name="T56" fmla="*/ 572550 w 1076"/>
                <a:gd name="T57" fmla="*/ 776308 h 764"/>
                <a:gd name="T58" fmla="*/ 603185 w 1076"/>
                <a:gd name="T59" fmla="*/ 803806 h 764"/>
                <a:gd name="T60" fmla="*/ 634876 w 1076"/>
                <a:gd name="T61" fmla="*/ 808037 h 764"/>
                <a:gd name="T62" fmla="*/ 672905 w 1076"/>
                <a:gd name="T63" fmla="*/ 798518 h 764"/>
                <a:gd name="T64" fmla="*/ 696145 w 1076"/>
                <a:gd name="T65" fmla="*/ 781596 h 764"/>
                <a:gd name="T66" fmla="*/ 717273 w 1076"/>
                <a:gd name="T67" fmla="*/ 756213 h 764"/>
                <a:gd name="T68" fmla="*/ 721498 w 1076"/>
                <a:gd name="T69" fmla="*/ 713907 h 764"/>
                <a:gd name="T70" fmla="*/ 717273 w 1076"/>
                <a:gd name="T71" fmla="*/ 691697 h 764"/>
                <a:gd name="T72" fmla="*/ 1136650 w 1076"/>
                <a:gd name="T73" fmla="*/ 688524 h 764"/>
                <a:gd name="T74" fmla="*/ 1136650 w 1076"/>
                <a:gd name="T75" fmla="*/ 134320 h 7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6" h="764">
                  <a:moveTo>
                    <a:pt x="1076" y="127"/>
                  </a:moveTo>
                  <a:lnTo>
                    <a:pt x="683" y="128"/>
                  </a:lnTo>
                  <a:lnTo>
                    <a:pt x="692" y="85"/>
                  </a:lnTo>
                  <a:lnTo>
                    <a:pt x="688" y="51"/>
                  </a:lnTo>
                  <a:lnTo>
                    <a:pt x="665" y="19"/>
                  </a:lnTo>
                  <a:lnTo>
                    <a:pt x="640" y="1"/>
                  </a:lnTo>
                  <a:lnTo>
                    <a:pt x="603" y="0"/>
                  </a:lnTo>
                  <a:lnTo>
                    <a:pt x="569" y="4"/>
                  </a:lnTo>
                  <a:lnTo>
                    <a:pt x="542" y="22"/>
                  </a:lnTo>
                  <a:lnTo>
                    <a:pt x="521" y="55"/>
                  </a:lnTo>
                  <a:lnTo>
                    <a:pt x="519" y="89"/>
                  </a:lnTo>
                  <a:lnTo>
                    <a:pt x="536" y="125"/>
                  </a:lnTo>
                  <a:lnTo>
                    <a:pt x="131" y="125"/>
                  </a:lnTo>
                  <a:lnTo>
                    <a:pt x="131" y="320"/>
                  </a:lnTo>
                  <a:lnTo>
                    <a:pt x="97" y="301"/>
                  </a:lnTo>
                  <a:lnTo>
                    <a:pt x="58" y="305"/>
                  </a:lnTo>
                  <a:lnTo>
                    <a:pt x="25" y="326"/>
                  </a:lnTo>
                  <a:lnTo>
                    <a:pt x="7" y="353"/>
                  </a:lnTo>
                  <a:lnTo>
                    <a:pt x="0" y="386"/>
                  </a:lnTo>
                  <a:lnTo>
                    <a:pt x="6" y="416"/>
                  </a:lnTo>
                  <a:lnTo>
                    <a:pt x="25" y="447"/>
                  </a:lnTo>
                  <a:lnTo>
                    <a:pt x="54" y="466"/>
                  </a:lnTo>
                  <a:lnTo>
                    <a:pt x="98" y="471"/>
                  </a:lnTo>
                  <a:lnTo>
                    <a:pt x="134" y="457"/>
                  </a:lnTo>
                  <a:lnTo>
                    <a:pt x="134" y="653"/>
                  </a:lnTo>
                  <a:lnTo>
                    <a:pt x="527" y="654"/>
                  </a:lnTo>
                  <a:lnTo>
                    <a:pt x="518" y="678"/>
                  </a:lnTo>
                  <a:lnTo>
                    <a:pt x="521" y="707"/>
                  </a:lnTo>
                  <a:lnTo>
                    <a:pt x="542" y="734"/>
                  </a:lnTo>
                  <a:lnTo>
                    <a:pt x="571" y="760"/>
                  </a:lnTo>
                  <a:lnTo>
                    <a:pt x="601" y="764"/>
                  </a:lnTo>
                  <a:lnTo>
                    <a:pt x="637" y="755"/>
                  </a:lnTo>
                  <a:lnTo>
                    <a:pt x="659" y="739"/>
                  </a:lnTo>
                  <a:lnTo>
                    <a:pt x="679" y="715"/>
                  </a:lnTo>
                  <a:lnTo>
                    <a:pt x="683" y="675"/>
                  </a:lnTo>
                  <a:lnTo>
                    <a:pt x="679" y="654"/>
                  </a:lnTo>
                  <a:lnTo>
                    <a:pt x="1076" y="651"/>
                  </a:lnTo>
                  <a:lnTo>
                    <a:pt x="1076" y="127"/>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7" name="Freeform 5"/>
            <p:cNvSpPr>
              <a:spLocks noChangeAspect="1"/>
            </p:cNvSpPr>
            <p:nvPr/>
          </p:nvSpPr>
          <p:spPr bwMode="auto">
            <a:xfrm>
              <a:off x="5138738" y="2881313"/>
              <a:ext cx="998537" cy="812800"/>
            </a:xfrm>
            <a:custGeom>
              <a:avLst/>
              <a:gdLst>
                <a:gd name="T0" fmla="*/ 0 w 946"/>
                <a:gd name="T1" fmla="*/ 127892 h 769"/>
                <a:gd name="T2" fmla="*/ 415881 w 946"/>
                <a:gd name="T3" fmla="*/ 127892 h 769"/>
                <a:gd name="T4" fmla="*/ 405326 w 946"/>
                <a:gd name="T5" fmla="*/ 94069 h 769"/>
                <a:gd name="T6" fmla="*/ 406381 w 946"/>
                <a:gd name="T7" fmla="*/ 54962 h 769"/>
                <a:gd name="T8" fmla="*/ 424325 w 946"/>
                <a:gd name="T9" fmla="*/ 26424 h 769"/>
                <a:gd name="T10" fmla="*/ 458103 w 946"/>
                <a:gd name="T11" fmla="*/ 4228 h 769"/>
                <a:gd name="T12" fmla="*/ 495046 w 946"/>
                <a:gd name="T13" fmla="*/ 0 h 769"/>
                <a:gd name="T14" fmla="*/ 529879 w 946"/>
                <a:gd name="T15" fmla="*/ 6342 h 769"/>
                <a:gd name="T16" fmla="*/ 560490 w 946"/>
                <a:gd name="T17" fmla="*/ 26424 h 769"/>
                <a:gd name="T18" fmla="*/ 580545 w 946"/>
                <a:gd name="T19" fmla="*/ 57076 h 769"/>
                <a:gd name="T20" fmla="*/ 585822 w 946"/>
                <a:gd name="T21" fmla="*/ 99354 h 769"/>
                <a:gd name="T22" fmla="*/ 569989 w 946"/>
                <a:gd name="T23" fmla="*/ 127892 h 769"/>
                <a:gd name="T24" fmla="*/ 998537 w 946"/>
                <a:gd name="T25" fmla="*/ 127892 h 769"/>
                <a:gd name="T26" fmla="*/ 998537 w 946"/>
                <a:gd name="T27" fmla="*/ 333998 h 769"/>
                <a:gd name="T28" fmla="*/ 954204 w 946"/>
                <a:gd name="T29" fmla="*/ 317087 h 769"/>
                <a:gd name="T30" fmla="*/ 914094 w 946"/>
                <a:gd name="T31" fmla="*/ 324486 h 769"/>
                <a:gd name="T32" fmla="*/ 880317 w 946"/>
                <a:gd name="T33" fmla="*/ 347739 h 769"/>
                <a:gd name="T34" fmla="*/ 863428 w 946"/>
                <a:gd name="T35" fmla="*/ 376277 h 769"/>
                <a:gd name="T36" fmla="*/ 859206 w 946"/>
                <a:gd name="T37" fmla="*/ 404815 h 769"/>
                <a:gd name="T38" fmla="*/ 863428 w 946"/>
                <a:gd name="T39" fmla="*/ 437580 h 769"/>
                <a:gd name="T40" fmla="*/ 880317 w 946"/>
                <a:gd name="T41" fmla="*/ 469289 h 769"/>
                <a:gd name="T42" fmla="*/ 915150 w 946"/>
                <a:gd name="T43" fmla="*/ 485143 h 769"/>
                <a:gd name="T44" fmla="*/ 953149 w 946"/>
                <a:gd name="T45" fmla="*/ 491485 h 769"/>
                <a:gd name="T46" fmla="*/ 998537 w 946"/>
                <a:gd name="T47" fmla="*/ 478802 h 769"/>
                <a:gd name="T48" fmla="*/ 998537 w 946"/>
                <a:gd name="T49" fmla="*/ 683851 h 769"/>
                <a:gd name="T50" fmla="*/ 574212 w 946"/>
                <a:gd name="T51" fmla="*/ 683851 h 769"/>
                <a:gd name="T52" fmla="*/ 585822 w 946"/>
                <a:gd name="T53" fmla="*/ 712389 h 769"/>
                <a:gd name="T54" fmla="*/ 580545 w 946"/>
                <a:gd name="T55" fmla="*/ 755724 h 769"/>
                <a:gd name="T56" fmla="*/ 566823 w 946"/>
                <a:gd name="T57" fmla="*/ 783205 h 769"/>
                <a:gd name="T58" fmla="*/ 534101 w 946"/>
                <a:gd name="T59" fmla="*/ 806458 h 769"/>
                <a:gd name="T60" fmla="*/ 496102 w 946"/>
                <a:gd name="T61" fmla="*/ 812800 h 769"/>
                <a:gd name="T62" fmla="*/ 463380 w 946"/>
                <a:gd name="T63" fmla="*/ 806458 h 769"/>
                <a:gd name="T64" fmla="*/ 433825 w 946"/>
                <a:gd name="T65" fmla="*/ 792718 h 769"/>
                <a:gd name="T66" fmla="*/ 414826 w 946"/>
                <a:gd name="T67" fmla="*/ 754667 h 769"/>
                <a:gd name="T68" fmla="*/ 406381 w 946"/>
                <a:gd name="T69" fmla="*/ 713446 h 769"/>
                <a:gd name="T70" fmla="*/ 419048 w 946"/>
                <a:gd name="T71" fmla="*/ 683851 h 769"/>
                <a:gd name="T72" fmla="*/ 0 w 946"/>
                <a:gd name="T73" fmla="*/ 683851 h 769"/>
                <a:gd name="T74" fmla="*/ 0 w 946"/>
                <a:gd name="T75" fmla="*/ 127892 h 7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46" h="769">
                  <a:moveTo>
                    <a:pt x="0" y="121"/>
                  </a:moveTo>
                  <a:lnTo>
                    <a:pt x="394" y="121"/>
                  </a:lnTo>
                  <a:lnTo>
                    <a:pt x="384" y="89"/>
                  </a:lnTo>
                  <a:lnTo>
                    <a:pt x="385" y="52"/>
                  </a:lnTo>
                  <a:lnTo>
                    <a:pt x="402" y="25"/>
                  </a:lnTo>
                  <a:lnTo>
                    <a:pt x="434" y="4"/>
                  </a:lnTo>
                  <a:lnTo>
                    <a:pt x="469" y="0"/>
                  </a:lnTo>
                  <a:lnTo>
                    <a:pt x="502" y="6"/>
                  </a:lnTo>
                  <a:lnTo>
                    <a:pt x="531" y="25"/>
                  </a:lnTo>
                  <a:lnTo>
                    <a:pt x="550" y="54"/>
                  </a:lnTo>
                  <a:lnTo>
                    <a:pt x="555" y="94"/>
                  </a:lnTo>
                  <a:lnTo>
                    <a:pt x="540" y="121"/>
                  </a:lnTo>
                  <a:lnTo>
                    <a:pt x="946" y="121"/>
                  </a:lnTo>
                  <a:lnTo>
                    <a:pt x="946" y="316"/>
                  </a:lnTo>
                  <a:lnTo>
                    <a:pt x="904" y="300"/>
                  </a:lnTo>
                  <a:lnTo>
                    <a:pt x="866" y="307"/>
                  </a:lnTo>
                  <a:lnTo>
                    <a:pt x="834" y="329"/>
                  </a:lnTo>
                  <a:lnTo>
                    <a:pt x="818" y="356"/>
                  </a:lnTo>
                  <a:lnTo>
                    <a:pt x="814" y="383"/>
                  </a:lnTo>
                  <a:lnTo>
                    <a:pt x="818" y="414"/>
                  </a:lnTo>
                  <a:lnTo>
                    <a:pt x="834" y="444"/>
                  </a:lnTo>
                  <a:lnTo>
                    <a:pt x="867" y="459"/>
                  </a:lnTo>
                  <a:lnTo>
                    <a:pt x="903" y="465"/>
                  </a:lnTo>
                  <a:lnTo>
                    <a:pt x="946" y="453"/>
                  </a:lnTo>
                  <a:lnTo>
                    <a:pt x="946" y="647"/>
                  </a:lnTo>
                  <a:lnTo>
                    <a:pt x="544" y="647"/>
                  </a:lnTo>
                  <a:lnTo>
                    <a:pt x="555" y="674"/>
                  </a:lnTo>
                  <a:lnTo>
                    <a:pt x="550" y="715"/>
                  </a:lnTo>
                  <a:lnTo>
                    <a:pt x="537" y="741"/>
                  </a:lnTo>
                  <a:lnTo>
                    <a:pt x="506" y="763"/>
                  </a:lnTo>
                  <a:lnTo>
                    <a:pt x="470" y="769"/>
                  </a:lnTo>
                  <a:lnTo>
                    <a:pt x="439" y="763"/>
                  </a:lnTo>
                  <a:lnTo>
                    <a:pt x="411" y="750"/>
                  </a:lnTo>
                  <a:lnTo>
                    <a:pt x="393" y="714"/>
                  </a:lnTo>
                  <a:lnTo>
                    <a:pt x="385" y="675"/>
                  </a:lnTo>
                  <a:lnTo>
                    <a:pt x="397" y="647"/>
                  </a:lnTo>
                  <a:lnTo>
                    <a:pt x="0" y="647"/>
                  </a:lnTo>
                  <a:lnTo>
                    <a:pt x="0" y="121"/>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8" name="Freeform 6"/>
            <p:cNvSpPr>
              <a:spLocks noChangeAspect="1"/>
            </p:cNvSpPr>
            <p:nvPr/>
          </p:nvSpPr>
          <p:spPr bwMode="auto">
            <a:xfrm>
              <a:off x="5995988" y="3005138"/>
              <a:ext cx="1143000" cy="560387"/>
            </a:xfrm>
            <a:custGeom>
              <a:avLst/>
              <a:gdLst>
                <a:gd name="T0" fmla="*/ 1143000 w 1081"/>
                <a:gd name="T1" fmla="*/ 0 h 530"/>
                <a:gd name="T2" fmla="*/ 708427 w 1081"/>
                <a:gd name="T3" fmla="*/ 3172 h 530"/>
                <a:gd name="T4" fmla="*/ 724288 w 1081"/>
                <a:gd name="T5" fmla="*/ 38064 h 530"/>
                <a:gd name="T6" fmla="*/ 725345 w 1081"/>
                <a:gd name="T7" fmla="*/ 79300 h 530"/>
                <a:gd name="T8" fmla="*/ 708427 w 1081"/>
                <a:gd name="T9" fmla="*/ 109963 h 530"/>
                <a:gd name="T10" fmla="*/ 681994 w 1081"/>
                <a:gd name="T11" fmla="*/ 134281 h 530"/>
                <a:gd name="T12" fmla="*/ 643929 w 1081"/>
                <a:gd name="T13" fmla="*/ 146969 h 530"/>
                <a:gd name="T14" fmla="*/ 599520 w 1081"/>
                <a:gd name="T15" fmla="*/ 137453 h 530"/>
                <a:gd name="T16" fmla="*/ 563570 w 1081"/>
                <a:gd name="T17" fmla="*/ 108905 h 530"/>
                <a:gd name="T18" fmla="*/ 549824 w 1081"/>
                <a:gd name="T19" fmla="*/ 72956 h 530"/>
                <a:gd name="T20" fmla="*/ 546652 w 1081"/>
                <a:gd name="T21" fmla="*/ 35949 h 530"/>
                <a:gd name="T22" fmla="*/ 568857 w 1081"/>
                <a:gd name="T23" fmla="*/ 4229 h 530"/>
                <a:gd name="T24" fmla="*/ 141685 w 1081"/>
                <a:gd name="T25" fmla="*/ 7401 h 530"/>
                <a:gd name="T26" fmla="*/ 141685 w 1081"/>
                <a:gd name="T27" fmla="*/ 208295 h 530"/>
                <a:gd name="T28" fmla="*/ 97277 w 1081"/>
                <a:gd name="T29" fmla="*/ 191377 h 530"/>
                <a:gd name="T30" fmla="*/ 58154 w 1081"/>
                <a:gd name="T31" fmla="*/ 198779 h 530"/>
                <a:gd name="T32" fmla="*/ 28549 w 1081"/>
                <a:gd name="T33" fmla="*/ 217811 h 530"/>
                <a:gd name="T34" fmla="*/ 9516 w 1081"/>
                <a:gd name="T35" fmla="*/ 247416 h 530"/>
                <a:gd name="T36" fmla="*/ 0 w 1081"/>
                <a:gd name="T37" fmla="*/ 279136 h 530"/>
                <a:gd name="T38" fmla="*/ 6344 w 1081"/>
                <a:gd name="T39" fmla="*/ 317200 h 530"/>
                <a:gd name="T40" fmla="*/ 23262 w 1081"/>
                <a:gd name="T41" fmla="*/ 344691 h 530"/>
                <a:gd name="T42" fmla="*/ 63441 w 1081"/>
                <a:gd name="T43" fmla="*/ 366895 h 530"/>
                <a:gd name="T44" fmla="*/ 105735 w 1081"/>
                <a:gd name="T45" fmla="*/ 369010 h 530"/>
                <a:gd name="T46" fmla="*/ 141685 w 1081"/>
                <a:gd name="T47" fmla="*/ 356322 h 530"/>
                <a:gd name="T48" fmla="*/ 141685 w 1081"/>
                <a:gd name="T49" fmla="*/ 559330 h 530"/>
                <a:gd name="T50" fmla="*/ 566742 w 1081"/>
                <a:gd name="T51" fmla="*/ 559330 h 530"/>
                <a:gd name="T52" fmla="*/ 549824 w 1081"/>
                <a:gd name="T53" fmla="*/ 527610 h 530"/>
                <a:gd name="T54" fmla="*/ 559340 w 1081"/>
                <a:gd name="T55" fmla="*/ 483202 h 530"/>
                <a:gd name="T56" fmla="*/ 580488 w 1081"/>
                <a:gd name="T57" fmla="*/ 458883 h 530"/>
                <a:gd name="T58" fmla="*/ 604807 w 1081"/>
                <a:gd name="T59" fmla="*/ 440908 h 530"/>
                <a:gd name="T60" fmla="*/ 637585 w 1081"/>
                <a:gd name="T61" fmla="*/ 433507 h 530"/>
                <a:gd name="T62" fmla="*/ 670363 w 1081"/>
                <a:gd name="T63" fmla="*/ 436679 h 530"/>
                <a:gd name="T64" fmla="*/ 702083 w 1081"/>
                <a:gd name="T65" fmla="*/ 453596 h 530"/>
                <a:gd name="T66" fmla="*/ 724288 w 1081"/>
                <a:gd name="T67" fmla="*/ 486374 h 530"/>
                <a:gd name="T68" fmla="*/ 736976 w 1081"/>
                <a:gd name="T69" fmla="*/ 526552 h 530"/>
                <a:gd name="T70" fmla="*/ 727460 w 1081"/>
                <a:gd name="T71" fmla="*/ 559330 h 530"/>
                <a:gd name="T72" fmla="*/ 1143000 w 1081"/>
                <a:gd name="T73" fmla="*/ 560387 h 530"/>
                <a:gd name="T74" fmla="*/ 1143000 w 1081"/>
                <a:gd name="T75" fmla="*/ 354207 h 530"/>
                <a:gd name="T76" fmla="*/ 1101763 w 1081"/>
                <a:gd name="T77" fmla="*/ 366895 h 530"/>
                <a:gd name="T78" fmla="*/ 1059469 w 1081"/>
                <a:gd name="T79" fmla="*/ 363723 h 530"/>
                <a:gd name="T80" fmla="*/ 1026691 w 1081"/>
                <a:gd name="T81" fmla="*/ 343634 h 530"/>
                <a:gd name="T82" fmla="*/ 1010831 w 1081"/>
                <a:gd name="T83" fmla="*/ 311914 h 530"/>
                <a:gd name="T84" fmla="*/ 1001315 w 1081"/>
                <a:gd name="T85" fmla="*/ 280194 h 530"/>
                <a:gd name="T86" fmla="*/ 1007659 w 1081"/>
                <a:gd name="T87" fmla="*/ 245301 h 530"/>
                <a:gd name="T88" fmla="*/ 1029863 w 1081"/>
                <a:gd name="T89" fmla="*/ 217811 h 530"/>
                <a:gd name="T90" fmla="*/ 1058412 w 1081"/>
                <a:gd name="T91" fmla="*/ 193492 h 530"/>
                <a:gd name="T92" fmla="*/ 1101763 w 1081"/>
                <a:gd name="T93" fmla="*/ 189263 h 530"/>
                <a:gd name="T94" fmla="*/ 1143000 w 1081"/>
                <a:gd name="T95" fmla="*/ 214639 h 530"/>
                <a:gd name="T96" fmla="*/ 1143000 w 1081"/>
                <a:gd name="T97" fmla="*/ 0 h 5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1" h="530">
                  <a:moveTo>
                    <a:pt x="1081" y="0"/>
                  </a:moveTo>
                  <a:lnTo>
                    <a:pt x="670" y="3"/>
                  </a:lnTo>
                  <a:lnTo>
                    <a:pt x="685" y="36"/>
                  </a:lnTo>
                  <a:lnTo>
                    <a:pt x="686" y="75"/>
                  </a:lnTo>
                  <a:lnTo>
                    <a:pt x="670" y="104"/>
                  </a:lnTo>
                  <a:lnTo>
                    <a:pt x="645" y="127"/>
                  </a:lnTo>
                  <a:lnTo>
                    <a:pt x="609" y="139"/>
                  </a:lnTo>
                  <a:lnTo>
                    <a:pt x="567" y="130"/>
                  </a:lnTo>
                  <a:lnTo>
                    <a:pt x="533" y="103"/>
                  </a:lnTo>
                  <a:lnTo>
                    <a:pt x="520" y="69"/>
                  </a:lnTo>
                  <a:lnTo>
                    <a:pt x="517" y="34"/>
                  </a:lnTo>
                  <a:lnTo>
                    <a:pt x="538" y="4"/>
                  </a:lnTo>
                  <a:lnTo>
                    <a:pt x="134" y="7"/>
                  </a:lnTo>
                  <a:lnTo>
                    <a:pt x="134" y="197"/>
                  </a:lnTo>
                  <a:lnTo>
                    <a:pt x="92" y="181"/>
                  </a:lnTo>
                  <a:lnTo>
                    <a:pt x="55" y="188"/>
                  </a:lnTo>
                  <a:lnTo>
                    <a:pt x="27" y="206"/>
                  </a:lnTo>
                  <a:lnTo>
                    <a:pt x="9" y="234"/>
                  </a:lnTo>
                  <a:lnTo>
                    <a:pt x="0" y="264"/>
                  </a:lnTo>
                  <a:lnTo>
                    <a:pt x="6" y="300"/>
                  </a:lnTo>
                  <a:lnTo>
                    <a:pt x="22" y="326"/>
                  </a:lnTo>
                  <a:lnTo>
                    <a:pt x="60" y="347"/>
                  </a:lnTo>
                  <a:lnTo>
                    <a:pt x="100" y="349"/>
                  </a:lnTo>
                  <a:lnTo>
                    <a:pt x="134" y="337"/>
                  </a:lnTo>
                  <a:lnTo>
                    <a:pt x="134" y="529"/>
                  </a:lnTo>
                  <a:lnTo>
                    <a:pt x="536" y="529"/>
                  </a:lnTo>
                  <a:lnTo>
                    <a:pt x="520" y="499"/>
                  </a:lnTo>
                  <a:lnTo>
                    <a:pt x="529" y="457"/>
                  </a:lnTo>
                  <a:lnTo>
                    <a:pt x="549" y="434"/>
                  </a:lnTo>
                  <a:lnTo>
                    <a:pt x="572" y="417"/>
                  </a:lnTo>
                  <a:lnTo>
                    <a:pt x="603" y="410"/>
                  </a:lnTo>
                  <a:lnTo>
                    <a:pt x="634" y="413"/>
                  </a:lnTo>
                  <a:lnTo>
                    <a:pt x="664" y="429"/>
                  </a:lnTo>
                  <a:lnTo>
                    <a:pt x="685" y="460"/>
                  </a:lnTo>
                  <a:lnTo>
                    <a:pt x="697" y="498"/>
                  </a:lnTo>
                  <a:lnTo>
                    <a:pt x="688" y="529"/>
                  </a:lnTo>
                  <a:lnTo>
                    <a:pt x="1081" y="530"/>
                  </a:lnTo>
                  <a:lnTo>
                    <a:pt x="1081" y="335"/>
                  </a:lnTo>
                  <a:lnTo>
                    <a:pt x="1042" y="347"/>
                  </a:lnTo>
                  <a:lnTo>
                    <a:pt x="1002" y="344"/>
                  </a:lnTo>
                  <a:lnTo>
                    <a:pt x="971" y="325"/>
                  </a:lnTo>
                  <a:lnTo>
                    <a:pt x="956" y="295"/>
                  </a:lnTo>
                  <a:lnTo>
                    <a:pt x="947" y="265"/>
                  </a:lnTo>
                  <a:lnTo>
                    <a:pt x="953" y="232"/>
                  </a:lnTo>
                  <a:lnTo>
                    <a:pt x="974" y="206"/>
                  </a:lnTo>
                  <a:lnTo>
                    <a:pt x="1001" y="183"/>
                  </a:lnTo>
                  <a:lnTo>
                    <a:pt x="1042" y="179"/>
                  </a:lnTo>
                  <a:lnTo>
                    <a:pt x="1081" y="203"/>
                  </a:lnTo>
                  <a:lnTo>
                    <a:pt x="1081" y="0"/>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9" name="Freeform 7"/>
            <p:cNvSpPr>
              <a:spLocks noChangeAspect="1"/>
            </p:cNvSpPr>
            <p:nvPr/>
          </p:nvSpPr>
          <p:spPr bwMode="auto">
            <a:xfrm>
              <a:off x="5138738" y="2454275"/>
              <a:ext cx="998537" cy="558800"/>
            </a:xfrm>
            <a:custGeom>
              <a:avLst/>
              <a:gdLst>
                <a:gd name="T0" fmla="*/ 0 w 837"/>
                <a:gd name="T1" fmla="*/ 0 h 468"/>
                <a:gd name="T2" fmla="*/ 998537 w 837"/>
                <a:gd name="T3" fmla="*/ 0 h 468"/>
                <a:gd name="T4" fmla="*/ 998537 w 837"/>
                <a:gd name="T5" fmla="*/ 208953 h 468"/>
                <a:gd name="T6" fmla="*/ 953203 w 837"/>
                <a:gd name="T7" fmla="*/ 189849 h 468"/>
                <a:gd name="T8" fmla="*/ 911448 w 837"/>
                <a:gd name="T9" fmla="*/ 195819 h 468"/>
                <a:gd name="T10" fmla="*/ 876851 w 837"/>
                <a:gd name="T11" fmla="*/ 214923 h 468"/>
                <a:gd name="T12" fmla="*/ 858957 w 837"/>
                <a:gd name="T13" fmla="*/ 247162 h 468"/>
                <a:gd name="T14" fmla="*/ 852992 w 837"/>
                <a:gd name="T15" fmla="*/ 277012 h 468"/>
                <a:gd name="T16" fmla="*/ 858957 w 837"/>
                <a:gd name="T17" fmla="*/ 315221 h 468"/>
                <a:gd name="T18" fmla="*/ 876851 w 837"/>
                <a:gd name="T19" fmla="*/ 343877 h 468"/>
                <a:gd name="T20" fmla="*/ 913834 w 837"/>
                <a:gd name="T21" fmla="*/ 361787 h 468"/>
                <a:gd name="T22" fmla="*/ 948431 w 837"/>
                <a:gd name="T23" fmla="*/ 367757 h 468"/>
                <a:gd name="T24" fmla="*/ 998537 w 837"/>
                <a:gd name="T25" fmla="*/ 352235 h 468"/>
                <a:gd name="T26" fmla="*/ 998537 w 837"/>
                <a:gd name="T27" fmla="*/ 558800 h 468"/>
                <a:gd name="T28" fmla="*/ 571445 w 837"/>
                <a:gd name="T29" fmla="*/ 558800 h 468"/>
                <a:gd name="T30" fmla="*/ 585761 w 837"/>
                <a:gd name="T31" fmla="*/ 526562 h 468"/>
                <a:gd name="T32" fmla="*/ 583375 w 837"/>
                <a:gd name="T33" fmla="*/ 489547 h 468"/>
                <a:gd name="T34" fmla="*/ 561901 w 837"/>
                <a:gd name="T35" fmla="*/ 454921 h 468"/>
                <a:gd name="T36" fmla="*/ 533269 w 837"/>
                <a:gd name="T37" fmla="*/ 434622 h 468"/>
                <a:gd name="T38" fmla="*/ 496286 w 837"/>
                <a:gd name="T39" fmla="*/ 426264 h 468"/>
                <a:gd name="T40" fmla="*/ 458110 w 837"/>
                <a:gd name="T41" fmla="*/ 433428 h 468"/>
                <a:gd name="T42" fmla="*/ 425899 w 837"/>
                <a:gd name="T43" fmla="*/ 452532 h 468"/>
                <a:gd name="T44" fmla="*/ 409197 w 837"/>
                <a:gd name="T45" fmla="*/ 484771 h 468"/>
                <a:gd name="T46" fmla="*/ 405618 w 837"/>
                <a:gd name="T47" fmla="*/ 520591 h 468"/>
                <a:gd name="T48" fmla="*/ 421127 w 837"/>
                <a:gd name="T49" fmla="*/ 558800 h 468"/>
                <a:gd name="T50" fmla="*/ 0 w 837"/>
                <a:gd name="T51" fmla="*/ 558800 h 468"/>
                <a:gd name="T52" fmla="*/ 0 w 837"/>
                <a:gd name="T53" fmla="*/ 0 h 4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7" h="468">
                  <a:moveTo>
                    <a:pt x="0" y="0"/>
                  </a:moveTo>
                  <a:lnTo>
                    <a:pt x="837" y="0"/>
                  </a:lnTo>
                  <a:lnTo>
                    <a:pt x="837" y="175"/>
                  </a:lnTo>
                  <a:lnTo>
                    <a:pt x="799" y="159"/>
                  </a:lnTo>
                  <a:lnTo>
                    <a:pt x="764" y="164"/>
                  </a:lnTo>
                  <a:lnTo>
                    <a:pt x="735" y="180"/>
                  </a:lnTo>
                  <a:lnTo>
                    <a:pt x="720" y="207"/>
                  </a:lnTo>
                  <a:lnTo>
                    <a:pt x="715" y="232"/>
                  </a:lnTo>
                  <a:lnTo>
                    <a:pt x="720" y="264"/>
                  </a:lnTo>
                  <a:lnTo>
                    <a:pt x="735" y="288"/>
                  </a:lnTo>
                  <a:lnTo>
                    <a:pt x="766" y="303"/>
                  </a:lnTo>
                  <a:lnTo>
                    <a:pt x="795" y="308"/>
                  </a:lnTo>
                  <a:lnTo>
                    <a:pt x="837" y="295"/>
                  </a:lnTo>
                  <a:lnTo>
                    <a:pt x="837" y="468"/>
                  </a:lnTo>
                  <a:lnTo>
                    <a:pt x="479" y="468"/>
                  </a:lnTo>
                  <a:lnTo>
                    <a:pt x="491" y="441"/>
                  </a:lnTo>
                  <a:lnTo>
                    <a:pt x="489" y="410"/>
                  </a:lnTo>
                  <a:lnTo>
                    <a:pt x="471" y="381"/>
                  </a:lnTo>
                  <a:lnTo>
                    <a:pt x="447" y="364"/>
                  </a:lnTo>
                  <a:lnTo>
                    <a:pt x="416" y="357"/>
                  </a:lnTo>
                  <a:lnTo>
                    <a:pt x="384" y="363"/>
                  </a:lnTo>
                  <a:lnTo>
                    <a:pt x="357" y="379"/>
                  </a:lnTo>
                  <a:lnTo>
                    <a:pt x="343" y="406"/>
                  </a:lnTo>
                  <a:lnTo>
                    <a:pt x="340" y="436"/>
                  </a:lnTo>
                  <a:lnTo>
                    <a:pt x="353" y="468"/>
                  </a:lnTo>
                  <a:lnTo>
                    <a:pt x="0" y="468"/>
                  </a:lnTo>
                  <a:lnTo>
                    <a:pt x="0" y="0"/>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oAutofit/>
            </a:bodyPr>
            <a:lstStyle/>
            <a:p>
              <a:endParaRPr lang="zh-CN" altLang="en-US"/>
            </a:p>
          </p:txBody>
        </p:sp>
        <p:sp>
          <p:nvSpPr>
            <p:cNvPr id="10" name="Freeform 8"/>
            <p:cNvSpPr>
              <a:spLocks noChangeAspect="1"/>
            </p:cNvSpPr>
            <p:nvPr/>
          </p:nvSpPr>
          <p:spPr bwMode="auto">
            <a:xfrm>
              <a:off x="5138738" y="3565525"/>
              <a:ext cx="1136650" cy="681038"/>
            </a:xfrm>
            <a:custGeom>
              <a:avLst/>
              <a:gdLst>
                <a:gd name="T0" fmla="*/ 0 w 1076"/>
                <a:gd name="T1" fmla="*/ 0 h 644"/>
                <a:gd name="T2" fmla="*/ 419377 w 1076"/>
                <a:gd name="T3" fmla="*/ 1058 h 644"/>
                <a:gd name="T4" fmla="*/ 409870 w 1076"/>
                <a:gd name="T5" fmla="*/ 32783 h 644"/>
                <a:gd name="T6" fmla="*/ 415152 w 1076"/>
                <a:gd name="T7" fmla="*/ 74026 h 644"/>
                <a:gd name="T8" fmla="*/ 430997 w 1076"/>
                <a:gd name="T9" fmla="*/ 103636 h 644"/>
                <a:gd name="T10" fmla="*/ 463745 w 1076"/>
                <a:gd name="T11" fmla="*/ 122671 h 644"/>
                <a:gd name="T12" fmla="*/ 495436 w 1076"/>
                <a:gd name="T13" fmla="*/ 127959 h 644"/>
                <a:gd name="T14" fmla="*/ 523958 w 1076"/>
                <a:gd name="T15" fmla="*/ 124786 h 644"/>
                <a:gd name="T16" fmla="*/ 557761 w 1076"/>
                <a:gd name="T17" fmla="*/ 105751 h 644"/>
                <a:gd name="T18" fmla="*/ 579945 w 1076"/>
                <a:gd name="T19" fmla="*/ 74026 h 644"/>
                <a:gd name="T20" fmla="*/ 586283 w 1076"/>
                <a:gd name="T21" fmla="*/ 30668 h 644"/>
                <a:gd name="T22" fmla="*/ 573607 w 1076"/>
                <a:gd name="T23" fmla="*/ 1058 h 644"/>
                <a:gd name="T24" fmla="*/ 1000379 w 1076"/>
                <a:gd name="T25" fmla="*/ 0 h 644"/>
                <a:gd name="T26" fmla="*/ 1000379 w 1076"/>
                <a:gd name="T27" fmla="*/ 204100 h 644"/>
                <a:gd name="T28" fmla="*/ 1034182 w 1076"/>
                <a:gd name="T29" fmla="*/ 189295 h 644"/>
                <a:gd name="T30" fmla="*/ 1079606 w 1076"/>
                <a:gd name="T31" fmla="*/ 189295 h 644"/>
                <a:gd name="T32" fmla="*/ 1113410 w 1076"/>
                <a:gd name="T33" fmla="*/ 209387 h 644"/>
                <a:gd name="T34" fmla="*/ 1127143 w 1076"/>
                <a:gd name="T35" fmla="*/ 242170 h 644"/>
                <a:gd name="T36" fmla="*/ 1136650 w 1076"/>
                <a:gd name="T37" fmla="*/ 273896 h 644"/>
                <a:gd name="T38" fmla="*/ 1129255 w 1076"/>
                <a:gd name="T39" fmla="*/ 311966 h 644"/>
                <a:gd name="T40" fmla="*/ 1113410 w 1076"/>
                <a:gd name="T41" fmla="*/ 338404 h 644"/>
                <a:gd name="T42" fmla="*/ 1079606 w 1076"/>
                <a:gd name="T43" fmla="*/ 363784 h 644"/>
                <a:gd name="T44" fmla="*/ 1039464 w 1076"/>
                <a:gd name="T45" fmla="*/ 363784 h 644"/>
                <a:gd name="T46" fmla="*/ 1000379 w 1076"/>
                <a:gd name="T47" fmla="*/ 354267 h 644"/>
                <a:gd name="T48" fmla="*/ 1000379 w 1076"/>
                <a:gd name="T49" fmla="*/ 554137 h 644"/>
                <a:gd name="T50" fmla="*/ 581001 w 1076"/>
                <a:gd name="T51" fmla="*/ 554137 h 644"/>
                <a:gd name="T52" fmla="*/ 590509 w 1076"/>
                <a:gd name="T53" fmla="*/ 584804 h 644"/>
                <a:gd name="T54" fmla="*/ 584170 w 1076"/>
                <a:gd name="T55" fmla="*/ 626047 h 644"/>
                <a:gd name="T56" fmla="*/ 566212 w 1076"/>
                <a:gd name="T57" fmla="*/ 650370 h 644"/>
                <a:gd name="T58" fmla="*/ 530296 w 1076"/>
                <a:gd name="T59" fmla="*/ 676808 h 644"/>
                <a:gd name="T60" fmla="*/ 492267 w 1076"/>
                <a:gd name="T61" fmla="*/ 681038 h 644"/>
                <a:gd name="T62" fmla="*/ 460576 w 1076"/>
                <a:gd name="T63" fmla="*/ 674693 h 644"/>
                <a:gd name="T64" fmla="*/ 435223 w 1076"/>
                <a:gd name="T65" fmla="*/ 654600 h 644"/>
                <a:gd name="T66" fmla="*/ 415152 w 1076"/>
                <a:gd name="T67" fmla="*/ 624990 h 644"/>
                <a:gd name="T68" fmla="*/ 409870 w 1076"/>
                <a:gd name="T69" fmla="*/ 584804 h 644"/>
                <a:gd name="T70" fmla="*/ 421490 w 1076"/>
                <a:gd name="T71" fmla="*/ 554137 h 644"/>
                <a:gd name="T72" fmla="*/ 0 w 1076"/>
                <a:gd name="T73" fmla="*/ 554137 h 644"/>
                <a:gd name="T74" fmla="*/ 0 w 1076"/>
                <a:gd name="T75" fmla="*/ 0 h 6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6" h="644">
                  <a:moveTo>
                    <a:pt x="0" y="0"/>
                  </a:moveTo>
                  <a:lnTo>
                    <a:pt x="397" y="1"/>
                  </a:lnTo>
                  <a:lnTo>
                    <a:pt x="388" y="31"/>
                  </a:lnTo>
                  <a:lnTo>
                    <a:pt x="393" y="70"/>
                  </a:lnTo>
                  <a:lnTo>
                    <a:pt x="408" y="98"/>
                  </a:lnTo>
                  <a:lnTo>
                    <a:pt x="439" y="116"/>
                  </a:lnTo>
                  <a:lnTo>
                    <a:pt x="469" y="121"/>
                  </a:lnTo>
                  <a:lnTo>
                    <a:pt x="496" y="118"/>
                  </a:lnTo>
                  <a:lnTo>
                    <a:pt x="528" y="100"/>
                  </a:lnTo>
                  <a:lnTo>
                    <a:pt x="549" y="70"/>
                  </a:lnTo>
                  <a:lnTo>
                    <a:pt x="555" y="29"/>
                  </a:lnTo>
                  <a:lnTo>
                    <a:pt x="543" y="1"/>
                  </a:lnTo>
                  <a:lnTo>
                    <a:pt x="947" y="0"/>
                  </a:lnTo>
                  <a:lnTo>
                    <a:pt x="947" y="193"/>
                  </a:lnTo>
                  <a:lnTo>
                    <a:pt x="979" y="179"/>
                  </a:lnTo>
                  <a:lnTo>
                    <a:pt x="1022" y="179"/>
                  </a:lnTo>
                  <a:lnTo>
                    <a:pt x="1054" y="198"/>
                  </a:lnTo>
                  <a:lnTo>
                    <a:pt x="1067" y="229"/>
                  </a:lnTo>
                  <a:lnTo>
                    <a:pt x="1076" y="259"/>
                  </a:lnTo>
                  <a:lnTo>
                    <a:pt x="1069" y="295"/>
                  </a:lnTo>
                  <a:lnTo>
                    <a:pt x="1054" y="320"/>
                  </a:lnTo>
                  <a:lnTo>
                    <a:pt x="1022" y="344"/>
                  </a:lnTo>
                  <a:lnTo>
                    <a:pt x="984" y="344"/>
                  </a:lnTo>
                  <a:lnTo>
                    <a:pt x="947" y="335"/>
                  </a:lnTo>
                  <a:lnTo>
                    <a:pt x="947" y="524"/>
                  </a:lnTo>
                  <a:lnTo>
                    <a:pt x="550" y="524"/>
                  </a:lnTo>
                  <a:lnTo>
                    <a:pt x="559" y="553"/>
                  </a:lnTo>
                  <a:lnTo>
                    <a:pt x="553" y="592"/>
                  </a:lnTo>
                  <a:lnTo>
                    <a:pt x="536" y="615"/>
                  </a:lnTo>
                  <a:lnTo>
                    <a:pt x="502" y="640"/>
                  </a:lnTo>
                  <a:lnTo>
                    <a:pt x="466" y="644"/>
                  </a:lnTo>
                  <a:lnTo>
                    <a:pt x="436" y="638"/>
                  </a:lnTo>
                  <a:lnTo>
                    <a:pt x="412" y="619"/>
                  </a:lnTo>
                  <a:lnTo>
                    <a:pt x="393" y="591"/>
                  </a:lnTo>
                  <a:lnTo>
                    <a:pt x="388" y="553"/>
                  </a:lnTo>
                  <a:lnTo>
                    <a:pt x="399" y="524"/>
                  </a:lnTo>
                  <a:lnTo>
                    <a:pt x="0" y="524"/>
                  </a:lnTo>
                  <a:lnTo>
                    <a:pt x="0" y="0"/>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11" name="Freeform 9"/>
            <p:cNvSpPr>
              <a:spLocks noChangeAspect="1"/>
            </p:cNvSpPr>
            <p:nvPr/>
          </p:nvSpPr>
          <p:spPr bwMode="auto">
            <a:xfrm>
              <a:off x="7138988" y="2454275"/>
              <a:ext cx="993775" cy="555625"/>
            </a:xfrm>
            <a:custGeom>
              <a:avLst/>
              <a:gdLst>
                <a:gd name="T0" fmla="*/ 993775 w 942"/>
                <a:gd name="T1" fmla="*/ 1056 h 526"/>
                <a:gd name="T2" fmla="*/ 0 w 942"/>
                <a:gd name="T3" fmla="*/ 0 h 526"/>
                <a:gd name="T4" fmla="*/ 0 w 942"/>
                <a:gd name="T5" fmla="*/ 205983 h 526"/>
                <a:gd name="T6" fmla="*/ 37979 w 942"/>
                <a:gd name="T7" fmla="*/ 190138 h 526"/>
                <a:gd name="T8" fmla="*/ 84397 w 942"/>
                <a:gd name="T9" fmla="*/ 193307 h 526"/>
                <a:gd name="T10" fmla="*/ 118156 w 942"/>
                <a:gd name="T11" fmla="*/ 217602 h 526"/>
                <a:gd name="T12" fmla="*/ 135035 w 942"/>
                <a:gd name="T13" fmla="*/ 245067 h 526"/>
                <a:gd name="T14" fmla="*/ 139255 w 942"/>
                <a:gd name="T15" fmla="*/ 273587 h 526"/>
                <a:gd name="T16" fmla="*/ 135035 w 942"/>
                <a:gd name="T17" fmla="*/ 307389 h 526"/>
                <a:gd name="T18" fmla="*/ 114991 w 942"/>
                <a:gd name="T19" fmla="*/ 336966 h 526"/>
                <a:gd name="T20" fmla="*/ 80177 w 942"/>
                <a:gd name="T21" fmla="*/ 360206 h 526"/>
                <a:gd name="T22" fmla="*/ 45363 w 942"/>
                <a:gd name="T23" fmla="*/ 363375 h 526"/>
                <a:gd name="T24" fmla="*/ 0 w 942"/>
                <a:gd name="T25" fmla="*/ 352811 h 526"/>
                <a:gd name="T26" fmla="*/ 0 w 942"/>
                <a:gd name="T27" fmla="*/ 552456 h 526"/>
                <a:gd name="T28" fmla="*/ 424095 w 942"/>
                <a:gd name="T29" fmla="*/ 552456 h 526"/>
                <a:gd name="T30" fmla="*/ 408271 w 942"/>
                <a:gd name="T31" fmla="*/ 520766 h 526"/>
                <a:gd name="T32" fmla="*/ 408271 w 942"/>
                <a:gd name="T33" fmla="*/ 479570 h 526"/>
                <a:gd name="T34" fmla="*/ 430425 w 942"/>
                <a:gd name="T35" fmla="*/ 445768 h 526"/>
                <a:gd name="T36" fmla="*/ 463129 w 942"/>
                <a:gd name="T37" fmla="*/ 423585 h 526"/>
                <a:gd name="T38" fmla="*/ 497942 w 942"/>
                <a:gd name="T39" fmla="*/ 419360 h 526"/>
                <a:gd name="T40" fmla="*/ 533811 w 942"/>
                <a:gd name="T41" fmla="*/ 423585 h 526"/>
                <a:gd name="T42" fmla="*/ 565460 w 942"/>
                <a:gd name="T43" fmla="*/ 442599 h 526"/>
                <a:gd name="T44" fmla="*/ 585504 w 942"/>
                <a:gd name="T45" fmla="*/ 481683 h 526"/>
                <a:gd name="T46" fmla="*/ 587614 w 942"/>
                <a:gd name="T47" fmla="*/ 523935 h 526"/>
                <a:gd name="T48" fmla="*/ 578120 w 942"/>
                <a:gd name="T49" fmla="*/ 555625 h 526"/>
                <a:gd name="T50" fmla="*/ 993775 w 942"/>
                <a:gd name="T51" fmla="*/ 554569 h 526"/>
                <a:gd name="T52" fmla="*/ 993775 w 942"/>
                <a:gd name="T53" fmla="*/ 1056 h 5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42" h="526">
                  <a:moveTo>
                    <a:pt x="942" y="1"/>
                  </a:moveTo>
                  <a:lnTo>
                    <a:pt x="0" y="0"/>
                  </a:lnTo>
                  <a:lnTo>
                    <a:pt x="0" y="195"/>
                  </a:lnTo>
                  <a:lnTo>
                    <a:pt x="36" y="180"/>
                  </a:lnTo>
                  <a:lnTo>
                    <a:pt x="80" y="183"/>
                  </a:lnTo>
                  <a:lnTo>
                    <a:pt x="112" y="206"/>
                  </a:lnTo>
                  <a:lnTo>
                    <a:pt x="128" y="232"/>
                  </a:lnTo>
                  <a:lnTo>
                    <a:pt x="132" y="259"/>
                  </a:lnTo>
                  <a:lnTo>
                    <a:pt x="128" y="291"/>
                  </a:lnTo>
                  <a:lnTo>
                    <a:pt x="109" y="319"/>
                  </a:lnTo>
                  <a:lnTo>
                    <a:pt x="76" y="341"/>
                  </a:lnTo>
                  <a:lnTo>
                    <a:pt x="43" y="344"/>
                  </a:lnTo>
                  <a:lnTo>
                    <a:pt x="0" y="334"/>
                  </a:lnTo>
                  <a:lnTo>
                    <a:pt x="0" y="523"/>
                  </a:lnTo>
                  <a:lnTo>
                    <a:pt x="402" y="523"/>
                  </a:lnTo>
                  <a:lnTo>
                    <a:pt x="387" y="493"/>
                  </a:lnTo>
                  <a:lnTo>
                    <a:pt x="387" y="454"/>
                  </a:lnTo>
                  <a:lnTo>
                    <a:pt x="408" y="422"/>
                  </a:lnTo>
                  <a:lnTo>
                    <a:pt x="439" y="401"/>
                  </a:lnTo>
                  <a:lnTo>
                    <a:pt x="472" y="397"/>
                  </a:lnTo>
                  <a:lnTo>
                    <a:pt x="506" y="401"/>
                  </a:lnTo>
                  <a:lnTo>
                    <a:pt x="536" y="419"/>
                  </a:lnTo>
                  <a:lnTo>
                    <a:pt x="555" y="456"/>
                  </a:lnTo>
                  <a:lnTo>
                    <a:pt x="557" y="496"/>
                  </a:lnTo>
                  <a:lnTo>
                    <a:pt x="548" y="526"/>
                  </a:lnTo>
                  <a:lnTo>
                    <a:pt x="942" y="525"/>
                  </a:lnTo>
                  <a:lnTo>
                    <a:pt x="942" y="1"/>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12" name="Freeform 10"/>
            <p:cNvSpPr>
              <a:spLocks noChangeAspect="1"/>
            </p:cNvSpPr>
            <p:nvPr/>
          </p:nvSpPr>
          <p:spPr bwMode="auto">
            <a:xfrm>
              <a:off x="5138738" y="4117975"/>
              <a:ext cx="998537" cy="557213"/>
            </a:xfrm>
            <a:custGeom>
              <a:avLst/>
              <a:gdLst>
                <a:gd name="T0" fmla="*/ 0 w 837"/>
                <a:gd name="T1" fmla="*/ 1196 h 466"/>
                <a:gd name="T2" fmla="*/ 421127 w 837"/>
                <a:gd name="T3" fmla="*/ 0 h 466"/>
                <a:gd name="T4" fmla="*/ 409197 w 837"/>
                <a:gd name="T5" fmla="*/ 34676 h 466"/>
                <a:gd name="T6" fmla="*/ 415162 w 837"/>
                <a:gd name="T7" fmla="*/ 75331 h 466"/>
                <a:gd name="T8" fmla="*/ 435443 w 837"/>
                <a:gd name="T9" fmla="*/ 99246 h 466"/>
                <a:gd name="T10" fmla="*/ 461689 w 837"/>
                <a:gd name="T11" fmla="*/ 123161 h 466"/>
                <a:gd name="T12" fmla="*/ 495093 w 837"/>
                <a:gd name="T13" fmla="*/ 127944 h 466"/>
                <a:gd name="T14" fmla="*/ 527304 w 837"/>
                <a:gd name="T15" fmla="*/ 123161 h 466"/>
                <a:gd name="T16" fmla="*/ 557129 w 837"/>
                <a:gd name="T17" fmla="*/ 104029 h 466"/>
                <a:gd name="T18" fmla="*/ 583375 w 837"/>
                <a:gd name="T19" fmla="*/ 75331 h 466"/>
                <a:gd name="T20" fmla="*/ 589340 w 837"/>
                <a:gd name="T21" fmla="*/ 32285 h 466"/>
                <a:gd name="T22" fmla="*/ 579796 w 837"/>
                <a:gd name="T23" fmla="*/ 1196 h 466"/>
                <a:gd name="T24" fmla="*/ 998537 w 837"/>
                <a:gd name="T25" fmla="*/ 1196 h 466"/>
                <a:gd name="T26" fmla="*/ 998537 w 837"/>
                <a:gd name="T27" fmla="*/ 208058 h 466"/>
                <a:gd name="T28" fmla="*/ 960361 w 837"/>
                <a:gd name="T29" fmla="*/ 186535 h 466"/>
                <a:gd name="T30" fmla="*/ 920992 w 837"/>
                <a:gd name="T31" fmla="*/ 192514 h 466"/>
                <a:gd name="T32" fmla="*/ 885202 w 837"/>
                <a:gd name="T33" fmla="*/ 210450 h 466"/>
                <a:gd name="T34" fmla="*/ 866115 w 837"/>
                <a:gd name="T35" fmla="*/ 239147 h 466"/>
                <a:gd name="T36" fmla="*/ 856571 w 837"/>
                <a:gd name="T37" fmla="*/ 276215 h 466"/>
                <a:gd name="T38" fmla="*/ 866115 w 837"/>
                <a:gd name="T39" fmla="*/ 309696 h 466"/>
                <a:gd name="T40" fmla="*/ 886395 w 837"/>
                <a:gd name="T41" fmla="*/ 346763 h 466"/>
                <a:gd name="T42" fmla="*/ 918606 w 837"/>
                <a:gd name="T43" fmla="*/ 361112 h 466"/>
                <a:gd name="T44" fmla="*/ 956782 w 837"/>
                <a:gd name="T45" fmla="*/ 367091 h 466"/>
                <a:gd name="T46" fmla="*/ 998537 w 837"/>
                <a:gd name="T47" fmla="*/ 353938 h 466"/>
                <a:gd name="T48" fmla="*/ 997344 w 837"/>
                <a:gd name="T49" fmla="*/ 557213 h 466"/>
                <a:gd name="T50" fmla="*/ 0 w 837"/>
                <a:gd name="T51" fmla="*/ 557213 h 466"/>
                <a:gd name="T52" fmla="*/ 0 w 837"/>
                <a:gd name="T53" fmla="*/ 1196 h 46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7" h="466">
                  <a:moveTo>
                    <a:pt x="0" y="1"/>
                  </a:moveTo>
                  <a:lnTo>
                    <a:pt x="353" y="0"/>
                  </a:lnTo>
                  <a:lnTo>
                    <a:pt x="343" y="29"/>
                  </a:lnTo>
                  <a:lnTo>
                    <a:pt x="348" y="63"/>
                  </a:lnTo>
                  <a:lnTo>
                    <a:pt x="365" y="83"/>
                  </a:lnTo>
                  <a:lnTo>
                    <a:pt x="387" y="103"/>
                  </a:lnTo>
                  <a:lnTo>
                    <a:pt x="415" y="107"/>
                  </a:lnTo>
                  <a:lnTo>
                    <a:pt x="442" y="103"/>
                  </a:lnTo>
                  <a:lnTo>
                    <a:pt x="467" y="87"/>
                  </a:lnTo>
                  <a:lnTo>
                    <a:pt x="489" y="63"/>
                  </a:lnTo>
                  <a:lnTo>
                    <a:pt x="494" y="27"/>
                  </a:lnTo>
                  <a:lnTo>
                    <a:pt x="486" y="1"/>
                  </a:lnTo>
                  <a:lnTo>
                    <a:pt x="837" y="1"/>
                  </a:lnTo>
                  <a:lnTo>
                    <a:pt x="837" y="174"/>
                  </a:lnTo>
                  <a:lnTo>
                    <a:pt x="805" y="156"/>
                  </a:lnTo>
                  <a:lnTo>
                    <a:pt x="772" y="161"/>
                  </a:lnTo>
                  <a:lnTo>
                    <a:pt x="742" y="176"/>
                  </a:lnTo>
                  <a:lnTo>
                    <a:pt x="726" y="200"/>
                  </a:lnTo>
                  <a:lnTo>
                    <a:pt x="718" y="231"/>
                  </a:lnTo>
                  <a:lnTo>
                    <a:pt x="726" y="259"/>
                  </a:lnTo>
                  <a:lnTo>
                    <a:pt x="743" y="290"/>
                  </a:lnTo>
                  <a:lnTo>
                    <a:pt x="770" y="302"/>
                  </a:lnTo>
                  <a:lnTo>
                    <a:pt x="802" y="307"/>
                  </a:lnTo>
                  <a:lnTo>
                    <a:pt x="837" y="296"/>
                  </a:lnTo>
                  <a:lnTo>
                    <a:pt x="836" y="466"/>
                  </a:lnTo>
                  <a:lnTo>
                    <a:pt x="0" y="466"/>
                  </a:lnTo>
                  <a:lnTo>
                    <a:pt x="0" y="1"/>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13" name="Freeform 11"/>
            <p:cNvSpPr>
              <a:spLocks noChangeAspect="1"/>
            </p:cNvSpPr>
            <p:nvPr/>
          </p:nvSpPr>
          <p:spPr bwMode="auto">
            <a:xfrm>
              <a:off x="5988050" y="2455863"/>
              <a:ext cx="1289050" cy="695325"/>
            </a:xfrm>
            <a:custGeom>
              <a:avLst/>
              <a:gdLst>
                <a:gd name="T0" fmla="*/ 149103 w 1219"/>
                <a:gd name="T1" fmla="*/ 0 h 659"/>
                <a:gd name="T2" fmla="*/ 1149465 w 1219"/>
                <a:gd name="T3" fmla="*/ 0 h 659"/>
                <a:gd name="T4" fmla="*/ 1149465 w 1219"/>
                <a:gd name="T5" fmla="*/ 205749 h 659"/>
                <a:gd name="T6" fmla="*/ 1186476 w 1219"/>
                <a:gd name="T7" fmla="*/ 186756 h 659"/>
                <a:gd name="T8" fmla="*/ 1224545 w 1219"/>
                <a:gd name="T9" fmla="*/ 188867 h 659"/>
                <a:gd name="T10" fmla="*/ 1258384 w 1219"/>
                <a:gd name="T11" fmla="*/ 204694 h 659"/>
                <a:gd name="T12" fmla="*/ 1282705 w 1219"/>
                <a:gd name="T13" fmla="*/ 237402 h 659"/>
                <a:gd name="T14" fmla="*/ 1289050 w 1219"/>
                <a:gd name="T15" fmla="*/ 269056 h 659"/>
                <a:gd name="T16" fmla="*/ 1284820 w 1219"/>
                <a:gd name="T17" fmla="*/ 304930 h 659"/>
                <a:gd name="T18" fmla="*/ 1260498 w 1219"/>
                <a:gd name="T19" fmla="*/ 339749 h 659"/>
                <a:gd name="T20" fmla="*/ 1225602 w 1219"/>
                <a:gd name="T21" fmla="*/ 358741 h 659"/>
                <a:gd name="T22" fmla="*/ 1192821 w 1219"/>
                <a:gd name="T23" fmla="*/ 359796 h 659"/>
                <a:gd name="T24" fmla="*/ 1149465 w 1219"/>
                <a:gd name="T25" fmla="*/ 352411 h 659"/>
                <a:gd name="T26" fmla="*/ 1149465 w 1219"/>
                <a:gd name="T27" fmla="*/ 551828 h 659"/>
                <a:gd name="T28" fmla="*/ 715904 w 1219"/>
                <a:gd name="T29" fmla="*/ 551828 h 659"/>
                <a:gd name="T30" fmla="*/ 727536 w 1219"/>
                <a:gd name="T31" fmla="*/ 580317 h 659"/>
                <a:gd name="T32" fmla="*/ 731766 w 1219"/>
                <a:gd name="T33" fmla="*/ 627797 h 659"/>
                <a:gd name="T34" fmla="*/ 721191 w 1219"/>
                <a:gd name="T35" fmla="*/ 657341 h 659"/>
                <a:gd name="T36" fmla="*/ 683122 w 1219"/>
                <a:gd name="T37" fmla="*/ 688994 h 659"/>
                <a:gd name="T38" fmla="*/ 645054 w 1219"/>
                <a:gd name="T39" fmla="*/ 695325 h 659"/>
                <a:gd name="T40" fmla="*/ 604870 w 1219"/>
                <a:gd name="T41" fmla="*/ 685829 h 659"/>
                <a:gd name="T42" fmla="*/ 571031 w 1219"/>
                <a:gd name="T43" fmla="*/ 660506 h 659"/>
                <a:gd name="T44" fmla="*/ 555169 w 1219"/>
                <a:gd name="T45" fmla="*/ 624632 h 659"/>
                <a:gd name="T46" fmla="*/ 557284 w 1219"/>
                <a:gd name="T47" fmla="*/ 580317 h 659"/>
                <a:gd name="T48" fmla="*/ 579491 w 1219"/>
                <a:gd name="T49" fmla="*/ 553939 h 659"/>
                <a:gd name="T50" fmla="*/ 149103 w 1219"/>
                <a:gd name="T51" fmla="*/ 556049 h 659"/>
                <a:gd name="T52" fmla="*/ 149103 w 1219"/>
                <a:gd name="T53" fmla="*/ 349245 h 659"/>
                <a:gd name="T54" fmla="*/ 103632 w 1219"/>
                <a:gd name="T55" fmla="*/ 366127 h 659"/>
                <a:gd name="T56" fmla="*/ 66620 w 1219"/>
                <a:gd name="T57" fmla="*/ 361907 h 659"/>
                <a:gd name="T58" fmla="*/ 28552 w 1219"/>
                <a:gd name="T59" fmla="*/ 342914 h 659"/>
                <a:gd name="T60" fmla="*/ 9517 w 1219"/>
                <a:gd name="T61" fmla="*/ 316536 h 659"/>
                <a:gd name="T62" fmla="*/ 0 w 1219"/>
                <a:gd name="T63" fmla="*/ 276442 h 659"/>
                <a:gd name="T64" fmla="*/ 7402 w 1219"/>
                <a:gd name="T65" fmla="*/ 243733 h 659"/>
                <a:gd name="T66" fmla="*/ 28552 w 1219"/>
                <a:gd name="T67" fmla="*/ 212079 h 659"/>
                <a:gd name="T68" fmla="*/ 70850 w 1219"/>
                <a:gd name="T69" fmla="*/ 188867 h 659"/>
                <a:gd name="T70" fmla="*/ 106804 w 1219"/>
                <a:gd name="T71" fmla="*/ 188867 h 659"/>
                <a:gd name="T72" fmla="*/ 149103 w 1219"/>
                <a:gd name="T73" fmla="*/ 205749 h 659"/>
                <a:gd name="T74" fmla="*/ 149103 w 1219"/>
                <a:gd name="T75" fmla="*/ 0 h 6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219" h="659">
                  <a:moveTo>
                    <a:pt x="141" y="0"/>
                  </a:moveTo>
                  <a:lnTo>
                    <a:pt x="1087" y="0"/>
                  </a:lnTo>
                  <a:lnTo>
                    <a:pt x="1087" y="195"/>
                  </a:lnTo>
                  <a:lnTo>
                    <a:pt x="1122" y="177"/>
                  </a:lnTo>
                  <a:lnTo>
                    <a:pt x="1158" y="179"/>
                  </a:lnTo>
                  <a:lnTo>
                    <a:pt x="1190" y="194"/>
                  </a:lnTo>
                  <a:lnTo>
                    <a:pt x="1213" y="225"/>
                  </a:lnTo>
                  <a:lnTo>
                    <a:pt x="1219" y="255"/>
                  </a:lnTo>
                  <a:lnTo>
                    <a:pt x="1215" y="289"/>
                  </a:lnTo>
                  <a:lnTo>
                    <a:pt x="1192" y="322"/>
                  </a:lnTo>
                  <a:lnTo>
                    <a:pt x="1159" y="340"/>
                  </a:lnTo>
                  <a:lnTo>
                    <a:pt x="1128" y="341"/>
                  </a:lnTo>
                  <a:lnTo>
                    <a:pt x="1087" y="334"/>
                  </a:lnTo>
                  <a:lnTo>
                    <a:pt x="1087" y="523"/>
                  </a:lnTo>
                  <a:lnTo>
                    <a:pt x="677" y="523"/>
                  </a:lnTo>
                  <a:lnTo>
                    <a:pt x="688" y="550"/>
                  </a:lnTo>
                  <a:lnTo>
                    <a:pt x="692" y="595"/>
                  </a:lnTo>
                  <a:lnTo>
                    <a:pt x="682" y="623"/>
                  </a:lnTo>
                  <a:lnTo>
                    <a:pt x="646" y="653"/>
                  </a:lnTo>
                  <a:lnTo>
                    <a:pt x="610" y="659"/>
                  </a:lnTo>
                  <a:lnTo>
                    <a:pt x="572" y="650"/>
                  </a:lnTo>
                  <a:lnTo>
                    <a:pt x="540" y="626"/>
                  </a:lnTo>
                  <a:lnTo>
                    <a:pt x="525" y="592"/>
                  </a:lnTo>
                  <a:lnTo>
                    <a:pt x="527" y="550"/>
                  </a:lnTo>
                  <a:lnTo>
                    <a:pt x="548" y="525"/>
                  </a:lnTo>
                  <a:lnTo>
                    <a:pt x="141" y="527"/>
                  </a:lnTo>
                  <a:lnTo>
                    <a:pt x="141" y="331"/>
                  </a:lnTo>
                  <a:lnTo>
                    <a:pt x="98" y="347"/>
                  </a:lnTo>
                  <a:lnTo>
                    <a:pt x="63" y="343"/>
                  </a:lnTo>
                  <a:lnTo>
                    <a:pt x="27" y="325"/>
                  </a:lnTo>
                  <a:lnTo>
                    <a:pt x="9" y="300"/>
                  </a:lnTo>
                  <a:lnTo>
                    <a:pt x="0" y="262"/>
                  </a:lnTo>
                  <a:lnTo>
                    <a:pt x="7" y="231"/>
                  </a:lnTo>
                  <a:lnTo>
                    <a:pt x="27" y="201"/>
                  </a:lnTo>
                  <a:lnTo>
                    <a:pt x="67" y="179"/>
                  </a:lnTo>
                  <a:lnTo>
                    <a:pt x="101" y="179"/>
                  </a:lnTo>
                  <a:lnTo>
                    <a:pt x="141" y="195"/>
                  </a:lnTo>
                  <a:lnTo>
                    <a:pt x="141" y="0"/>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14" name="Freeform 12"/>
            <p:cNvSpPr>
              <a:spLocks noChangeAspect="1"/>
            </p:cNvSpPr>
            <p:nvPr/>
          </p:nvSpPr>
          <p:spPr bwMode="auto">
            <a:xfrm>
              <a:off x="6137275" y="3435350"/>
              <a:ext cx="1001713" cy="684213"/>
            </a:xfrm>
            <a:custGeom>
              <a:avLst/>
              <a:gdLst>
                <a:gd name="T0" fmla="*/ 0 w 947"/>
                <a:gd name="T1" fmla="*/ 130930 h 648"/>
                <a:gd name="T2" fmla="*/ 424168 w 947"/>
                <a:gd name="T3" fmla="*/ 128818 h 648"/>
                <a:gd name="T4" fmla="*/ 408301 w 947"/>
                <a:gd name="T5" fmla="*/ 97141 h 648"/>
                <a:gd name="T6" fmla="*/ 417821 w 947"/>
                <a:gd name="T7" fmla="*/ 54906 h 648"/>
                <a:gd name="T8" fmla="*/ 438977 w 947"/>
                <a:gd name="T9" fmla="*/ 26397 h 648"/>
                <a:gd name="T10" fmla="*/ 469652 w 947"/>
                <a:gd name="T11" fmla="*/ 6335 h 648"/>
                <a:gd name="T12" fmla="*/ 496097 w 947"/>
                <a:gd name="T13" fmla="*/ 0 h 648"/>
                <a:gd name="T14" fmla="*/ 531003 w 947"/>
                <a:gd name="T15" fmla="*/ 6335 h 648"/>
                <a:gd name="T16" fmla="*/ 562736 w 947"/>
                <a:gd name="T17" fmla="*/ 25341 h 648"/>
                <a:gd name="T18" fmla="*/ 582834 w 947"/>
                <a:gd name="T19" fmla="*/ 54906 h 648"/>
                <a:gd name="T20" fmla="*/ 592354 w 947"/>
                <a:gd name="T21" fmla="*/ 93974 h 648"/>
                <a:gd name="T22" fmla="*/ 586007 w 947"/>
                <a:gd name="T23" fmla="*/ 127762 h 648"/>
                <a:gd name="T24" fmla="*/ 1001713 w 947"/>
                <a:gd name="T25" fmla="*/ 128818 h 648"/>
                <a:gd name="T26" fmla="*/ 1001713 w 947"/>
                <a:gd name="T27" fmla="*/ 334715 h 648"/>
                <a:gd name="T28" fmla="*/ 956229 w 947"/>
                <a:gd name="T29" fmla="*/ 315709 h 648"/>
                <a:gd name="T30" fmla="*/ 917091 w 947"/>
                <a:gd name="T31" fmla="*/ 322045 h 648"/>
                <a:gd name="T32" fmla="*/ 885358 w 947"/>
                <a:gd name="T33" fmla="*/ 344218 h 648"/>
                <a:gd name="T34" fmla="*/ 870549 w 947"/>
                <a:gd name="T35" fmla="*/ 368504 h 648"/>
                <a:gd name="T36" fmla="*/ 864202 w 947"/>
                <a:gd name="T37" fmla="*/ 404404 h 648"/>
                <a:gd name="T38" fmla="*/ 869491 w 947"/>
                <a:gd name="T39" fmla="*/ 437136 h 648"/>
                <a:gd name="T40" fmla="*/ 883242 w 947"/>
                <a:gd name="T41" fmla="*/ 466701 h 648"/>
                <a:gd name="T42" fmla="*/ 917091 w 947"/>
                <a:gd name="T43" fmla="*/ 487819 h 648"/>
                <a:gd name="T44" fmla="*/ 956229 w 947"/>
                <a:gd name="T45" fmla="*/ 492042 h 648"/>
                <a:gd name="T46" fmla="*/ 1001713 w 947"/>
                <a:gd name="T47" fmla="*/ 481483 h 648"/>
                <a:gd name="T48" fmla="*/ 1001713 w 947"/>
                <a:gd name="T49" fmla="*/ 684213 h 648"/>
                <a:gd name="T50" fmla="*/ 574372 w 947"/>
                <a:gd name="T51" fmla="*/ 684213 h 648"/>
                <a:gd name="T52" fmla="*/ 587065 w 947"/>
                <a:gd name="T53" fmla="*/ 651481 h 648"/>
                <a:gd name="T54" fmla="*/ 586007 w 947"/>
                <a:gd name="T55" fmla="*/ 613469 h 648"/>
                <a:gd name="T56" fmla="*/ 559563 w 947"/>
                <a:gd name="T57" fmla="*/ 574401 h 648"/>
                <a:gd name="T58" fmla="*/ 528888 w 947"/>
                <a:gd name="T59" fmla="*/ 555395 h 648"/>
                <a:gd name="T60" fmla="*/ 492923 w 947"/>
                <a:gd name="T61" fmla="*/ 552227 h 648"/>
                <a:gd name="T62" fmla="*/ 463305 w 947"/>
                <a:gd name="T63" fmla="*/ 556451 h 648"/>
                <a:gd name="T64" fmla="*/ 429457 w 947"/>
                <a:gd name="T65" fmla="*/ 578625 h 648"/>
                <a:gd name="T66" fmla="*/ 408301 w 947"/>
                <a:gd name="T67" fmla="*/ 613469 h 648"/>
                <a:gd name="T68" fmla="*/ 408301 w 947"/>
                <a:gd name="T69" fmla="*/ 651481 h 648"/>
                <a:gd name="T70" fmla="*/ 422052 w 947"/>
                <a:gd name="T71" fmla="*/ 684213 h 648"/>
                <a:gd name="T72" fmla="*/ 0 w 947"/>
                <a:gd name="T73" fmla="*/ 684213 h 648"/>
                <a:gd name="T74" fmla="*/ 0 w 947"/>
                <a:gd name="T75" fmla="*/ 484651 h 648"/>
                <a:gd name="T76" fmla="*/ 38080 w 947"/>
                <a:gd name="T77" fmla="*/ 494154 h 648"/>
                <a:gd name="T78" fmla="*/ 75102 w 947"/>
                <a:gd name="T79" fmla="*/ 494154 h 648"/>
                <a:gd name="T80" fmla="*/ 108951 w 947"/>
                <a:gd name="T81" fmla="*/ 475148 h 648"/>
                <a:gd name="T82" fmla="*/ 129049 w 947"/>
                <a:gd name="T83" fmla="*/ 442416 h 648"/>
                <a:gd name="T84" fmla="*/ 137511 w 947"/>
                <a:gd name="T85" fmla="*/ 408627 h 648"/>
                <a:gd name="T86" fmla="*/ 129049 w 947"/>
                <a:gd name="T87" fmla="*/ 372727 h 648"/>
                <a:gd name="T88" fmla="*/ 110009 w 947"/>
                <a:gd name="T89" fmla="*/ 339995 h 648"/>
                <a:gd name="T90" fmla="*/ 75102 w 947"/>
                <a:gd name="T91" fmla="*/ 315709 h 648"/>
                <a:gd name="T92" fmla="*/ 32791 w 947"/>
                <a:gd name="T93" fmla="*/ 318877 h 648"/>
                <a:gd name="T94" fmla="*/ 0 w 947"/>
                <a:gd name="T95" fmla="*/ 337883 h 648"/>
                <a:gd name="T96" fmla="*/ 0 w 947"/>
                <a:gd name="T97" fmla="*/ 130930 h 6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47" h="648">
                  <a:moveTo>
                    <a:pt x="0" y="124"/>
                  </a:moveTo>
                  <a:lnTo>
                    <a:pt x="401" y="122"/>
                  </a:lnTo>
                  <a:lnTo>
                    <a:pt x="386" y="92"/>
                  </a:lnTo>
                  <a:lnTo>
                    <a:pt x="395" y="52"/>
                  </a:lnTo>
                  <a:lnTo>
                    <a:pt x="415" y="25"/>
                  </a:lnTo>
                  <a:lnTo>
                    <a:pt x="444" y="6"/>
                  </a:lnTo>
                  <a:lnTo>
                    <a:pt x="469" y="0"/>
                  </a:lnTo>
                  <a:lnTo>
                    <a:pt x="502" y="6"/>
                  </a:lnTo>
                  <a:lnTo>
                    <a:pt x="532" y="24"/>
                  </a:lnTo>
                  <a:lnTo>
                    <a:pt x="551" y="52"/>
                  </a:lnTo>
                  <a:lnTo>
                    <a:pt x="560" y="89"/>
                  </a:lnTo>
                  <a:lnTo>
                    <a:pt x="554" y="121"/>
                  </a:lnTo>
                  <a:lnTo>
                    <a:pt x="947" y="122"/>
                  </a:lnTo>
                  <a:lnTo>
                    <a:pt x="947" y="317"/>
                  </a:lnTo>
                  <a:lnTo>
                    <a:pt x="904" y="299"/>
                  </a:lnTo>
                  <a:lnTo>
                    <a:pt x="867" y="305"/>
                  </a:lnTo>
                  <a:lnTo>
                    <a:pt x="837" y="326"/>
                  </a:lnTo>
                  <a:lnTo>
                    <a:pt x="823" y="349"/>
                  </a:lnTo>
                  <a:lnTo>
                    <a:pt x="817" y="383"/>
                  </a:lnTo>
                  <a:lnTo>
                    <a:pt x="822" y="414"/>
                  </a:lnTo>
                  <a:lnTo>
                    <a:pt x="835" y="442"/>
                  </a:lnTo>
                  <a:lnTo>
                    <a:pt x="867" y="462"/>
                  </a:lnTo>
                  <a:lnTo>
                    <a:pt x="904" y="466"/>
                  </a:lnTo>
                  <a:lnTo>
                    <a:pt x="947" y="456"/>
                  </a:lnTo>
                  <a:lnTo>
                    <a:pt x="947" y="648"/>
                  </a:lnTo>
                  <a:lnTo>
                    <a:pt x="543" y="648"/>
                  </a:lnTo>
                  <a:lnTo>
                    <a:pt x="555" y="617"/>
                  </a:lnTo>
                  <a:lnTo>
                    <a:pt x="554" y="581"/>
                  </a:lnTo>
                  <a:lnTo>
                    <a:pt x="529" y="544"/>
                  </a:lnTo>
                  <a:lnTo>
                    <a:pt x="500" y="526"/>
                  </a:lnTo>
                  <a:lnTo>
                    <a:pt x="466" y="523"/>
                  </a:lnTo>
                  <a:lnTo>
                    <a:pt x="438" y="527"/>
                  </a:lnTo>
                  <a:lnTo>
                    <a:pt x="406" y="548"/>
                  </a:lnTo>
                  <a:lnTo>
                    <a:pt x="386" y="581"/>
                  </a:lnTo>
                  <a:lnTo>
                    <a:pt x="386" y="617"/>
                  </a:lnTo>
                  <a:lnTo>
                    <a:pt x="399" y="648"/>
                  </a:lnTo>
                  <a:lnTo>
                    <a:pt x="0" y="648"/>
                  </a:lnTo>
                  <a:lnTo>
                    <a:pt x="0" y="459"/>
                  </a:lnTo>
                  <a:lnTo>
                    <a:pt x="36" y="468"/>
                  </a:lnTo>
                  <a:lnTo>
                    <a:pt x="71" y="468"/>
                  </a:lnTo>
                  <a:lnTo>
                    <a:pt x="103" y="450"/>
                  </a:lnTo>
                  <a:lnTo>
                    <a:pt x="122" y="419"/>
                  </a:lnTo>
                  <a:lnTo>
                    <a:pt x="130" y="387"/>
                  </a:lnTo>
                  <a:lnTo>
                    <a:pt x="122" y="353"/>
                  </a:lnTo>
                  <a:lnTo>
                    <a:pt x="104" y="322"/>
                  </a:lnTo>
                  <a:lnTo>
                    <a:pt x="71" y="299"/>
                  </a:lnTo>
                  <a:lnTo>
                    <a:pt x="31" y="302"/>
                  </a:lnTo>
                  <a:lnTo>
                    <a:pt x="0" y="320"/>
                  </a:lnTo>
                  <a:lnTo>
                    <a:pt x="0" y="124"/>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15" name="Freeform 13"/>
            <p:cNvSpPr>
              <a:spLocks noChangeAspect="1"/>
            </p:cNvSpPr>
            <p:nvPr/>
          </p:nvSpPr>
          <p:spPr bwMode="auto">
            <a:xfrm>
              <a:off x="5988050" y="3986213"/>
              <a:ext cx="1292225" cy="688975"/>
            </a:xfrm>
            <a:custGeom>
              <a:avLst/>
              <a:gdLst>
                <a:gd name="T0" fmla="*/ 148092 w 1082"/>
                <a:gd name="T1" fmla="*/ 688975 h 577"/>
                <a:gd name="T2" fmla="*/ 1147716 w 1082"/>
                <a:gd name="T3" fmla="*/ 687781 h 577"/>
                <a:gd name="T4" fmla="*/ 1147716 w 1082"/>
                <a:gd name="T5" fmla="*/ 482402 h 577"/>
                <a:gd name="T6" fmla="*/ 1184739 w 1082"/>
                <a:gd name="T7" fmla="*/ 499119 h 577"/>
                <a:gd name="T8" fmla="*/ 1226539 w 1082"/>
                <a:gd name="T9" fmla="*/ 496731 h 577"/>
                <a:gd name="T10" fmla="*/ 1262368 w 1082"/>
                <a:gd name="T11" fmla="*/ 476432 h 577"/>
                <a:gd name="T12" fmla="*/ 1282671 w 1082"/>
                <a:gd name="T13" fmla="*/ 445386 h 577"/>
                <a:gd name="T14" fmla="*/ 1292225 w 1082"/>
                <a:gd name="T15" fmla="*/ 405982 h 577"/>
                <a:gd name="T16" fmla="*/ 1286254 w 1082"/>
                <a:gd name="T17" fmla="*/ 370160 h 577"/>
                <a:gd name="T18" fmla="*/ 1259979 w 1082"/>
                <a:gd name="T19" fmla="*/ 341502 h 577"/>
                <a:gd name="T20" fmla="*/ 1226539 w 1082"/>
                <a:gd name="T21" fmla="*/ 324785 h 577"/>
                <a:gd name="T22" fmla="*/ 1188322 w 1082"/>
                <a:gd name="T23" fmla="*/ 321203 h 577"/>
                <a:gd name="T24" fmla="*/ 1151298 w 1082"/>
                <a:gd name="T25" fmla="*/ 339114 h 577"/>
                <a:gd name="T26" fmla="*/ 1150104 w 1082"/>
                <a:gd name="T27" fmla="*/ 133735 h 577"/>
                <a:gd name="T28" fmla="*/ 721353 w 1082"/>
                <a:gd name="T29" fmla="*/ 132541 h 577"/>
                <a:gd name="T30" fmla="*/ 735684 w 1082"/>
                <a:gd name="T31" fmla="*/ 103884 h 577"/>
                <a:gd name="T32" fmla="*/ 734490 w 1082"/>
                <a:gd name="T33" fmla="*/ 63285 h 577"/>
                <a:gd name="T34" fmla="*/ 715381 w 1082"/>
                <a:gd name="T35" fmla="*/ 28658 h 577"/>
                <a:gd name="T36" fmla="*/ 683136 w 1082"/>
                <a:gd name="T37" fmla="*/ 5970 h 577"/>
                <a:gd name="T38" fmla="*/ 641335 w 1082"/>
                <a:gd name="T39" fmla="*/ 0 h 577"/>
                <a:gd name="T40" fmla="*/ 609089 w 1082"/>
                <a:gd name="T41" fmla="*/ 9553 h 577"/>
                <a:gd name="T42" fmla="*/ 579232 w 1082"/>
                <a:gd name="T43" fmla="*/ 25075 h 577"/>
                <a:gd name="T44" fmla="*/ 560123 w 1082"/>
                <a:gd name="T45" fmla="*/ 59703 h 577"/>
                <a:gd name="T46" fmla="*/ 554152 w 1082"/>
                <a:gd name="T47" fmla="*/ 94331 h 577"/>
                <a:gd name="T48" fmla="*/ 563706 w 1082"/>
                <a:gd name="T49" fmla="*/ 132541 h 577"/>
                <a:gd name="T50" fmla="*/ 149287 w 1082"/>
                <a:gd name="T51" fmla="*/ 133735 h 577"/>
                <a:gd name="T52" fmla="*/ 149287 w 1082"/>
                <a:gd name="T53" fmla="*/ 331950 h 577"/>
                <a:gd name="T54" fmla="*/ 103903 w 1082"/>
                <a:gd name="T55" fmla="*/ 315233 h 577"/>
                <a:gd name="T56" fmla="*/ 64492 w 1082"/>
                <a:gd name="T57" fmla="*/ 318815 h 577"/>
                <a:gd name="T58" fmla="*/ 28663 w 1082"/>
                <a:gd name="T59" fmla="*/ 345085 h 577"/>
                <a:gd name="T60" fmla="*/ 9554 w 1082"/>
                <a:gd name="T61" fmla="*/ 372548 h 577"/>
                <a:gd name="T62" fmla="*/ 0 w 1082"/>
                <a:gd name="T63" fmla="*/ 411952 h 577"/>
                <a:gd name="T64" fmla="*/ 7166 w 1082"/>
                <a:gd name="T65" fmla="*/ 445386 h 577"/>
                <a:gd name="T66" fmla="*/ 28663 w 1082"/>
                <a:gd name="T67" fmla="*/ 476432 h 577"/>
                <a:gd name="T68" fmla="*/ 70463 w 1082"/>
                <a:gd name="T69" fmla="*/ 500313 h 577"/>
                <a:gd name="T70" fmla="*/ 106292 w 1082"/>
                <a:gd name="T71" fmla="*/ 500313 h 577"/>
                <a:gd name="T72" fmla="*/ 148092 w 1082"/>
                <a:gd name="T73" fmla="*/ 487178 h 577"/>
                <a:gd name="T74" fmla="*/ 148092 w 1082"/>
                <a:gd name="T75" fmla="*/ 688975 h 57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577">
                  <a:moveTo>
                    <a:pt x="124" y="577"/>
                  </a:moveTo>
                  <a:lnTo>
                    <a:pt x="961" y="576"/>
                  </a:lnTo>
                  <a:lnTo>
                    <a:pt x="961" y="404"/>
                  </a:lnTo>
                  <a:lnTo>
                    <a:pt x="992" y="418"/>
                  </a:lnTo>
                  <a:lnTo>
                    <a:pt x="1027" y="416"/>
                  </a:lnTo>
                  <a:lnTo>
                    <a:pt x="1057" y="399"/>
                  </a:lnTo>
                  <a:lnTo>
                    <a:pt x="1074" y="373"/>
                  </a:lnTo>
                  <a:lnTo>
                    <a:pt x="1082" y="340"/>
                  </a:lnTo>
                  <a:lnTo>
                    <a:pt x="1077" y="310"/>
                  </a:lnTo>
                  <a:lnTo>
                    <a:pt x="1055" y="286"/>
                  </a:lnTo>
                  <a:lnTo>
                    <a:pt x="1027" y="272"/>
                  </a:lnTo>
                  <a:lnTo>
                    <a:pt x="995" y="269"/>
                  </a:lnTo>
                  <a:lnTo>
                    <a:pt x="964" y="284"/>
                  </a:lnTo>
                  <a:lnTo>
                    <a:pt x="963" y="112"/>
                  </a:lnTo>
                  <a:lnTo>
                    <a:pt x="604" y="111"/>
                  </a:lnTo>
                  <a:lnTo>
                    <a:pt x="616" y="87"/>
                  </a:lnTo>
                  <a:lnTo>
                    <a:pt x="615" y="53"/>
                  </a:lnTo>
                  <a:lnTo>
                    <a:pt x="599" y="24"/>
                  </a:lnTo>
                  <a:lnTo>
                    <a:pt x="572" y="5"/>
                  </a:lnTo>
                  <a:lnTo>
                    <a:pt x="537" y="0"/>
                  </a:lnTo>
                  <a:lnTo>
                    <a:pt x="510" y="8"/>
                  </a:lnTo>
                  <a:lnTo>
                    <a:pt x="485" y="21"/>
                  </a:lnTo>
                  <a:lnTo>
                    <a:pt x="469" y="50"/>
                  </a:lnTo>
                  <a:lnTo>
                    <a:pt x="464" y="79"/>
                  </a:lnTo>
                  <a:lnTo>
                    <a:pt x="472" y="111"/>
                  </a:lnTo>
                  <a:lnTo>
                    <a:pt x="125" y="112"/>
                  </a:lnTo>
                  <a:lnTo>
                    <a:pt x="125" y="278"/>
                  </a:lnTo>
                  <a:lnTo>
                    <a:pt x="87" y="264"/>
                  </a:lnTo>
                  <a:lnTo>
                    <a:pt x="54" y="267"/>
                  </a:lnTo>
                  <a:lnTo>
                    <a:pt x="24" y="289"/>
                  </a:lnTo>
                  <a:lnTo>
                    <a:pt x="8" y="312"/>
                  </a:lnTo>
                  <a:lnTo>
                    <a:pt x="0" y="345"/>
                  </a:lnTo>
                  <a:lnTo>
                    <a:pt x="6" y="373"/>
                  </a:lnTo>
                  <a:lnTo>
                    <a:pt x="24" y="399"/>
                  </a:lnTo>
                  <a:lnTo>
                    <a:pt x="59" y="419"/>
                  </a:lnTo>
                  <a:lnTo>
                    <a:pt x="89" y="419"/>
                  </a:lnTo>
                  <a:lnTo>
                    <a:pt x="124" y="408"/>
                  </a:lnTo>
                  <a:lnTo>
                    <a:pt x="124" y="577"/>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16" name="Freeform 14"/>
            <p:cNvSpPr>
              <a:spLocks noChangeAspect="1"/>
            </p:cNvSpPr>
            <p:nvPr/>
          </p:nvSpPr>
          <p:spPr bwMode="auto">
            <a:xfrm>
              <a:off x="6999288" y="3562350"/>
              <a:ext cx="1133475" cy="557213"/>
            </a:xfrm>
            <a:custGeom>
              <a:avLst/>
              <a:gdLst>
                <a:gd name="T0" fmla="*/ 1133475 w 1073"/>
                <a:gd name="T1" fmla="*/ 1057 h 527"/>
                <a:gd name="T2" fmla="*/ 710931 w 1073"/>
                <a:gd name="T3" fmla="*/ 0 h 527"/>
                <a:gd name="T4" fmla="*/ 720438 w 1073"/>
                <a:gd name="T5" fmla="*/ 35949 h 527"/>
                <a:gd name="T6" fmla="*/ 714100 w 1073"/>
                <a:gd name="T7" fmla="*/ 66612 h 527"/>
                <a:gd name="T8" fmla="*/ 698254 w 1073"/>
                <a:gd name="T9" fmla="*/ 89873 h 527"/>
                <a:gd name="T10" fmla="*/ 670789 w 1073"/>
                <a:gd name="T11" fmla="*/ 113134 h 527"/>
                <a:gd name="T12" fmla="*/ 636985 w 1073"/>
                <a:gd name="T13" fmla="*/ 121593 h 527"/>
                <a:gd name="T14" fmla="*/ 605295 w 1073"/>
                <a:gd name="T15" fmla="*/ 115249 h 527"/>
                <a:gd name="T16" fmla="*/ 570435 w 1073"/>
                <a:gd name="T17" fmla="*/ 93045 h 527"/>
                <a:gd name="T18" fmla="*/ 551420 w 1073"/>
                <a:gd name="T19" fmla="*/ 66612 h 527"/>
                <a:gd name="T20" fmla="*/ 541913 w 1073"/>
                <a:gd name="T21" fmla="*/ 32777 h 527"/>
                <a:gd name="T22" fmla="*/ 550364 w 1073"/>
                <a:gd name="T23" fmla="*/ 3172 h 527"/>
                <a:gd name="T24" fmla="*/ 136271 w 1073"/>
                <a:gd name="T25" fmla="*/ 2115 h 527"/>
                <a:gd name="T26" fmla="*/ 136271 w 1073"/>
                <a:gd name="T27" fmla="*/ 207237 h 527"/>
                <a:gd name="T28" fmla="*/ 98242 w 1073"/>
                <a:gd name="T29" fmla="*/ 188205 h 527"/>
                <a:gd name="T30" fmla="*/ 55987 w 1073"/>
                <a:gd name="T31" fmla="*/ 194549 h 527"/>
                <a:gd name="T32" fmla="*/ 22184 w 1073"/>
                <a:gd name="T33" fmla="*/ 216753 h 527"/>
                <a:gd name="T34" fmla="*/ 5282 w 1073"/>
                <a:gd name="T35" fmla="*/ 242129 h 527"/>
                <a:gd name="T36" fmla="*/ 0 w 1073"/>
                <a:gd name="T37" fmla="*/ 279135 h 527"/>
                <a:gd name="T38" fmla="*/ 4225 w 1073"/>
                <a:gd name="T39" fmla="*/ 308740 h 527"/>
                <a:gd name="T40" fmla="*/ 20071 w 1073"/>
                <a:gd name="T41" fmla="*/ 341518 h 527"/>
                <a:gd name="T42" fmla="*/ 60213 w 1073"/>
                <a:gd name="T43" fmla="*/ 363722 h 527"/>
                <a:gd name="T44" fmla="*/ 99298 w 1073"/>
                <a:gd name="T45" fmla="*/ 364779 h 527"/>
                <a:gd name="T46" fmla="*/ 138383 w 1073"/>
                <a:gd name="T47" fmla="*/ 355263 h 527"/>
                <a:gd name="T48" fmla="*/ 138383 w 1073"/>
                <a:gd name="T49" fmla="*/ 556156 h 527"/>
                <a:gd name="T50" fmla="*/ 559871 w 1073"/>
                <a:gd name="T51" fmla="*/ 557213 h 527"/>
                <a:gd name="T52" fmla="*/ 545082 w 1073"/>
                <a:gd name="T53" fmla="*/ 524436 h 527"/>
                <a:gd name="T54" fmla="*/ 553533 w 1073"/>
                <a:gd name="T55" fmla="*/ 482143 h 527"/>
                <a:gd name="T56" fmla="*/ 569378 w 1073"/>
                <a:gd name="T57" fmla="*/ 451480 h 527"/>
                <a:gd name="T58" fmla="*/ 598957 w 1073"/>
                <a:gd name="T59" fmla="*/ 431391 h 527"/>
                <a:gd name="T60" fmla="*/ 630647 w 1073"/>
                <a:gd name="T61" fmla="*/ 425047 h 527"/>
                <a:gd name="T62" fmla="*/ 667620 w 1073"/>
                <a:gd name="T63" fmla="*/ 431391 h 527"/>
                <a:gd name="T64" fmla="*/ 698254 w 1073"/>
                <a:gd name="T65" fmla="*/ 450423 h 527"/>
                <a:gd name="T66" fmla="*/ 720438 w 1073"/>
                <a:gd name="T67" fmla="*/ 483200 h 527"/>
                <a:gd name="T68" fmla="*/ 724663 w 1073"/>
                <a:gd name="T69" fmla="*/ 524436 h 527"/>
                <a:gd name="T70" fmla="*/ 713043 w 1073"/>
                <a:gd name="T71" fmla="*/ 556156 h 527"/>
                <a:gd name="T72" fmla="*/ 1133475 w 1073"/>
                <a:gd name="T73" fmla="*/ 556156 h 527"/>
                <a:gd name="T74" fmla="*/ 1133475 w 1073"/>
                <a:gd name="T75" fmla="*/ 1057 h 5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3" h="527">
                  <a:moveTo>
                    <a:pt x="1073" y="1"/>
                  </a:moveTo>
                  <a:lnTo>
                    <a:pt x="673" y="0"/>
                  </a:lnTo>
                  <a:lnTo>
                    <a:pt x="682" y="34"/>
                  </a:lnTo>
                  <a:lnTo>
                    <a:pt x="676" y="63"/>
                  </a:lnTo>
                  <a:lnTo>
                    <a:pt x="661" y="85"/>
                  </a:lnTo>
                  <a:lnTo>
                    <a:pt x="635" y="107"/>
                  </a:lnTo>
                  <a:lnTo>
                    <a:pt x="603" y="115"/>
                  </a:lnTo>
                  <a:lnTo>
                    <a:pt x="573" y="109"/>
                  </a:lnTo>
                  <a:lnTo>
                    <a:pt x="540" y="88"/>
                  </a:lnTo>
                  <a:lnTo>
                    <a:pt x="522" y="63"/>
                  </a:lnTo>
                  <a:lnTo>
                    <a:pt x="513" y="31"/>
                  </a:lnTo>
                  <a:lnTo>
                    <a:pt x="521" y="3"/>
                  </a:lnTo>
                  <a:lnTo>
                    <a:pt x="129" y="2"/>
                  </a:lnTo>
                  <a:lnTo>
                    <a:pt x="129" y="196"/>
                  </a:lnTo>
                  <a:lnTo>
                    <a:pt x="93" y="178"/>
                  </a:lnTo>
                  <a:lnTo>
                    <a:pt x="53" y="184"/>
                  </a:lnTo>
                  <a:lnTo>
                    <a:pt x="21" y="205"/>
                  </a:lnTo>
                  <a:lnTo>
                    <a:pt x="5" y="229"/>
                  </a:lnTo>
                  <a:lnTo>
                    <a:pt x="0" y="264"/>
                  </a:lnTo>
                  <a:lnTo>
                    <a:pt x="4" y="292"/>
                  </a:lnTo>
                  <a:lnTo>
                    <a:pt x="19" y="323"/>
                  </a:lnTo>
                  <a:lnTo>
                    <a:pt x="57" y="344"/>
                  </a:lnTo>
                  <a:lnTo>
                    <a:pt x="94" y="345"/>
                  </a:lnTo>
                  <a:lnTo>
                    <a:pt x="131" y="336"/>
                  </a:lnTo>
                  <a:lnTo>
                    <a:pt x="131" y="526"/>
                  </a:lnTo>
                  <a:lnTo>
                    <a:pt x="530" y="527"/>
                  </a:lnTo>
                  <a:lnTo>
                    <a:pt x="516" y="496"/>
                  </a:lnTo>
                  <a:lnTo>
                    <a:pt x="524" y="456"/>
                  </a:lnTo>
                  <a:lnTo>
                    <a:pt x="539" y="427"/>
                  </a:lnTo>
                  <a:lnTo>
                    <a:pt x="567" y="408"/>
                  </a:lnTo>
                  <a:lnTo>
                    <a:pt x="597" y="402"/>
                  </a:lnTo>
                  <a:lnTo>
                    <a:pt x="632" y="408"/>
                  </a:lnTo>
                  <a:lnTo>
                    <a:pt x="661" y="426"/>
                  </a:lnTo>
                  <a:lnTo>
                    <a:pt x="682" y="457"/>
                  </a:lnTo>
                  <a:lnTo>
                    <a:pt x="686" y="496"/>
                  </a:lnTo>
                  <a:lnTo>
                    <a:pt x="675" y="526"/>
                  </a:lnTo>
                  <a:lnTo>
                    <a:pt x="1073" y="526"/>
                  </a:lnTo>
                  <a:lnTo>
                    <a:pt x="1073" y="1"/>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sp>
          <p:nvSpPr>
            <p:cNvPr id="17" name="Freeform 15"/>
            <p:cNvSpPr>
              <a:spLocks noChangeAspect="1"/>
            </p:cNvSpPr>
            <p:nvPr/>
          </p:nvSpPr>
          <p:spPr bwMode="auto">
            <a:xfrm>
              <a:off x="7135813" y="3987800"/>
              <a:ext cx="996950" cy="685800"/>
            </a:xfrm>
            <a:custGeom>
              <a:avLst/>
              <a:gdLst>
                <a:gd name="T0" fmla="*/ 996950 w 835"/>
                <a:gd name="T1" fmla="*/ 131197 h 575"/>
                <a:gd name="T2" fmla="*/ 576679 w 835"/>
                <a:gd name="T3" fmla="*/ 128811 h 575"/>
                <a:gd name="T4" fmla="*/ 585037 w 835"/>
                <a:gd name="T5" fmla="*/ 96608 h 575"/>
                <a:gd name="T6" fmla="*/ 581455 w 835"/>
                <a:gd name="T7" fmla="*/ 58442 h 575"/>
                <a:gd name="T8" fmla="*/ 562351 w 835"/>
                <a:gd name="T9" fmla="*/ 28625 h 575"/>
                <a:gd name="T10" fmla="*/ 537278 w 835"/>
                <a:gd name="T11" fmla="*/ 9542 h 575"/>
                <a:gd name="T12" fmla="*/ 497878 w 835"/>
                <a:gd name="T13" fmla="*/ 0 h 575"/>
                <a:gd name="T14" fmla="*/ 462059 w 835"/>
                <a:gd name="T15" fmla="*/ 5963 h 575"/>
                <a:gd name="T16" fmla="*/ 431017 w 835"/>
                <a:gd name="T17" fmla="*/ 25047 h 575"/>
                <a:gd name="T18" fmla="*/ 410720 w 835"/>
                <a:gd name="T19" fmla="*/ 58442 h 575"/>
                <a:gd name="T20" fmla="*/ 408332 w 835"/>
                <a:gd name="T21" fmla="*/ 90645 h 575"/>
                <a:gd name="T22" fmla="*/ 417883 w 835"/>
                <a:gd name="T23" fmla="*/ 132389 h 575"/>
                <a:gd name="T24" fmla="*/ 3582 w 835"/>
                <a:gd name="T25" fmla="*/ 132389 h 575"/>
                <a:gd name="T26" fmla="*/ 3582 w 835"/>
                <a:gd name="T27" fmla="*/ 339918 h 575"/>
                <a:gd name="T28" fmla="*/ 37013 w 835"/>
                <a:gd name="T29" fmla="*/ 320835 h 575"/>
                <a:gd name="T30" fmla="*/ 76413 w 835"/>
                <a:gd name="T31" fmla="*/ 322028 h 575"/>
                <a:gd name="T32" fmla="*/ 112231 w 835"/>
                <a:gd name="T33" fmla="*/ 341111 h 575"/>
                <a:gd name="T34" fmla="*/ 134917 w 835"/>
                <a:gd name="T35" fmla="*/ 364965 h 575"/>
                <a:gd name="T36" fmla="*/ 144468 w 835"/>
                <a:gd name="T37" fmla="*/ 401938 h 575"/>
                <a:gd name="T38" fmla="*/ 134917 w 835"/>
                <a:gd name="T39" fmla="*/ 440105 h 575"/>
                <a:gd name="T40" fmla="*/ 114619 w 835"/>
                <a:gd name="T41" fmla="*/ 475886 h 575"/>
                <a:gd name="T42" fmla="*/ 78801 w 835"/>
                <a:gd name="T43" fmla="*/ 494969 h 575"/>
                <a:gd name="T44" fmla="*/ 40594 w 835"/>
                <a:gd name="T45" fmla="*/ 497354 h 575"/>
                <a:gd name="T46" fmla="*/ 0 w 835"/>
                <a:gd name="T47" fmla="*/ 483042 h 575"/>
                <a:gd name="T48" fmla="*/ 0 w 835"/>
                <a:gd name="T49" fmla="*/ 684607 h 575"/>
                <a:gd name="T50" fmla="*/ 996950 w 835"/>
                <a:gd name="T51" fmla="*/ 685800 h 575"/>
                <a:gd name="T52" fmla="*/ 996950 w 835"/>
                <a:gd name="T53" fmla="*/ 131197 h 5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5" h="575">
                  <a:moveTo>
                    <a:pt x="835" y="110"/>
                  </a:moveTo>
                  <a:lnTo>
                    <a:pt x="483" y="108"/>
                  </a:lnTo>
                  <a:lnTo>
                    <a:pt x="490" y="81"/>
                  </a:lnTo>
                  <a:lnTo>
                    <a:pt x="487" y="49"/>
                  </a:lnTo>
                  <a:lnTo>
                    <a:pt x="471" y="24"/>
                  </a:lnTo>
                  <a:lnTo>
                    <a:pt x="450" y="8"/>
                  </a:lnTo>
                  <a:lnTo>
                    <a:pt x="417" y="0"/>
                  </a:lnTo>
                  <a:lnTo>
                    <a:pt x="387" y="5"/>
                  </a:lnTo>
                  <a:lnTo>
                    <a:pt x="361" y="21"/>
                  </a:lnTo>
                  <a:lnTo>
                    <a:pt x="344" y="49"/>
                  </a:lnTo>
                  <a:lnTo>
                    <a:pt x="342" y="76"/>
                  </a:lnTo>
                  <a:lnTo>
                    <a:pt x="350" y="111"/>
                  </a:lnTo>
                  <a:lnTo>
                    <a:pt x="3" y="111"/>
                  </a:lnTo>
                  <a:lnTo>
                    <a:pt x="3" y="285"/>
                  </a:lnTo>
                  <a:lnTo>
                    <a:pt x="31" y="269"/>
                  </a:lnTo>
                  <a:lnTo>
                    <a:pt x="64" y="270"/>
                  </a:lnTo>
                  <a:lnTo>
                    <a:pt x="94" y="286"/>
                  </a:lnTo>
                  <a:lnTo>
                    <a:pt x="113" y="306"/>
                  </a:lnTo>
                  <a:lnTo>
                    <a:pt x="121" y="337"/>
                  </a:lnTo>
                  <a:lnTo>
                    <a:pt x="113" y="369"/>
                  </a:lnTo>
                  <a:lnTo>
                    <a:pt x="96" y="399"/>
                  </a:lnTo>
                  <a:lnTo>
                    <a:pt x="66" y="415"/>
                  </a:lnTo>
                  <a:lnTo>
                    <a:pt x="34" y="417"/>
                  </a:lnTo>
                  <a:lnTo>
                    <a:pt x="0" y="405"/>
                  </a:lnTo>
                  <a:lnTo>
                    <a:pt x="0" y="574"/>
                  </a:lnTo>
                  <a:lnTo>
                    <a:pt x="835" y="575"/>
                  </a:lnTo>
                  <a:lnTo>
                    <a:pt x="835" y="110"/>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zh-CN" altLang="en-US"/>
            </a:p>
          </p:txBody>
        </p:sp>
      </p:grpSp>
      <p:sp>
        <p:nvSpPr>
          <p:cNvPr id="35" name="等腰三角形 34"/>
          <p:cNvSpPr/>
          <p:nvPr/>
        </p:nvSpPr>
        <p:spPr>
          <a:xfrm rot="5400000">
            <a:off x="3540305" y="3529932"/>
            <a:ext cx="2242926" cy="437039"/>
          </a:xfrm>
          <a:prstGeom prst="triangle">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643" y="1771003"/>
            <a:ext cx="3828380" cy="3995865"/>
            <a:chOff x="698842" y="1915696"/>
            <a:chExt cx="3828380" cy="3995865"/>
          </a:xfrm>
        </p:grpSpPr>
        <p:sp>
          <p:nvSpPr>
            <p:cNvPr id="18" name="Freeform 17"/>
            <p:cNvSpPr>
              <a:spLocks noChangeAspect="1"/>
            </p:cNvSpPr>
            <p:nvPr/>
          </p:nvSpPr>
          <p:spPr bwMode="auto">
            <a:xfrm rot="1551430">
              <a:off x="2085975" y="4189413"/>
              <a:ext cx="1293813" cy="688975"/>
            </a:xfrm>
            <a:custGeom>
              <a:avLst/>
              <a:gdLst>
                <a:gd name="T0" fmla="*/ 148274 w 1082"/>
                <a:gd name="T1" fmla="*/ 688975 h 577"/>
                <a:gd name="T2" fmla="*/ 1149126 w 1082"/>
                <a:gd name="T3" fmla="*/ 687781 h 577"/>
                <a:gd name="T4" fmla="*/ 1149126 w 1082"/>
                <a:gd name="T5" fmla="*/ 482402 h 577"/>
                <a:gd name="T6" fmla="*/ 1186195 w 1082"/>
                <a:gd name="T7" fmla="*/ 499119 h 577"/>
                <a:gd name="T8" fmla="*/ 1228046 w 1082"/>
                <a:gd name="T9" fmla="*/ 496731 h 577"/>
                <a:gd name="T10" fmla="*/ 1263919 w 1082"/>
                <a:gd name="T11" fmla="*/ 476432 h 577"/>
                <a:gd name="T12" fmla="*/ 1284247 w 1082"/>
                <a:gd name="T13" fmla="*/ 445386 h 577"/>
                <a:gd name="T14" fmla="*/ 1293813 w 1082"/>
                <a:gd name="T15" fmla="*/ 405982 h 577"/>
                <a:gd name="T16" fmla="*/ 1287834 w 1082"/>
                <a:gd name="T17" fmla="*/ 370160 h 577"/>
                <a:gd name="T18" fmla="*/ 1261527 w 1082"/>
                <a:gd name="T19" fmla="*/ 341502 h 577"/>
                <a:gd name="T20" fmla="*/ 1228046 w 1082"/>
                <a:gd name="T21" fmla="*/ 324785 h 577"/>
                <a:gd name="T22" fmla="*/ 1189782 w 1082"/>
                <a:gd name="T23" fmla="*/ 321203 h 577"/>
                <a:gd name="T24" fmla="*/ 1152713 w 1082"/>
                <a:gd name="T25" fmla="*/ 339114 h 577"/>
                <a:gd name="T26" fmla="*/ 1151517 w 1082"/>
                <a:gd name="T27" fmla="*/ 133735 h 577"/>
                <a:gd name="T28" fmla="*/ 722239 w 1082"/>
                <a:gd name="T29" fmla="*/ 132541 h 577"/>
                <a:gd name="T30" fmla="*/ 736589 w 1082"/>
                <a:gd name="T31" fmla="*/ 103884 h 577"/>
                <a:gd name="T32" fmla="*/ 735393 w 1082"/>
                <a:gd name="T33" fmla="*/ 63285 h 577"/>
                <a:gd name="T34" fmla="*/ 716261 w 1082"/>
                <a:gd name="T35" fmla="*/ 28658 h 577"/>
                <a:gd name="T36" fmla="*/ 683975 w 1082"/>
                <a:gd name="T37" fmla="*/ 5970 h 577"/>
                <a:gd name="T38" fmla="*/ 642123 w 1082"/>
                <a:gd name="T39" fmla="*/ 0 h 577"/>
                <a:gd name="T40" fmla="*/ 609838 w 1082"/>
                <a:gd name="T41" fmla="*/ 9553 h 577"/>
                <a:gd name="T42" fmla="*/ 579944 w 1082"/>
                <a:gd name="T43" fmla="*/ 25075 h 577"/>
                <a:gd name="T44" fmla="*/ 560812 w 1082"/>
                <a:gd name="T45" fmla="*/ 59703 h 577"/>
                <a:gd name="T46" fmla="*/ 554833 w 1082"/>
                <a:gd name="T47" fmla="*/ 94331 h 577"/>
                <a:gd name="T48" fmla="*/ 564399 w 1082"/>
                <a:gd name="T49" fmla="*/ 132541 h 577"/>
                <a:gd name="T50" fmla="*/ 149470 w 1082"/>
                <a:gd name="T51" fmla="*/ 133735 h 577"/>
                <a:gd name="T52" fmla="*/ 149470 w 1082"/>
                <a:gd name="T53" fmla="*/ 331950 h 577"/>
                <a:gd name="T54" fmla="*/ 104031 w 1082"/>
                <a:gd name="T55" fmla="*/ 315233 h 577"/>
                <a:gd name="T56" fmla="*/ 64571 w 1082"/>
                <a:gd name="T57" fmla="*/ 318815 h 577"/>
                <a:gd name="T58" fmla="*/ 28698 w 1082"/>
                <a:gd name="T59" fmla="*/ 345085 h 577"/>
                <a:gd name="T60" fmla="*/ 9566 w 1082"/>
                <a:gd name="T61" fmla="*/ 372548 h 577"/>
                <a:gd name="T62" fmla="*/ 0 w 1082"/>
                <a:gd name="T63" fmla="*/ 411952 h 577"/>
                <a:gd name="T64" fmla="*/ 7175 w 1082"/>
                <a:gd name="T65" fmla="*/ 445386 h 577"/>
                <a:gd name="T66" fmla="*/ 28698 w 1082"/>
                <a:gd name="T67" fmla="*/ 476432 h 577"/>
                <a:gd name="T68" fmla="*/ 70550 w 1082"/>
                <a:gd name="T69" fmla="*/ 500313 h 577"/>
                <a:gd name="T70" fmla="*/ 106423 w 1082"/>
                <a:gd name="T71" fmla="*/ 500313 h 577"/>
                <a:gd name="T72" fmla="*/ 148274 w 1082"/>
                <a:gd name="T73" fmla="*/ 487178 h 577"/>
                <a:gd name="T74" fmla="*/ 148274 w 1082"/>
                <a:gd name="T75" fmla="*/ 688975 h 57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577">
                  <a:moveTo>
                    <a:pt x="124" y="577"/>
                  </a:moveTo>
                  <a:lnTo>
                    <a:pt x="961" y="576"/>
                  </a:lnTo>
                  <a:lnTo>
                    <a:pt x="961" y="404"/>
                  </a:lnTo>
                  <a:lnTo>
                    <a:pt x="992" y="418"/>
                  </a:lnTo>
                  <a:lnTo>
                    <a:pt x="1027" y="416"/>
                  </a:lnTo>
                  <a:lnTo>
                    <a:pt x="1057" y="399"/>
                  </a:lnTo>
                  <a:lnTo>
                    <a:pt x="1074" y="373"/>
                  </a:lnTo>
                  <a:lnTo>
                    <a:pt x="1082" y="340"/>
                  </a:lnTo>
                  <a:lnTo>
                    <a:pt x="1077" y="310"/>
                  </a:lnTo>
                  <a:lnTo>
                    <a:pt x="1055" y="286"/>
                  </a:lnTo>
                  <a:lnTo>
                    <a:pt x="1027" y="272"/>
                  </a:lnTo>
                  <a:lnTo>
                    <a:pt x="995" y="269"/>
                  </a:lnTo>
                  <a:lnTo>
                    <a:pt x="964" y="284"/>
                  </a:lnTo>
                  <a:lnTo>
                    <a:pt x="963" y="112"/>
                  </a:lnTo>
                  <a:lnTo>
                    <a:pt x="604" y="111"/>
                  </a:lnTo>
                  <a:lnTo>
                    <a:pt x="616" y="87"/>
                  </a:lnTo>
                  <a:lnTo>
                    <a:pt x="615" y="53"/>
                  </a:lnTo>
                  <a:lnTo>
                    <a:pt x="599" y="24"/>
                  </a:lnTo>
                  <a:lnTo>
                    <a:pt x="572" y="5"/>
                  </a:lnTo>
                  <a:lnTo>
                    <a:pt x="537" y="0"/>
                  </a:lnTo>
                  <a:lnTo>
                    <a:pt x="510" y="8"/>
                  </a:lnTo>
                  <a:lnTo>
                    <a:pt x="485" y="21"/>
                  </a:lnTo>
                  <a:lnTo>
                    <a:pt x="469" y="50"/>
                  </a:lnTo>
                  <a:lnTo>
                    <a:pt x="464" y="79"/>
                  </a:lnTo>
                  <a:lnTo>
                    <a:pt x="472" y="111"/>
                  </a:lnTo>
                  <a:lnTo>
                    <a:pt x="125" y="112"/>
                  </a:lnTo>
                  <a:lnTo>
                    <a:pt x="125" y="278"/>
                  </a:lnTo>
                  <a:lnTo>
                    <a:pt x="87" y="264"/>
                  </a:lnTo>
                  <a:lnTo>
                    <a:pt x="54" y="267"/>
                  </a:lnTo>
                  <a:lnTo>
                    <a:pt x="24" y="289"/>
                  </a:lnTo>
                  <a:lnTo>
                    <a:pt x="8" y="312"/>
                  </a:lnTo>
                  <a:lnTo>
                    <a:pt x="0" y="345"/>
                  </a:lnTo>
                  <a:lnTo>
                    <a:pt x="6" y="373"/>
                  </a:lnTo>
                  <a:lnTo>
                    <a:pt x="24" y="399"/>
                  </a:lnTo>
                  <a:lnTo>
                    <a:pt x="59" y="419"/>
                  </a:lnTo>
                  <a:lnTo>
                    <a:pt x="89" y="419"/>
                  </a:lnTo>
                  <a:lnTo>
                    <a:pt x="124" y="408"/>
                  </a:lnTo>
                  <a:lnTo>
                    <a:pt x="124" y="577"/>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查询</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19" name="Freeform 18"/>
            <p:cNvSpPr>
              <a:spLocks noChangeAspect="1"/>
            </p:cNvSpPr>
            <p:nvPr/>
          </p:nvSpPr>
          <p:spPr bwMode="auto">
            <a:xfrm rot="920153">
              <a:off x="1949450" y="2913063"/>
              <a:ext cx="1144588" cy="560387"/>
            </a:xfrm>
            <a:custGeom>
              <a:avLst/>
              <a:gdLst>
                <a:gd name="T0" fmla="*/ 1144588 w 1081"/>
                <a:gd name="T1" fmla="*/ 0 h 530"/>
                <a:gd name="T2" fmla="*/ 709412 w 1081"/>
                <a:gd name="T3" fmla="*/ 3172 h 530"/>
                <a:gd name="T4" fmla="*/ 725294 w 1081"/>
                <a:gd name="T5" fmla="*/ 38064 h 530"/>
                <a:gd name="T6" fmla="*/ 726353 w 1081"/>
                <a:gd name="T7" fmla="*/ 79300 h 530"/>
                <a:gd name="T8" fmla="*/ 709412 w 1081"/>
                <a:gd name="T9" fmla="*/ 109963 h 530"/>
                <a:gd name="T10" fmla="*/ 682941 w 1081"/>
                <a:gd name="T11" fmla="*/ 134281 h 530"/>
                <a:gd name="T12" fmla="*/ 644823 w 1081"/>
                <a:gd name="T13" fmla="*/ 146969 h 530"/>
                <a:gd name="T14" fmla="*/ 600353 w 1081"/>
                <a:gd name="T15" fmla="*/ 137453 h 530"/>
                <a:gd name="T16" fmla="*/ 564353 w 1081"/>
                <a:gd name="T17" fmla="*/ 108905 h 530"/>
                <a:gd name="T18" fmla="*/ 550588 w 1081"/>
                <a:gd name="T19" fmla="*/ 72956 h 530"/>
                <a:gd name="T20" fmla="*/ 547412 w 1081"/>
                <a:gd name="T21" fmla="*/ 35949 h 530"/>
                <a:gd name="T22" fmla="*/ 569647 w 1081"/>
                <a:gd name="T23" fmla="*/ 4229 h 530"/>
                <a:gd name="T24" fmla="*/ 141882 w 1081"/>
                <a:gd name="T25" fmla="*/ 7401 h 530"/>
                <a:gd name="T26" fmla="*/ 141882 w 1081"/>
                <a:gd name="T27" fmla="*/ 208295 h 530"/>
                <a:gd name="T28" fmla="*/ 97412 w 1081"/>
                <a:gd name="T29" fmla="*/ 191377 h 530"/>
                <a:gd name="T30" fmla="*/ 58235 w 1081"/>
                <a:gd name="T31" fmla="*/ 198779 h 530"/>
                <a:gd name="T32" fmla="*/ 28588 w 1081"/>
                <a:gd name="T33" fmla="*/ 217811 h 530"/>
                <a:gd name="T34" fmla="*/ 9529 w 1081"/>
                <a:gd name="T35" fmla="*/ 247416 h 530"/>
                <a:gd name="T36" fmla="*/ 0 w 1081"/>
                <a:gd name="T37" fmla="*/ 279136 h 530"/>
                <a:gd name="T38" fmla="*/ 6353 w 1081"/>
                <a:gd name="T39" fmla="*/ 317200 h 530"/>
                <a:gd name="T40" fmla="*/ 23294 w 1081"/>
                <a:gd name="T41" fmla="*/ 344691 h 530"/>
                <a:gd name="T42" fmla="*/ 63529 w 1081"/>
                <a:gd name="T43" fmla="*/ 366895 h 530"/>
                <a:gd name="T44" fmla="*/ 105882 w 1081"/>
                <a:gd name="T45" fmla="*/ 369010 h 530"/>
                <a:gd name="T46" fmla="*/ 141882 w 1081"/>
                <a:gd name="T47" fmla="*/ 356322 h 530"/>
                <a:gd name="T48" fmla="*/ 141882 w 1081"/>
                <a:gd name="T49" fmla="*/ 559330 h 530"/>
                <a:gd name="T50" fmla="*/ 567529 w 1081"/>
                <a:gd name="T51" fmla="*/ 559330 h 530"/>
                <a:gd name="T52" fmla="*/ 550588 w 1081"/>
                <a:gd name="T53" fmla="*/ 527610 h 530"/>
                <a:gd name="T54" fmla="*/ 560118 w 1081"/>
                <a:gd name="T55" fmla="*/ 483202 h 530"/>
                <a:gd name="T56" fmla="*/ 581294 w 1081"/>
                <a:gd name="T57" fmla="*/ 458883 h 530"/>
                <a:gd name="T58" fmla="*/ 605647 w 1081"/>
                <a:gd name="T59" fmla="*/ 440908 h 530"/>
                <a:gd name="T60" fmla="*/ 638470 w 1081"/>
                <a:gd name="T61" fmla="*/ 433507 h 530"/>
                <a:gd name="T62" fmla="*/ 671294 w 1081"/>
                <a:gd name="T63" fmla="*/ 436679 h 530"/>
                <a:gd name="T64" fmla="*/ 703059 w 1081"/>
                <a:gd name="T65" fmla="*/ 453596 h 530"/>
                <a:gd name="T66" fmla="*/ 725294 w 1081"/>
                <a:gd name="T67" fmla="*/ 486374 h 530"/>
                <a:gd name="T68" fmla="*/ 738000 w 1081"/>
                <a:gd name="T69" fmla="*/ 526552 h 530"/>
                <a:gd name="T70" fmla="*/ 728470 w 1081"/>
                <a:gd name="T71" fmla="*/ 559330 h 530"/>
                <a:gd name="T72" fmla="*/ 1144588 w 1081"/>
                <a:gd name="T73" fmla="*/ 560387 h 530"/>
                <a:gd name="T74" fmla="*/ 1144588 w 1081"/>
                <a:gd name="T75" fmla="*/ 354207 h 530"/>
                <a:gd name="T76" fmla="*/ 1103294 w 1081"/>
                <a:gd name="T77" fmla="*/ 366895 h 530"/>
                <a:gd name="T78" fmla="*/ 1060941 w 1081"/>
                <a:gd name="T79" fmla="*/ 363723 h 530"/>
                <a:gd name="T80" fmla="*/ 1028117 w 1081"/>
                <a:gd name="T81" fmla="*/ 343634 h 530"/>
                <a:gd name="T82" fmla="*/ 1012235 w 1081"/>
                <a:gd name="T83" fmla="*/ 311914 h 530"/>
                <a:gd name="T84" fmla="*/ 1002706 w 1081"/>
                <a:gd name="T85" fmla="*/ 280194 h 530"/>
                <a:gd name="T86" fmla="*/ 1009059 w 1081"/>
                <a:gd name="T87" fmla="*/ 245301 h 530"/>
                <a:gd name="T88" fmla="*/ 1031294 w 1081"/>
                <a:gd name="T89" fmla="*/ 217811 h 530"/>
                <a:gd name="T90" fmla="*/ 1059882 w 1081"/>
                <a:gd name="T91" fmla="*/ 193492 h 530"/>
                <a:gd name="T92" fmla="*/ 1103294 w 1081"/>
                <a:gd name="T93" fmla="*/ 189263 h 530"/>
                <a:gd name="T94" fmla="*/ 1144588 w 1081"/>
                <a:gd name="T95" fmla="*/ 214639 h 530"/>
                <a:gd name="T96" fmla="*/ 1144588 w 1081"/>
                <a:gd name="T97" fmla="*/ 0 h 5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1" h="530">
                  <a:moveTo>
                    <a:pt x="1081" y="0"/>
                  </a:moveTo>
                  <a:lnTo>
                    <a:pt x="670" y="3"/>
                  </a:lnTo>
                  <a:lnTo>
                    <a:pt x="685" y="36"/>
                  </a:lnTo>
                  <a:lnTo>
                    <a:pt x="686" y="75"/>
                  </a:lnTo>
                  <a:lnTo>
                    <a:pt x="670" y="104"/>
                  </a:lnTo>
                  <a:lnTo>
                    <a:pt x="645" y="127"/>
                  </a:lnTo>
                  <a:lnTo>
                    <a:pt x="609" y="139"/>
                  </a:lnTo>
                  <a:lnTo>
                    <a:pt x="567" y="130"/>
                  </a:lnTo>
                  <a:lnTo>
                    <a:pt x="533" y="103"/>
                  </a:lnTo>
                  <a:lnTo>
                    <a:pt x="520" y="69"/>
                  </a:lnTo>
                  <a:lnTo>
                    <a:pt x="517" y="34"/>
                  </a:lnTo>
                  <a:lnTo>
                    <a:pt x="538" y="4"/>
                  </a:lnTo>
                  <a:lnTo>
                    <a:pt x="134" y="7"/>
                  </a:lnTo>
                  <a:lnTo>
                    <a:pt x="134" y="197"/>
                  </a:lnTo>
                  <a:lnTo>
                    <a:pt x="92" y="181"/>
                  </a:lnTo>
                  <a:lnTo>
                    <a:pt x="55" y="188"/>
                  </a:lnTo>
                  <a:lnTo>
                    <a:pt x="27" y="206"/>
                  </a:lnTo>
                  <a:lnTo>
                    <a:pt x="9" y="234"/>
                  </a:lnTo>
                  <a:lnTo>
                    <a:pt x="0" y="264"/>
                  </a:lnTo>
                  <a:lnTo>
                    <a:pt x="6" y="300"/>
                  </a:lnTo>
                  <a:lnTo>
                    <a:pt x="22" y="326"/>
                  </a:lnTo>
                  <a:lnTo>
                    <a:pt x="60" y="347"/>
                  </a:lnTo>
                  <a:lnTo>
                    <a:pt x="100" y="349"/>
                  </a:lnTo>
                  <a:lnTo>
                    <a:pt x="134" y="337"/>
                  </a:lnTo>
                  <a:lnTo>
                    <a:pt x="134" y="529"/>
                  </a:lnTo>
                  <a:lnTo>
                    <a:pt x="536" y="529"/>
                  </a:lnTo>
                  <a:lnTo>
                    <a:pt x="520" y="499"/>
                  </a:lnTo>
                  <a:lnTo>
                    <a:pt x="529" y="457"/>
                  </a:lnTo>
                  <a:lnTo>
                    <a:pt x="549" y="434"/>
                  </a:lnTo>
                  <a:lnTo>
                    <a:pt x="572" y="417"/>
                  </a:lnTo>
                  <a:lnTo>
                    <a:pt x="603" y="410"/>
                  </a:lnTo>
                  <a:lnTo>
                    <a:pt x="634" y="413"/>
                  </a:lnTo>
                  <a:lnTo>
                    <a:pt x="664" y="429"/>
                  </a:lnTo>
                  <a:lnTo>
                    <a:pt x="685" y="460"/>
                  </a:lnTo>
                  <a:lnTo>
                    <a:pt x="697" y="498"/>
                  </a:lnTo>
                  <a:lnTo>
                    <a:pt x="688" y="529"/>
                  </a:lnTo>
                  <a:lnTo>
                    <a:pt x="1081" y="530"/>
                  </a:lnTo>
                  <a:lnTo>
                    <a:pt x="1081" y="335"/>
                  </a:lnTo>
                  <a:lnTo>
                    <a:pt x="1042" y="347"/>
                  </a:lnTo>
                  <a:lnTo>
                    <a:pt x="1002" y="344"/>
                  </a:lnTo>
                  <a:lnTo>
                    <a:pt x="971" y="325"/>
                  </a:lnTo>
                  <a:lnTo>
                    <a:pt x="956" y="295"/>
                  </a:lnTo>
                  <a:lnTo>
                    <a:pt x="947" y="265"/>
                  </a:lnTo>
                  <a:lnTo>
                    <a:pt x="953" y="232"/>
                  </a:lnTo>
                  <a:lnTo>
                    <a:pt x="974" y="206"/>
                  </a:lnTo>
                  <a:lnTo>
                    <a:pt x="1001" y="183"/>
                  </a:lnTo>
                  <a:lnTo>
                    <a:pt x="1042" y="179"/>
                  </a:lnTo>
                  <a:lnTo>
                    <a:pt x="1081" y="203"/>
                  </a:lnTo>
                  <a:lnTo>
                    <a:pt x="1081" y="0"/>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绑卡</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0" name="Freeform 19"/>
            <p:cNvSpPr>
              <a:spLocks noChangeAspect="1"/>
            </p:cNvSpPr>
            <p:nvPr/>
          </p:nvSpPr>
          <p:spPr bwMode="auto">
            <a:xfrm rot="21110479">
              <a:off x="1092705" y="1934179"/>
              <a:ext cx="1000125" cy="558800"/>
            </a:xfrm>
            <a:custGeom>
              <a:avLst/>
              <a:gdLst>
                <a:gd name="T0" fmla="*/ 0 w 837"/>
                <a:gd name="T1" fmla="*/ 0 h 468"/>
                <a:gd name="T2" fmla="*/ 1000125 w 837"/>
                <a:gd name="T3" fmla="*/ 0 h 468"/>
                <a:gd name="T4" fmla="*/ 1000125 w 837"/>
                <a:gd name="T5" fmla="*/ 208953 h 468"/>
                <a:gd name="T6" fmla="*/ 954719 w 837"/>
                <a:gd name="T7" fmla="*/ 189849 h 468"/>
                <a:gd name="T8" fmla="*/ 912898 w 837"/>
                <a:gd name="T9" fmla="*/ 195819 h 468"/>
                <a:gd name="T10" fmla="*/ 878246 w 837"/>
                <a:gd name="T11" fmla="*/ 214923 h 468"/>
                <a:gd name="T12" fmla="*/ 860323 w 837"/>
                <a:gd name="T13" fmla="*/ 247162 h 468"/>
                <a:gd name="T14" fmla="*/ 854348 w 837"/>
                <a:gd name="T15" fmla="*/ 277012 h 468"/>
                <a:gd name="T16" fmla="*/ 860323 w 837"/>
                <a:gd name="T17" fmla="*/ 315221 h 468"/>
                <a:gd name="T18" fmla="*/ 878246 w 837"/>
                <a:gd name="T19" fmla="*/ 343877 h 468"/>
                <a:gd name="T20" fmla="*/ 915288 w 837"/>
                <a:gd name="T21" fmla="*/ 361787 h 468"/>
                <a:gd name="T22" fmla="*/ 949940 w 837"/>
                <a:gd name="T23" fmla="*/ 367757 h 468"/>
                <a:gd name="T24" fmla="*/ 1000125 w 837"/>
                <a:gd name="T25" fmla="*/ 352235 h 468"/>
                <a:gd name="T26" fmla="*/ 1000125 w 837"/>
                <a:gd name="T27" fmla="*/ 558800 h 468"/>
                <a:gd name="T28" fmla="*/ 572353 w 837"/>
                <a:gd name="T29" fmla="*/ 558800 h 468"/>
                <a:gd name="T30" fmla="*/ 586692 w 837"/>
                <a:gd name="T31" fmla="*/ 526562 h 468"/>
                <a:gd name="T32" fmla="*/ 584302 w 837"/>
                <a:gd name="T33" fmla="*/ 489547 h 468"/>
                <a:gd name="T34" fmla="*/ 562794 w 837"/>
                <a:gd name="T35" fmla="*/ 454921 h 468"/>
                <a:gd name="T36" fmla="*/ 534117 w 837"/>
                <a:gd name="T37" fmla="*/ 434622 h 468"/>
                <a:gd name="T38" fmla="*/ 497075 w 837"/>
                <a:gd name="T39" fmla="*/ 426264 h 468"/>
                <a:gd name="T40" fmla="*/ 458839 w 837"/>
                <a:gd name="T41" fmla="*/ 433428 h 468"/>
                <a:gd name="T42" fmla="*/ 426577 w 837"/>
                <a:gd name="T43" fmla="*/ 452532 h 468"/>
                <a:gd name="T44" fmla="*/ 409848 w 837"/>
                <a:gd name="T45" fmla="*/ 484771 h 468"/>
                <a:gd name="T46" fmla="*/ 406263 w 837"/>
                <a:gd name="T47" fmla="*/ 520591 h 468"/>
                <a:gd name="T48" fmla="*/ 421797 w 837"/>
                <a:gd name="T49" fmla="*/ 558800 h 468"/>
                <a:gd name="T50" fmla="*/ 0 w 837"/>
                <a:gd name="T51" fmla="*/ 558800 h 468"/>
                <a:gd name="T52" fmla="*/ 0 w 837"/>
                <a:gd name="T53" fmla="*/ 0 h 4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7" h="468">
                  <a:moveTo>
                    <a:pt x="0" y="0"/>
                  </a:moveTo>
                  <a:lnTo>
                    <a:pt x="837" y="0"/>
                  </a:lnTo>
                  <a:lnTo>
                    <a:pt x="837" y="175"/>
                  </a:lnTo>
                  <a:lnTo>
                    <a:pt x="799" y="159"/>
                  </a:lnTo>
                  <a:lnTo>
                    <a:pt x="764" y="164"/>
                  </a:lnTo>
                  <a:lnTo>
                    <a:pt x="735" y="180"/>
                  </a:lnTo>
                  <a:lnTo>
                    <a:pt x="720" y="207"/>
                  </a:lnTo>
                  <a:lnTo>
                    <a:pt x="715" y="232"/>
                  </a:lnTo>
                  <a:lnTo>
                    <a:pt x="720" y="264"/>
                  </a:lnTo>
                  <a:lnTo>
                    <a:pt x="735" y="288"/>
                  </a:lnTo>
                  <a:lnTo>
                    <a:pt x="766" y="303"/>
                  </a:lnTo>
                  <a:lnTo>
                    <a:pt x="795" y="308"/>
                  </a:lnTo>
                  <a:lnTo>
                    <a:pt x="837" y="295"/>
                  </a:lnTo>
                  <a:lnTo>
                    <a:pt x="837" y="468"/>
                  </a:lnTo>
                  <a:lnTo>
                    <a:pt x="479" y="468"/>
                  </a:lnTo>
                  <a:lnTo>
                    <a:pt x="491" y="441"/>
                  </a:lnTo>
                  <a:lnTo>
                    <a:pt x="489" y="410"/>
                  </a:lnTo>
                  <a:lnTo>
                    <a:pt x="471" y="381"/>
                  </a:lnTo>
                  <a:lnTo>
                    <a:pt x="447" y="364"/>
                  </a:lnTo>
                  <a:lnTo>
                    <a:pt x="416" y="357"/>
                  </a:lnTo>
                  <a:lnTo>
                    <a:pt x="384" y="363"/>
                  </a:lnTo>
                  <a:lnTo>
                    <a:pt x="357" y="379"/>
                  </a:lnTo>
                  <a:lnTo>
                    <a:pt x="343" y="406"/>
                  </a:lnTo>
                  <a:lnTo>
                    <a:pt x="340" y="436"/>
                  </a:lnTo>
                  <a:lnTo>
                    <a:pt x="353" y="468"/>
                  </a:lnTo>
                  <a:lnTo>
                    <a:pt x="0" y="468"/>
                  </a:lnTo>
                  <a:lnTo>
                    <a:pt x="0" y="0"/>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充值</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1" name="Freeform 20"/>
            <p:cNvSpPr>
              <a:spLocks noChangeAspect="1"/>
            </p:cNvSpPr>
            <p:nvPr/>
          </p:nvSpPr>
          <p:spPr bwMode="auto">
            <a:xfrm rot="677290">
              <a:off x="698842" y="3371071"/>
              <a:ext cx="1136650" cy="681038"/>
            </a:xfrm>
            <a:custGeom>
              <a:avLst/>
              <a:gdLst>
                <a:gd name="T0" fmla="*/ 0 w 1076"/>
                <a:gd name="T1" fmla="*/ 0 h 644"/>
                <a:gd name="T2" fmla="*/ 419377 w 1076"/>
                <a:gd name="T3" fmla="*/ 1058 h 644"/>
                <a:gd name="T4" fmla="*/ 409870 w 1076"/>
                <a:gd name="T5" fmla="*/ 32783 h 644"/>
                <a:gd name="T6" fmla="*/ 415152 w 1076"/>
                <a:gd name="T7" fmla="*/ 74026 h 644"/>
                <a:gd name="T8" fmla="*/ 430997 w 1076"/>
                <a:gd name="T9" fmla="*/ 103636 h 644"/>
                <a:gd name="T10" fmla="*/ 463745 w 1076"/>
                <a:gd name="T11" fmla="*/ 122671 h 644"/>
                <a:gd name="T12" fmla="*/ 495436 w 1076"/>
                <a:gd name="T13" fmla="*/ 127959 h 644"/>
                <a:gd name="T14" fmla="*/ 523958 w 1076"/>
                <a:gd name="T15" fmla="*/ 124786 h 644"/>
                <a:gd name="T16" fmla="*/ 557761 w 1076"/>
                <a:gd name="T17" fmla="*/ 105751 h 644"/>
                <a:gd name="T18" fmla="*/ 579945 w 1076"/>
                <a:gd name="T19" fmla="*/ 74026 h 644"/>
                <a:gd name="T20" fmla="*/ 586283 w 1076"/>
                <a:gd name="T21" fmla="*/ 30668 h 644"/>
                <a:gd name="T22" fmla="*/ 573607 w 1076"/>
                <a:gd name="T23" fmla="*/ 1058 h 644"/>
                <a:gd name="T24" fmla="*/ 1000379 w 1076"/>
                <a:gd name="T25" fmla="*/ 0 h 644"/>
                <a:gd name="T26" fmla="*/ 1000379 w 1076"/>
                <a:gd name="T27" fmla="*/ 204100 h 644"/>
                <a:gd name="T28" fmla="*/ 1034182 w 1076"/>
                <a:gd name="T29" fmla="*/ 189295 h 644"/>
                <a:gd name="T30" fmla="*/ 1079606 w 1076"/>
                <a:gd name="T31" fmla="*/ 189295 h 644"/>
                <a:gd name="T32" fmla="*/ 1113410 w 1076"/>
                <a:gd name="T33" fmla="*/ 209387 h 644"/>
                <a:gd name="T34" fmla="*/ 1127143 w 1076"/>
                <a:gd name="T35" fmla="*/ 242170 h 644"/>
                <a:gd name="T36" fmla="*/ 1136650 w 1076"/>
                <a:gd name="T37" fmla="*/ 273896 h 644"/>
                <a:gd name="T38" fmla="*/ 1129255 w 1076"/>
                <a:gd name="T39" fmla="*/ 311966 h 644"/>
                <a:gd name="T40" fmla="*/ 1113410 w 1076"/>
                <a:gd name="T41" fmla="*/ 338404 h 644"/>
                <a:gd name="T42" fmla="*/ 1079606 w 1076"/>
                <a:gd name="T43" fmla="*/ 363784 h 644"/>
                <a:gd name="T44" fmla="*/ 1039464 w 1076"/>
                <a:gd name="T45" fmla="*/ 363784 h 644"/>
                <a:gd name="T46" fmla="*/ 1000379 w 1076"/>
                <a:gd name="T47" fmla="*/ 354267 h 644"/>
                <a:gd name="T48" fmla="*/ 1000379 w 1076"/>
                <a:gd name="T49" fmla="*/ 554137 h 644"/>
                <a:gd name="T50" fmla="*/ 581001 w 1076"/>
                <a:gd name="T51" fmla="*/ 554137 h 644"/>
                <a:gd name="T52" fmla="*/ 590509 w 1076"/>
                <a:gd name="T53" fmla="*/ 584804 h 644"/>
                <a:gd name="T54" fmla="*/ 584170 w 1076"/>
                <a:gd name="T55" fmla="*/ 626047 h 644"/>
                <a:gd name="T56" fmla="*/ 566212 w 1076"/>
                <a:gd name="T57" fmla="*/ 650370 h 644"/>
                <a:gd name="T58" fmla="*/ 530296 w 1076"/>
                <a:gd name="T59" fmla="*/ 676808 h 644"/>
                <a:gd name="T60" fmla="*/ 492267 w 1076"/>
                <a:gd name="T61" fmla="*/ 681038 h 644"/>
                <a:gd name="T62" fmla="*/ 460576 w 1076"/>
                <a:gd name="T63" fmla="*/ 674693 h 644"/>
                <a:gd name="T64" fmla="*/ 435223 w 1076"/>
                <a:gd name="T65" fmla="*/ 654600 h 644"/>
                <a:gd name="T66" fmla="*/ 415152 w 1076"/>
                <a:gd name="T67" fmla="*/ 624990 h 644"/>
                <a:gd name="T68" fmla="*/ 409870 w 1076"/>
                <a:gd name="T69" fmla="*/ 584804 h 644"/>
                <a:gd name="T70" fmla="*/ 421490 w 1076"/>
                <a:gd name="T71" fmla="*/ 554137 h 644"/>
                <a:gd name="T72" fmla="*/ 0 w 1076"/>
                <a:gd name="T73" fmla="*/ 554137 h 644"/>
                <a:gd name="T74" fmla="*/ 0 w 1076"/>
                <a:gd name="T75" fmla="*/ 0 h 6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6" h="644">
                  <a:moveTo>
                    <a:pt x="0" y="0"/>
                  </a:moveTo>
                  <a:lnTo>
                    <a:pt x="397" y="1"/>
                  </a:lnTo>
                  <a:lnTo>
                    <a:pt x="388" y="31"/>
                  </a:lnTo>
                  <a:lnTo>
                    <a:pt x="393" y="70"/>
                  </a:lnTo>
                  <a:lnTo>
                    <a:pt x="408" y="98"/>
                  </a:lnTo>
                  <a:lnTo>
                    <a:pt x="439" y="116"/>
                  </a:lnTo>
                  <a:lnTo>
                    <a:pt x="469" y="121"/>
                  </a:lnTo>
                  <a:lnTo>
                    <a:pt x="496" y="118"/>
                  </a:lnTo>
                  <a:lnTo>
                    <a:pt x="528" y="100"/>
                  </a:lnTo>
                  <a:lnTo>
                    <a:pt x="549" y="70"/>
                  </a:lnTo>
                  <a:lnTo>
                    <a:pt x="555" y="29"/>
                  </a:lnTo>
                  <a:lnTo>
                    <a:pt x="543" y="1"/>
                  </a:lnTo>
                  <a:lnTo>
                    <a:pt x="947" y="0"/>
                  </a:lnTo>
                  <a:lnTo>
                    <a:pt x="947" y="193"/>
                  </a:lnTo>
                  <a:lnTo>
                    <a:pt x="979" y="179"/>
                  </a:lnTo>
                  <a:lnTo>
                    <a:pt x="1022" y="179"/>
                  </a:lnTo>
                  <a:lnTo>
                    <a:pt x="1054" y="198"/>
                  </a:lnTo>
                  <a:lnTo>
                    <a:pt x="1067" y="229"/>
                  </a:lnTo>
                  <a:lnTo>
                    <a:pt x="1076" y="259"/>
                  </a:lnTo>
                  <a:lnTo>
                    <a:pt x="1069" y="295"/>
                  </a:lnTo>
                  <a:lnTo>
                    <a:pt x="1054" y="320"/>
                  </a:lnTo>
                  <a:lnTo>
                    <a:pt x="1022" y="344"/>
                  </a:lnTo>
                  <a:lnTo>
                    <a:pt x="984" y="344"/>
                  </a:lnTo>
                  <a:lnTo>
                    <a:pt x="947" y="335"/>
                  </a:lnTo>
                  <a:lnTo>
                    <a:pt x="947" y="524"/>
                  </a:lnTo>
                  <a:lnTo>
                    <a:pt x="550" y="524"/>
                  </a:lnTo>
                  <a:lnTo>
                    <a:pt x="559" y="553"/>
                  </a:lnTo>
                  <a:lnTo>
                    <a:pt x="553" y="592"/>
                  </a:lnTo>
                  <a:lnTo>
                    <a:pt x="536" y="615"/>
                  </a:lnTo>
                  <a:lnTo>
                    <a:pt x="502" y="640"/>
                  </a:lnTo>
                  <a:lnTo>
                    <a:pt x="466" y="644"/>
                  </a:lnTo>
                  <a:lnTo>
                    <a:pt x="436" y="638"/>
                  </a:lnTo>
                  <a:lnTo>
                    <a:pt x="412" y="619"/>
                  </a:lnTo>
                  <a:lnTo>
                    <a:pt x="393" y="591"/>
                  </a:lnTo>
                  <a:lnTo>
                    <a:pt x="388" y="553"/>
                  </a:lnTo>
                  <a:lnTo>
                    <a:pt x="399" y="524"/>
                  </a:lnTo>
                  <a:lnTo>
                    <a:pt x="0" y="524"/>
                  </a:lnTo>
                  <a:lnTo>
                    <a:pt x="0" y="0"/>
                  </a:lnTo>
                  <a:close/>
                </a:path>
              </a:pathLst>
            </a:custGeom>
            <a:solidFill>
              <a:srgbClr val="ECECEC"/>
            </a:solidFill>
            <a:ln w="6350" cap="flat" cmpd="sng">
              <a:solidFill>
                <a:srgbClr val="C2C2C2"/>
              </a:solidFill>
              <a:prstDash val="solid"/>
              <a:round/>
              <a:headEnd/>
              <a:tailEnd/>
            </a:ln>
            <a:effectLst>
              <a:outerShdw dist="35921" dir="2700000" algn="ctr" rotWithShape="0">
                <a:schemeClr val="bg2"/>
              </a:outerShdw>
            </a:effec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授权</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2" name="Freeform 21"/>
            <p:cNvSpPr>
              <a:spLocks noChangeAspect="1"/>
            </p:cNvSpPr>
            <p:nvPr/>
          </p:nvSpPr>
          <p:spPr bwMode="auto">
            <a:xfrm rot="1545721">
              <a:off x="3109193" y="1915696"/>
              <a:ext cx="993775" cy="555625"/>
            </a:xfrm>
            <a:custGeom>
              <a:avLst/>
              <a:gdLst>
                <a:gd name="T0" fmla="*/ 993775 w 942"/>
                <a:gd name="T1" fmla="*/ 1056 h 526"/>
                <a:gd name="T2" fmla="*/ 0 w 942"/>
                <a:gd name="T3" fmla="*/ 0 h 526"/>
                <a:gd name="T4" fmla="*/ 0 w 942"/>
                <a:gd name="T5" fmla="*/ 205983 h 526"/>
                <a:gd name="T6" fmla="*/ 37979 w 942"/>
                <a:gd name="T7" fmla="*/ 190138 h 526"/>
                <a:gd name="T8" fmla="*/ 84397 w 942"/>
                <a:gd name="T9" fmla="*/ 193307 h 526"/>
                <a:gd name="T10" fmla="*/ 118156 w 942"/>
                <a:gd name="T11" fmla="*/ 217602 h 526"/>
                <a:gd name="T12" fmla="*/ 135035 w 942"/>
                <a:gd name="T13" fmla="*/ 245067 h 526"/>
                <a:gd name="T14" fmla="*/ 139255 w 942"/>
                <a:gd name="T15" fmla="*/ 273587 h 526"/>
                <a:gd name="T16" fmla="*/ 135035 w 942"/>
                <a:gd name="T17" fmla="*/ 307389 h 526"/>
                <a:gd name="T18" fmla="*/ 114991 w 942"/>
                <a:gd name="T19" fmla="*/ 336966 h 526"/>
                <a:gd name="T20" fmla="*/ 80177 w 942"/>
                <a:gd name="T21" fmla="*/ 360206 h 526"/>
                <a:gd name="T22" fmla="*/ 45363 w 942"/>
                <a:gd name="T23" fmla="*/ 363375 h 526"/>
                <a:gd name="T24" fmla="*/ 0 w 942"/>
                <a:gd name="T25" fmla="*/ 352811 h 526"/>
                <a:gd name="T26" fmla="*/ 0 w 942"/>
                <a:gd name="T27" fmla="*/ 552456 h 526"/>
                <a:gd name="T28" fmla="*/ 424095 w 942"/>
                <a:gd name="T29" fmla="*/ 552456 h 526"/>
                <a:gd name="T30" fmla="*/ 408271 w 942"/>
                <a:gd name="T31" fmla="*/ 520766 h 526"/>
                <a:gd name="T32" fmla="*/ 408271 w 942"/>
                <a:gd name="T33" fmla="*/ 479570 h 526"/>
                <a:gd name="T34" fmla="*/ 430425 w 942"/>
                <a:gd name="T35" fmla="*/ 445768 h 526"/>
                <a:gd name="T36" fmla="*/ 463129 w 942"/>
                <a:gd name="T37" fmla="*/ 423585 h 526"/>
                <a:gd name="T38" fmla="*/ 497942 w 942"/>
                <a:gd name="T39" fmla="*/ 419360 h 526"/>
                <a:gd name="T40" fmla="*/ 533811 w 942"/>
                <a:gd name="T41" fmla="*/ 423585 h 526"/>
                <a:gd name="T42" fmla="*/ 565460 w 942"/>
                <a:gd name="T43" fmla="*/ 442599 h 526"/>
                <a:gd name="T44" fmla="*/ 585504 w 942"/>
                <a:gd name="T45" fmla="*/ 481683 h 526"/>
                <a:gd name="T46" fmla="*/ 587614 w 942"/>
                <a:gd name="T47" fmla="*/ 523935 h 526"/>
                <a:gd name="T48" fmla="*/ 578120 w 942"/>
                <a:gd name="T49" fmla="*/ 555625 h 526"/>
                <a:gd name="T50" fmla="*/ 993775 w 942"/>
                <a:gd name="T51" fmla="*/ 554569 h 526"/>
                <a:gd name="T52" fmla="*/ 993775 w 942"/>
                <a:gd name="T53" fmla="*/ 1056 h 5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42" h="526">
                  <a:moveTo>
                    <a:pt x="942" y="1"/>
                  </a:moveTo>
                  <a:lnTo>
                    <a:pt x="0" y="0"/>
                  </a:lnTo>
                  <a:lnTo>
                    <a:pt x="0" y="195"/>
                  </a:lnTo>
                  <a:lnTo>
                    <a:pt x="36" y="180"/>
                  </a:lnTo>
                  <a:lnTo>
                    <a:pt x="80" y="183"/>
                  </a:lnTo>
                  <a:lnTo>
                    <a:pt x="112" y="206"/>
                  </a:lnTo>
                  <a:lnTo>
                    <a:pt x="128" y="232"/>
                  </a:lnTo>
                  <a:lnTo>
                    <a:pt x="132" y="259"/>
                  </a:lnTo>
                  <a:lnTo>
                    <a:pt x="128" y="291"/>
                  </a:lnTo>
                  <a:lnTo>
                    <a:pt x="109" y="319"/>
                  </a:lnTo>
                  <a:lnTo>
                    <a:pt x="76" y="341"/>
                  </a:lnTo>
                  <a:lnTo>
                    <a:pt x="43" y="344"/>
                  </a:lnTo>
                  <a:lnTo>
                    <a:pt x="0" y="334"/>
                  </a:lnTo>
                  <a:lnTo>
                    <a:pt x="0" y="523"/>
                  </a:lnTo>
                  <a:lnTo>
                    <a:pt x="402" y="523"/>
                  </a:lnTo>
                  <a:lnTo>
                    <a:pt x="387" y="493"/>
                  </a:lnTo>
                  <a:lnTo>
                    <a:pt x="387" y="454"/>
                  </a:lnTo>
                  <a:lnTo>
                    <a:pt x="408" y="422"/>
                  </a:lnTo>
                  <a:lnTo>
                    <a:pt x="439" y="401"/>
                  </a:lnTo>
                  <a:lnTo>
                    <a:pt x="472" y="397"/>
                  </a:lnTo>
                  <a:lnTo>
                    <a:pt x="506" y="401"/>
                  </a:lnTo>
                  <a:lnTo>
                    <a:pt x="536" y="419"/>
                  </a:lnTo>
                  <a:lnTo>
                    <a:pt x="555" y="456"/>
                  </a:lnTo>
                  <a:lnTo>
                    <a:pt x="557" y="496"/>
                  </a:lnTo>
                  <a:lnTo>
                    <a:pt x="548" y="526"/>
                  </a:lnTo>
                  <a:lnTo>
                    <a:pt x="942" y="525"/>
                  </a:lnTo>
                  <a:lnTo>
                    <a:pt x="942" y="1"/>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投标</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3" name="Freeform 22"/>
            <p:cNvSpPr>
              <a:spLocks noChangeAspect="1"/>
            </p:cNvSpPr>
            <p:nvPr/>
          </p:nvSpPr>
          <p:spPr bwMode="auto">
            <a:xfrm rot="20936391">
              <a:off x="756125" y="4238302"/>
              <a:ext cx="998538" cy="557213"/>
            </a:xfrm>
            <a:custGeom>
              <a:avLst/>
              <a:gdLst>
                <a:gd name="T0" fmla="*/ 0 w 837"/>
                <a:gd name="T1" fmla="*/ 1196 h 466"/>
                <a:gd name="T2" fmla="*/ 421128 w 837"/>
                <a:gd name="T3" fmla="*/ 0 h 466"/>
                <a:gd name="T4" fmla="*/ 409198 w 837"/>
                <a:gd name="T5" fmla="*/ 34676 h 466"/>
                <a:gd name="T6" fmla="*/ 415163 w 837"/>
                <a:gd name="T7" fmla="*/ 75331 h 466"/>
                <a:gd name="T8" fmla="*/ 435444 w 837"/>
                <a:gd name="T9" fmla="*/ 99246 h 466"/>
                <a:gd name="T10" fmla="*/ 461690 w 837"/>
                <a:gd name="T11" fmla="*/ 123161 h 466"/>
                <a:gd name="T12" fmla="*/ 495094 w 837"/>
                <a:gd name="T13" fmla="*/ 127944 h 466"/>
                <a:gd name="T14" fmla="*/ 527304 w 837"/>
                <a:gd name="T15" fmla="*/ 123161 h 466"/>
                <a:gd name="T16" fmla="*/ 557129 w 837"/>
                <a:gd name="T17" fmla="*/ 104029 h 466"/>
                <a:gd name="T18" fmla="*/ 583375 w 837"/>
                <a:gd name="T19" fmla="*/ 75331 h 466"/>
                <a:gd name="T20" fmla="*/ 589340 w 837"/>
                <a:gd name="T21" fmla="*/ 32285 h 466"/>
                <a:gd name="T22" fmla="*/ 579796 w 837"/>
                <a:gd name="T23" fmla="*/ 1196 h 466"/>
                <a:gd name="T24" fmla="*/ 998538 w 837"/>
                <a:gd name="T25" fmla="*/ 1196 h 466"/>
                <a:gd name="T26" fmla="*/ 998538 w 837"/>
                <a:gd name="T27" fmla="*/ 208058 h 466"/>
                <a:gd name="T28" fmla="*/ 960362 w 837"/>
                <a:gd name="T29" fmla="*/ 186535 h 466"/>
                <a:gd name="T30" fmla="*/ 920993 w 837"/>
                <a:gd name="T31" fmla="*/ 192514 h 466"/>
                <a:gd name="T32" fmla="*/ 885203 w 837"/>
                <a:gd name="T33" fmla="*/ 210450 h 466"/>
                <a:gd name="T34" fmla="*/ 866115 w 837"/>
                <a:gd name="T35" fmla="*/ 239147 h 466"/>
                <a:gd name="T36" fmla="*/ 856571 w 837"/>
                <a:gd name="T37" fmla="*/ 276215 h 466"/>
                <a:gd name="T38" fmla="*/ 866115 w 837"/>
                <a:gd name="T39" fmla="*/ 309696 h 466"/>
                <a:gd name="T40" fmla="*/ 886396 w 837"/>
                <a:gd name="T41" fmla="*/ 346763 h 466"/>
                <a:gd name="T42" fmla="*/ 918607 w 837"/>
                <a:gd name="T43" fmla="*/ 361112 h 466"/>
                <a:gd name="T44" fmla="*/ 956783 w 837"/>
                <a:gd name="T45" fmla="*/ 367091 h 466"/>
                <a:gd name="T46" fmla="*/ 998538 w 837"/>
                <a:gd name="T47" fmla="*/ 353938 h 466"/>
                <a:gd name="T48" fmla="*/ 997345 w 837"/>
                <a:gd name="T49" fmla="*/ 557213 h 466"/>
                <a:gd name="T50" fmla="*/ 0 w 837"/>
                <a:gd name="T51" fmla="*/ 557213 h 466"/>
                <a:gd name="T52" fmla="*/ 0 w 837"/>
                <a:gd name="T53" fmla="*/ 1196 h 46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7" h="466">
                  <a:moveTo>
                    <a:pt x="0" y="1"/>
                  </a:moveTo>
                  <a:lnTo>
                    <a:pt x="353" y="0"/>
                  </a:lnTo>
                  <a:lnTo>
                    <a:pt x="343" y="29"/>
                  </a:lnTo>
                  <a:lnTo>
                    <a:pt x="348" y="63"/>
                  </a:lnTo>
                  <a:lnTo>
                    <a:pt x="365" y="83"/>
                  </a:lnTo>
                  <a:lnTo>
                    <a:pt x="387" y="103"/>
                  </a:lnTo>
                  <a:lnTo>
                    <a:pt x="415" y="107"/>
                  </a:lnTo>
                  <a:lnTo>
                    <a:pt x="442" y="103"/>
                  </a:lnTo>
                  <a:lnTo>
                    <a:pt x="467" y="87"/>
                  </a:lnTo>
                  <a:lnTo>
                    <a:pt x="489" y="63"/>
                  </a:lnTo>
                  <a:lnTo>
                    <a:pt x="494" y="27"/>
                  </a:lnTo>
                  <a:lnTo>
                    <a:pt x="486" y="1"/>
                  </a:lnTo>
                  <a:lnTo>
                    <a:pt x="837" y="1"/>
                  </a:lnTo>
                  <a:lnTo>
                    <a:pt x="837" y="174"/>
                  </a:lnTo>
                  <a:lnTo>
                    <a:pt x="805" y="156"/>
                  </a:lnTo>
                  <a:lnTo>
                    <a:pt x="772" y="161"/>
                  </a:lnTo>
                  <a:lnTo>
                    <a:pt x="742" y="176"/>
                  </a:lnTo>
                  <a:lnTo>
                    <a:pt x="726" y="200"/>
                  </a:lnTo>
                  <a:lnTo>
                    <a:pt x="718" y="231"/>
                  </a:lnTo>
                  <a:lnTo>
                    <a:pt x="726" y="259"/>
                  </a:lnTo>
                  <a:lnTo>
                    <a:pt x="743" y="290"/>
                  </a:lnTo>
                  <a:lnTo>
                    <a:pt x="770" y="302"/>
                  </a:lnTo>
                  <a:lnTo>
                    <a:pt x="802" y="307"/>
                  </a:lnTo>
                  <a:lnTo>
                    <a:pt x="837" y="296"/>
                  </a:lnTo>
                  <a:lnTo>
                    <a:pt x="836" y="466"/>
                  </a:lnTo>
                  <a:lnTo>
                    <a:pt x="0" y="466"/>
                  </a:lnTo>
                  <a:lnTo>
                    <a:pt x="0" y="1"/>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提现</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4" name="Freeform 23"/>
            <p:cNvSpPr>
              <a:spLocks noChangeAspect="1"/>
            </p:cNvSpPr>
            <p:nvPr/>
          </p:nvSpPr>
          <p:spPr bwMode="auto">
            <a:xfrm rot="19265457">
              <a:off x="1928543" y="2025787"/>
              <a:ext cx="1289050" cy="695325"/>
            </a:xfrm>
            <a:custGeom>
              <a:avLst/>
              <a:gdLst>
                <a:gd name="T0" fmla="*/ 149103 w 1219"/>
                <a:gd name="T1" fmla="*/ 0 h 659"/>
                <a:gd name="T2" fmla="*/ 1149465 w 1219"/>
                <a:gd name="T3" fmla="*/ 0 h 659"/>
                <a:gd name="T4" fmla="*/ 1149465 w 1219"/>
                <a:gd name="T5" fmla="*/ 205749 h 659"/>
                <a:gd name="T6" fmla="*/ 1186476 w 1219"/>
                <a:gd name="T7" fmla="*/ 186756 h 659"/>
                <a:gd name="T8" fmla="*/ 1224545 w 1219"/>
                <a:gd name="T9" fmla="*/ 188867 h 659"/>
                <a:gd name="T10" fmla="*/ 1258384 w 1219"/>
                <a:gd name="T11" fmla="*/ 204694 h 659"/>
                <a:gd name="T12" fmla="*/ 1282705 w 1219"/>
                <a:gd name="T13" fmla="*/ 237402 h 659"/>
                <a:gd name="T14" fmla="*/ 1289050 w 1219"/>
                <a:gd name="T15" fmla="*/ 269056 h 659"/>
                <a:gd name="T16" fmla="*/ 1284820 w 1219"/>
                <a:gd name="T17" fmla="*/ 304930 h 659"/>
                <a:gd name="T18" fmla="*/ 1260498 w 1219"/>
                <a:gd name="T19" fmla="*/ 339749 h 659"/>
                <a:gd name="T20" fmla="*/ 1225602 w 1219"/>
                <a:gd name="T21" fmla="*/ 358741 h 659"/>
                <a:gd name="T22" fmla="*/ 1192821 w 1219"/>
                <a:gd name="T23" fmla="*/ 359796 h 659"/>
                <a:gd name="T24" fmla="*/ 1149465 w 1219"/>
                <a:gd name="T25" fmla="*/ 352411 h 659"/>
                <a:gd name="T26" fmla="*/ 1149465 w 1219"/>
                <a:gd name="T27" fmla="*/ 551828 h 659"/>
                <a:gd name="T28" fmla="*/ 715904 w 1219"/>
                <a:gd name="T29" fmla="*/ 551828 h 659"/>
                <a:gd name="T30" fmla="*/ 727536 w 1219"/>
                <a:gd name="T31" fmla="*/ 580317 h 659"/>
                <a:gd name="T32" fmla="*/ 731766 w 1219"/>
                <a:gd name="T33" fmla="*/ 627797 h 659"/>
                <a:gd name="T34" fmla="*/ 721191 w 1219"/>
                <a:gd name="T35" fmla="*/ 657341 h 659"/>
                <a:gd name="T36" fmla="*/ 683122 w 1219"/>
                <a:gd name="T37" fmla="*/ 688994 h 659"/>
                <a:gd name="T38" fmla="*/ 645054 w 1219"/>
                <a:gd name="T39" fmla="*/ 695325 h 659"/>
                <a:gd name="T40" fmla="*/ 604870 w 1219"/>
                <a:gd name="T41" fmla="*/ 685829 h 659"/>
                <a:gd name="T42" fmla="*/ 571031 w 1219"/>
                <a:gd name="T43" fmla="*/ 660506 h 659"/>
                <a:gd name="T44" fmla="*/ 555169 w 1219"/>
                <a:gd name="T45" fmla="*/ 624632 h 659"/>
                <a:gd name="T46" fmla="*/ 557284 w 1219"/>
                <a:gd name="T47" fmla="*/ 580317 h 659"/>
                <a:gd name="T48" fmla="*/ 579491 w 1219"/>
                <a:gd name="T49" fmla="*/ 553939 h 659"/>
                <a:gd name="T50" fmla="*/ 149103 w 1219"/>
                <a:gd name="T51" fmla="*/ 556049 h 659"/>
                <a:gd name="T52" fmla="*/ 149103 w 1219"/>
                <a:gd name="T53" fmla="*/ 349245 h 659"/>
                <a:gd name="T54" fmla="*/ 103632 w 1219"/>
                <a:gd name="T55" fmla="*/ 366127 h 659"/>
                <a:gd name="T56" fmla="*/ 66620 w 1219"/>
                <a:gd name="T57" fmla="*/ 361907 h 659"/>
                <a:gd name="T58" fmla="*/ 28552 w 1219"/>
                <a:gd name="T59" fmla="*/ 342914 h 659"/>
                <a:gd name="T60" fmla="*/ 9517 w 1219"/>
                <a:gd name="T61" fmla="*/ 316536 h 659"/>
                <a:gd name="T62" fmla="*/ 0 w 1219"/>
                <a:gd name="T63" fmla="*/ 276442 h 659"/>
                <a:gd name="T64" fmla="*/ 7402 w 1219"/>
                <a:gd name="T65" fmla="*/ 243733 h 659"/>
                <a:gd name="T66" fmla="*/ 28552 w 1219"/>
                <a:gd name="T67" fmla="*/ 212079 h 659"/>
                <a:gd name="T68" fmla="*/ 70850 w 1219"/>
                <a:gd name="T69" fmla="*/ 188867 h 659"/>
                <a:gd name="T70" fmla="*/ 106804 w 1219"/>
                <a:gd name="T71" fmla="*/ 188867 h 659"/>
                <a:gd name="T72" fmla="*/ 149103 w 1219"/>
                <a:gd name="T73" fmla="*/ 205749 h 659"/>
                <a:gd name="T74" fmla="*/ 149103 w 1219"/>
                <a:gd name="T75" fmla="*/ 0 h 6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219" h="659">
                  <a:moveTo>
                    <a:pt x="141" y="0"/>
                  </a:moveTo>
                  <a:lnTo>
                    <a:pt x="1087" y="0"/>
                  </a:lnTo>
                  <a:lnTo>
                    <a:pt x="1087" y="195"/>
                  </a:lnTo>
                  <a:lnTo>
                    <a:pt x="1122" y="177"/>
                  </a:lnTo>
                  <a:lnTo>
                    <a:pt x="1158" y="179"/>
                  </a:lnTo>
                  <a:lnTo>
                    <a:pt x="1190" y="194"/>
                  </a:lnTo>
                  <a:lnTo>
                    <a:pt x="1213" y="225"/>
                  </a:lnTo>
                  <a:lnTo>
                    <a:pt x="1219" y="255"/>
                  </a:lnTo>
                  <a:lnTo>
                    <a:pt x="1215" y="289"/>
                  </a:lnTo>
                  <a:lnTo>
                    <a:pt x="1192" y="322"/>
                  </a:lnTo>
                  <a:lnTo>
                    <a:pt x="1159" y="340"/>
                  </a:lnTo>
                  <a:lnTo>
                    <a:pt x="1128" y="341"/>
                  </a:lnTo>
                  <a:lnTo>
                    <a:pt x="1087" y="334"/>
                  </a:lnTo>
                  <a:lnTo>
                    <a:pt x="1087" y="523"/>
                  </a:lnTo>
                  <a:lnTo>
                    <a:pt x="677" y="523"/>
                  </a:lnTo>
                  <a:lnTo>
                    <a:pt x="688" y="550"/>
                  </a:lnTo>
                  <a:lnTo>
                    <a:pt x="692" y="595"/>
                  </a:lnTo>
                  <a:lnTo>
                    <a:pt x="682" y="623"/>
                  </a:lnTo>
                  <a:lnTo>
                    <a:pt x="646" y="653"/>
                  </a:lnTo>
                  <a:lnTo>
                    <a:pt x="610" y="659"/>
                  </a:lnTo>
                  <a:lnTo>
                    <a:pt x="572" y="650"/>
                  </a:lnTo>
                  <a:lnTo>
                    <a:pt x="540" y="626"/>
                  </a:lnTo>
                  <a:lnTo>
                    <a:pt x="525" y="592"/>
                  </a:lnTo>
                  <a:lnTo>
                    <a:pt x="527" y="550"/>
                  </a:lnTo>
                  <a:lnTo>
                    <a:pt x="548" y="525"/>
                  </a:lnTo>
                  <a:lnTo>
                    <a:pt x="141" y="527"/>
                  </a:lnTo>
                  <a:lnTo>
                    <a:pt x="141" y="331"/>
                  </a:lnTo>
                  <a:lnTo>
                    <a:pt x="98" y="347"/>
                  </a:lnTo>
                  <a:lnTo>
                    <a:pt x="63" y="343"/>
                  </a:lnTo>
                  <a:lnTo>
                    <a:pt x="27" y="325"/>
                  </a:lnTo>
                  <a:lnTo>
                    <a:pt x="9" y="300"/>
                  </a:lnTo>
                  <a:lnTo>
                    <a:pt x="0" y="262"/>
                  </a:lnTo>
                  <a:lnTo>
                    <a:pt x="7" y="231"/>
                  </a:lnTo>
                  <a:lnTo>
                    <a:pt x="27" y="201"/>
                  </a:lnTo>
                  <a:lnTo>
                    <a:pt x="67" y="179"/>
                  </a:lnTo>
                  <a:lnTo>
                    <a:pt x="101" y="179"/>
                  </a:lnTo>
                  <a:lnTo>
                    <a:pt x="141" y="195"/>
                  </a:lnTo>
                  <a:lnTo>
                    <a:pt x="141" y="0"/>
                  </a:lnTo>
                  <a:close/>
                </a:path>
              </a:pathLst>
            </a:custGeom>
            <a:solidFill>
              <a:srgbClr val="ECECEC"/>
            </a:solidFill>
            <a:ln w="6350" cap="flat" cmpd="sng">
              <a:solidFill>
                <a:srgbClr val="C2C2C2"/>
              </a:solidFill>
              <a:prstDash val="solid"/>
              <a:round/>
              <a:headEnd/>
              <a:tailEnd/>
            </a:ln>
            <a:effectLst>
              <a:outerShdw dist="35921" dir="2700000" algn="ctr" rotWithShape="0">
                <a:schemeClr val="bg2"/>
              </a:outerShdw>
            </a:effec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标的转账</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5" name="Freeform 24"/>
            <p:cNvSpPr>
              <a:spLocks noChangeAspect="1"/>
            </p:cNvSpPr>
            <p:nvPr/>
          </p:nvSpPr>
          <p:spPr bwMode="auto">
            <a:xfrm rot="20042358">
              <a:off x="2236788" y="3400425"/>
              <a:ext cx="1001712" cy="684213"/>
            </a:xfrm>
            <a:custGeom>
              <a:avLst/>
              <a:gdLst>
                <a:gd name="T0" fmla="*/ 0 w 947"/>
                <a:gd name="T1" fmla="*/ 130930 h 648"/>
                <a:gd name="T2" fmla="*/ 424167 w 947"/>
                <a:gd name="T3" fmla="*/ 128818 h 648"/>
                <a:gd name="T4" fmla="*/ 408301 w 947"/>
                <a:gd name="T5" fmla="*/ 97141 h 648"/>
                <a:gd name="T6" fmla="*/ 417821 w 947"/>
                <a:gd name="T7" fmla="*/ 54906 h 648"/>
                <a:gd name="T8" fmla="*/ 438976 w 947"/>
                <a:gd name="T9" fmla="*/ 26397 h 648"/>
                <a:gd name="T10" fmla="*/ 469652 w 947"/>
                <a:gd name="T11" fmla="*/ 6335 h 648"/>
                <a:gd name="T12" fmla="*/ 496096 w 947"/>
                <a:gd name="T13" fmla="*/ 0 h 648"/>
                <a:gd name="T14" fmla="*/ 531003 w 947"/>
                <a:gd name="T15" fmla="*/ 6335 h 648"/>
                <a:gd name="T16" fmla="*/ 562736 w 947"/>
                <a:gd name="T17" fmla="*/ 25341 h 648"/>
                <a:gd name="T18" fmla="*/ 582833 w 947"/>
                <a:gd name="T19" fmla="*/ 54906 h 648"/>
                <a:gd name="T20" fmla="*/ 592353 w 947"/>
                <a:gd name="T21" fmla="*/ 93974 h 648"/>
                <a:gd name="T22" fmla="*/ 586007 w 947"/>
                <a:gd name="T23" fmla="*/ 127762 h 648"/>
                <a:gd name="T24" fmla="*/ 1001712 w 947"/>
                <a:gd name="T25" fmla="*/ 128818 h 648"/>
                <a:gd name="T26" fmla="*/ 1001712 w 947"/>
                <a:gd name="T27" fmla="*/ 334715 h 648"/>
                <a:gd name="T28" fmla="*/ 956228 w 947"/>
                <a:gd name="T29" fmla="*/ 315709 h 648"/>
                <a:gd name="T30" fmla="*/ 917090 w 947"/>
                <a:gd name="T31" fmla="*/ 322045 h 648"/>
                <a:gd name="T32" fmla="*/ 885357 w 947"/>
                <a:gd name="T33" fmla="*/ 344218 h 648"/>
                <a:gd name="T34" fmla="*/ 870548 w 947"/>
                <a:gd name="T35" fmla="*/ 368504 h 648"/>
                <a:gd name="T36" fmla="*/ 864201 w 947"/>
                <a:gd name="T37" fmla="*/ 404404 h 648"/>
                <a:gd name="T38" fmla="*/ 869490 w 947"/>
                <a:gd name="T39" fmla="*/ 437136 h 648"/>
                <a:gd name="T40" fmla="*/ 883241 w 947"/>
                <a:gd name="T41" fmla="*/ 466701 h 648"/>
                <a:gd name="T42" fmla="*/ 917090 w 947"/>
                <a:gd name="T43" fmla="*/ 487819 h 648"/>
                <a:gd name="T44" fmla="*/ 956228 w 947"/>
                <a:gd name="T45" fmla="*/ 492042 h 648"/>
                <a:gd name="T46" fmla="*/ 1001712 w 947"/>
                <a:gd name="T47" fmla="*/ 481483 h 648"/>
                <a:gd name="T48" fmla="*/ 1001712 w 947"/>
                <a:gd name="T49" fmla="*/ 684213 h 648"/>
                <a:gd name="T50" fmla="*/ 574371 w 947"/>
                <a:gd name="T51" fmla="*/ 684213 h 648"/>
                <a:gd name="T52" fmla="*/ 587065 w 947"/>
                <a:gd name="T53" fmla="*/ 651481 h 648"/>
                <a:gd name="T54" fmla="*/ 586007 w 947"/>
                <a:gd name="T55" fmla="*/ 613469 h 648"/>
                <a:gd name="T56" fmla="*/ 559562 w 947"/>
                <a:gd name="T57" fmla="*/ 574401 h 648"/>
                <a:gd name="T58" fmla="*/ 528887 w 947"/>
                <a:gd name="T59" fmla="*/ 555395 h 648"/>
                <a:gd name="T60" fmla="*/ 492923 w 947"/>
                <a:gd name="T61" fmla="*/ 552227 h 648"/>
                <a:gd name="T62" fmla="*/ 463305 w 947"/>
                <a:gd name="T63" fmla="*/ 556451 h 648"/>
                <a:gd name="T64" fmla="*/ 429456 w 947"/>
                <a:gd name="T65" fmla="*/ 578625 h 648"/>
                <a:gd name="T66" fmla="*/ 408301 w 947"/>
                <a:gd name="T67" fmla="*/ 613469 h 648"/>
                <a:gd name="T68" fmla="*/ 408301 w 947"/>
                <a:gd name="T69" fmla="*/ 651481 h 648"/>
                <a:gd name="T70" fmla="*/ 422052 w 947"/>
                <a:gd name="T71" fmla="*/ 684213 h 648"/>
                <a:gd name="T72" fmla="*/ 0 w 947"/>
                <a:gd name="T73" fmla="*/ 684213 h 648"/>
                <a:gd name="T74" fmla="*/ 0 w 947"/>
                <a:gd name="T75" fmla="*/ 484651 h 648"/>
                <a:gd name="T76" fmla="*/ 38080 w 947"/>
                <a:gd name="T77" fmla="*/ 494154 h 648"/>
                <a:gd name="T78" fmla="*/ 75102 w 947"/>
                <a:gd name="T79" fmla="*/ 494154 h 648"/>
                <a:gd name="T80" fmla="*/ 108951 w 947"/>
                <a:gd name="T81" fmla="*/ 475148 h 648"/>
                <a:gd name="T82" fmla="*/ 129048 w 947"/>
                <a:gd name="T83" fmla="*/ 442416 h 648"/>
                <a:gd name="T84" fmla="*/ 137511 w 947"/>
                <a:gd name="T85" fmla="*/ 408627 h 648"/>
                <a:gd name="T86" fmla="*/ 129048 w 947"/>
                <a:gd name="T87" fmla="*/ 372727 h 648"/>
                <a:gd name="T88" fmla="*/ 110008 w 947"/>
                <a:gd name="T89" fmla="*/ 339995 h 648"/>
                <a:gd name="T90" fmla="*/ 75102 w 947"/>
                <a:gd name="T91" fmla="*/ 315709 h 648"/>
                <a:gd name="T92" fmla="*/ 32791 w 947"/>
                <a:gd name="T93" fmla="*/ 318877 h 648"/>
                <a:gd name="T94" fmla="*/ 0 w 947"/>
                <a:gd name="T95" fmla="*/ 337883 h 648"/>
                <a:gd name="T96" fmla="*/ 0 w 947"/>
                <a:gd name="T97" fmla="*/ 130930 h 6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47" h="648">
                  <a:moveTo>
                    <a:pt x="0" y="124"/>
                  </a:moveTo>
                  <a:lnTo>
                    <a:pt x="401" y="122"/>
                  </a:lnTo>
                  <a:lnTo>
                    <a:pt x="386" y="92"/>
                  </a:lnTo>
                  <a:lnTo>
                    <a:pt x="395" y="52"/>
                  </a:lnTo>
                  <a:lnTo>
                    <a:pt x="415" y="25"/>
                  </a:lnTo>
                  <a:lnTo>
                    <a:pt x="444" y="6"/>
                  </a:lnTo>
                  <a:lnTo>
                    <a:pt x="469" y="0"/>
                  </a:lnTo>
                  <a:lnTo>
                    <a:pt x="502" y="6"/>
                  </a:lnTo>
                  <a:lnTo>
                    <a:pt x="532" y="24"/>
                  </a:lnTo>
                  <a:lnTo>
                    <a:pt x="551" y="52"/>
                  </a:lnTo>
                  <a:lnTo>
                    <a:pt x="560" y="89"/>
                  </a:lnTo>
                  <a:lnTo>
                    <a:pt x="554" y="121"/>
                  </a:lnTo>
                  <a:lnTo>
                    <a:pt x="947" y="122"/>
                  </a:lnTo>
                  <a:lnTo>
                    <a:pt x="947" y="317"/>
                  </a:lnTo>
                  <a:lnTo>
                    <a:pt x="904" y="299"/>
                  </a:lnTo>
                  <a:lnTo>
                    <a:pt x="867" y="305"/>
                  </a:lnTo>
                  <a:lnTo>
                    <a:pt x="837" y="326"/>
                  </a:lnTo>
                  <a:lnTo>
                    <a:pt x="823" y="349"/>
                  </a:lnTo>
                  <a:lnTo>
                    <a:pt x="817" y="383"/>
                  </a:lnTo>
                  <a:lnTo>
                    <a:pt x="822" y="414"/>
                  </a:lnTo>
                  <a:lnTo>
                    <a:pt x="835" y="442"/>
                  </a:lnTo>
                  <a:lnTo>
                    <a:pt x="867" y="462"/>
                  </a:lnTo>
                  <a:lnTo>
                    <a:pt x="904" y="466"/>
                  </a:lnTo>
                  <a:lnTo>
                    <a:pt x="947" y="456"/>
                  </a:lnTo>
                  <a:lnTo>
                    <a:pt x="947" y="648"/>
                  </a:lnTo>
                  <a:lnTo>
                    <a:pt x="543" y="648"/>
                  </a:lnTo>
                  <a:lnTo>
                    <a:pt x="555" y="617"/>
                  </a:lnTo>
                  <a:lnTo>
                    <a:pt x="554" y="581"/>
                  </a:lnTo>
                  <a:lnTo>
                    <a:pt x="529" y="544"/>
                  </a:lnTo>
                  <a:lnTo>
                    <a:pt x="500" y="526"/>
                  </a:lnTo>
                  <a:lnTo>
                    <a:pt x="466" y="523"/>
                  </a:lnTo>
                  <a:lnTo>
                    <a:pt x="438" y="527"/>
                  </a:lnTo>
                  <a:lnTo>
                    <a:pt x="406" y="548"/>
                  </a:lnTo>
                  <a:lnTo>
                    <a:pt x="386" y="581"/>
                  </a:lnTo>
                  <a:lnTo>
                    <a:pt x="386" y="617"/>
                  </a:lnTo>
                  <a:lnTo>
                    <a:pt x="399" y="648"/>
                  </a:lnTo>
                  <a:lnTo>
                    <a:pt x="0" y="648"/>
                  </a:lnTo>
                  <a:lnTo>
                    <a:pt x="0" y="459"/>
                  </a:lnTo>
                  <a:lnTo>
                    <a:pt x="36" y="468"/>
                  </a:lnTo>
                  <a:lnTo>
                    <a:pt x="71" y="468"/>
                  </a:lnTo>
                  <a:lnTo>
                    <a:pt x="103" y="450"/>
                  </a:lnTo>
                  <a:lnTo>
                    <a:pt x="122" y="419"/>
                  </a:lnTo>
                  <a:lnTo>
                    <a:pt x="130" y="387"/>
                  </a:lnTo>
                  <a:lnTo>
                    <a:pt x="122" y="353"/>
                  </a:lnTo>
                  <a:lnTo>
                    <a:pt x="104" y="322"/>
                  </a:lnTo>
                  <a:lnTo>
                    <a:pt x="71" y="299"/>
                  </a:lnTo>
                  <a:lnTo>
                    <a:pt x="31" y="302"/>
                  </a:lnTo>
                  <a:lnTo>
                    <a:pt x="0" y="320"/>
                  </a:lnTo>
                  <a:lnTo>
                    <a:pt x="0" y="124"/>
                  </a:lnTo>
                  <a:close/>
                </a:path>
              </a:pathLst>
            </a:custGeom>
            <a:solidFill>
              <a:srgbClr val="ECECEC"/>
            </a:solidFill>
            <a:ln w="6350" cap="flat" cmpd="sng">
              <a:solidFill>
                <a:srgbClr val="C2C2C2"/>
              </a:solidFill>
              <a:prstDash val="solid"/>
              <a:round/>
              <a:headEnd/>
              <a:tailEnd/>
            </a:ln>
            <a:effectLst>
              <a:outerShdw dist="35921" dir="2700000" algn="ctr" rotWithShape="0">
                <a:schemeClr val="bg2"/>
              </a:outerShdw>
            </a:effec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短信通知</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6" name="Freeform 25"/>
            <p:cNvSpPr>
              <a:spLocks noChangeAspect="1"/>
            </p:cNvSpPr>
            <p:nvPr/>
          </p:nvSpPr>
          <p:spPr bwMode="auto">
            <a:xfrm rot="305954">
              <a:off x="3309938" y="3457575"/>
              <a:ext cx="1131887" cy="555625"/>
            </a:xfrm>
            <a:custGeom>
              <a:avLst/>
              <a:gdLst>
                <a:gd name="T0" fmla="*/ 1131887 w 1073"/>
                <a:gd name="T1" fmla="*/ 1054 h 527"/>
                <a:gd name="T2" fmla="*/ 709935 w 1073"/>
                <a:gd name="T3" fmla="*/ 0 h 527"/>
                <a:gd name="T4" fmla="*/ 719429 w 1073"/>
                <a:gd name="T5" fmla="*/ 35847 h 527"/>
                <a:gd name="T6" fmla="*/ 713099 w 1073"/>
                <a:gd name="T7" fmla="*/ 66422 h 527"/>
                <a:gd name="T8" fmla="*/ 697276 w 1073"/>
                <a:gd name="T9" fmla="*/ 89617 h 527"/>
                <a:gd name="T10" fmla="*/ 669849 w 1073"/>
                <a:gd name="T11" fmla="*/ 112812 h 527"/>
                <a:gd name="T12" fmla="*/ 636093 w 1073"/>
                <a:gd name="T13" fmla="*/ 121246 h 527"/>
                <a:gd name="T14" fmla="*/ 604447 w 1073"/>
                <a:gd name="T15" fmla="*/ 114921 h 527"/>
                <a:gd name="T16" fmla="*/ 569636 w 1073"/>
                <a:gd name="T17" fmla="*/ 92780 h 527"/>
                <a:gd name="T18" fmla="*/ 550648 w 1073"/>
                <a:gd name="T19" fmla="*/ 66422 h 527"/>
                <a:gd name="T20" fmla="*/ 541154 w 1073"/>
                <a:gd name="T21" fmla="*/ 32684 h 527"/>
                <a:gd name="T22" fmla="*/ 549593 w 1073"/>
                <a:gd name="T23" fmla="*/ 3163 h 527"/>
                <a:gd name="T24" fmla="*/ 136080 w 1073"/>
                <a:gd name="T25" fmla="*/ 2109 h 527"/>
                <a:gd name="T26" fmla="*/ 136080 w 1073"/>
                <a:gd name="T27" fmla="*/ 206646 h 527"/>
                <a:gd name="T28" fmla="*/ 98104 w 1073"/>
                <a:gd name="T29" fmla="*/ 187668 h 527"/>
                <a:gd name="T30" fmla="*/ 55909 w 1073"/>
                <a:gd name="T31" fmla="*/ 193994 h 527"/>
                <a:gd name="T32" fmla="*/ 22152 w 1073"/>
                <a:gd name="T33" fmla="*/ 216135 h 527"/>
                <a:gd name="T34" fmla="*/ 5274 w 1073"/>
                <a:gd name="T35" fmla="*/ 241439 h 527"/>
                <a:gd name="T36" fmla="*/ 0 w 1073"/>
                <a:gd name="T37" fmla="*/ 278340 h 527"/>
                <a:gd name="T38" fmla="*/ 4220 w 1073"/>
                <a:gd name="T39" fmla="*/ 307861 h 527"/>
                <a:gd name="T40" fmla="*/ 20043 w 1073"/>
                <a:gd name="T41" fmla="*/ 340544 h 527"/>
                <a:gd name="T42" fmla="*/ 60128 w 1073"/>
                <a:gd name="T43" fmla="*/ 362685 h 527"/>
                <a:gd name="T44" fmla="*/ 99159 w 1073"/>
                <a:gd name="T45" fmla="*/ 363739 h 527"/>
                <a:gd name="T46" fmla="*/ 138189 w 1073"/>
                <a:gd name="T47" fmla="*/ 354250 h 527"/>
                <a:gd name="T48" fmla="*/ 138189 w 1073"/>
                <a:gd name="T49" fmla="*/ 554571 h 527"/>
                <a:gd name="T50" fmla="*/ 559087 w 1073"/>
                <a:gd name="T51" fmla="*/ 555625 h 527"/>
                <a:gd name="T52" fmla="*/ 544318 w 1073"/>
                <a:gd name="T53" fmla="*/ 522941 h 527"/>
                <a:gd name="T54" fmla="*/ 552757 w 1073"/>
                <a:gd name="T55" fmla="*/ 480769 h 527"/>
                <a:gd name="T56" fmla="*/ 568581 w 1073"/>
                <a:gd name="T57" fmla="*/ 450193 h 527"/>
                <a:gd name="T58" fmla="*/ 598117 w 1073"/>
                <a:gd name="T59" fmla="*/ 430161 h 527"/>
                <a:gd name="T60" fmla="*/ 629764 w 1073"/>
                <a:gd name="T61" fmla="*/ 423835 h 527"/>
                <a:gd name="T62" fmla="*/ 666685 w 1073"/>
                <a:gd name="T63" fmla="*/ 430161 h 527"/>
                <a:gd name="T64" fmla="*/ 697276 w 1073"/>
                <a:gd name="T65" fmla="*/ 449139 h 527"/>
                <a:gd name="T66" fmla="*/ 719429 w 1073"/>
                <a:gd name="T67" fmla="*/ 481823 h 527"/>
                <a:gd name="T68" fmla="*/ 723648 w 1073"/>
                <a:gd name="T69" fmla="*/ 522941 h 527"/>
                <a:gd name="T70" fmla="*/ 712044 w 1073"/>
                <a:gd name="T71" fmla="*/ 554571 h 527"/>
                <a:gd name="T72" fmla="*/ 1131887 w 1073"/>
                <a:gd name="T73" fmla="*/ 554571 h 527"/>
                <a:gd name="T74" fmla="*/ 1131887 w 1073"/>
                <a:gd name="T75" fmla="*/ 1054 h 5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3" h="527">
                  <a:moveTo>
                    <a:pt x="1073" y="1"/>
                  </a:moveTo>
                  <a:lnTo>
                    <a:pt x="673" y="0"/>
                  </a:lnTo>
                  <a:lnTo>
                    <a:pt x="682" y="34"/>
                  </a:lnTo>
                  <a:lnTo>
                    <a:pt x="676" y="63"/>
                  </a:lnTo>
                  <a:lnTo>
                    <a:pt x="661" y="85"/>
                  </a:lnTo>
                  <a:lnTo>
                    <a:pt x="635" y="107"/>
                  </a:lnTo>
                  <a:lnTo>
                    <a:pt x="603" y="115"/>
                  </a:lnTo>
                  <a:lnTo>
                    <a:pt x="573" y="109"/>
                  </a:lnTo>
                  <a:lnTo>
                    <a:pt x="540" y="88"/>
                  </a:lnTo>
                  <a:lnTo>
                    <a:pt x="522" y="63"/>
                  </a:lnTo>
                  <a:lnTo>
                    <a:pt x="513" y="31"/>
                  </a:lnTo>
                  <a:lnTo>
                    <a:pt x="521" y="3"/>
                  </a:lnTo>
                  <a:lnTo>
                    <a:pt x="129" y="2"/>
                  </a:lnTo>
                  <a:lnTo>
                    <a:pt x="129" y="196"/>
                  </a:lnTo>
                  <a:lnTo>
                    <a:pt x="93" y="178"/>
                  </a:lnTo>
                  <a:lnTo>
                    <a:pt x="53" y="184"/>
                  </a:lnTo>
                  <a:lnTo>
                    <a:pt x="21" y="205"/>
                  </a:lnTo>
                  <a:lnTo>
                    <a:pt x="5" y="229"/>
                  </a:lnTo>
                  <a:lnTo>
                    <a:pt x="0" y="264"/>
                  </a:lnTo>
                  <a:lnTo>
                    <a:pt x="4" y="292"/>
                  </a:lnTo>
                  <a:lnTo>
                    <a:pt x="19" y="323"/>
                  </a:lnTo>
                  <a:lnTo>
                    <a:pt x="57" y="344"/>
                  </a:lnTo>
                  <a:lnTo>
                    <a:pt x="94" y="345"/>
                  </a:lnTo>
                  <a:lnTo>
                    <a:pt x="131" y="336"/>
                  </a:lnTo>
                  <a:lnTo>
                    <a:pt x="131" y="526"/>
                  </a:lnTo>
                  <a:lnTo>
                    <a:pt x="530" y="527"/>
                  </a:lnTo>
                  <a:lnTo>
                    <a:pt x="516" y="496"/>
                  </a:lnTo>
                  <a:lnTo>
                    <a:pt x="524" y="456"/>
                  </a:lnTo>
                  <a:lnTo>
                    <a:pt x="539" y="427"/>
                  </a:lnTo>
                  <a:lnTo>
                    <a:pt x="567" y="408"/>
                  </a:lnTo>
                  <a:lnTo>
                    <a:pt x="597" y="402"/>
                  </a:lnTo>
                  <a:lnTo>
                    <a:pt x="632" y="408"/>
                  </a:lnTo>
                  <a:lnTo>
                    <a:pt x="661" y="426"/>
                  </a:lnTo>
                  <a:lnTo>
                    <a:pt x="682" y="457"/>
                  </a:lnTo>
                  <a:lnTo>
                    <a:pt x="686" y="496"/>
                  </a:lnTo>
                  <a:lnTo>
                    <a:pt x="675" y="526"/>
                  </a:lnTo>
                  <a:lnTo>
                    <a:pt x="1073" y="526"/>
                  </a:lnTo>
                  <a:lnTo>
                    <a:pt x="1073" y="1"/>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标的更新</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7" name="Freeform 26"/>
            <p:cNvSpPr>
              <a:spLocks noChangeAspect="1"/>
            </p:cNvSpPr>
            <p:nvPr/>
          </p:nvSpPr>
          <p:spPr bwMode="auto">
            <a:xfrm rot="19575266">
              <a:off x="3365500" y="4057650"/>
              <a:ext cx="995363" cy="685800"/>
            </a:xfrm>
            <a:custGeom>
              <a:avLst/>
              <a:gdLst>
                <a:gd name="T0" fmla="*/ 995363 w 835"/>
                <a:gd name="T1" fmla="*/ 131197 h 575"/>
                <a:gd name="T2" fmla="*/ 575761 w 835"/>
                <a:gd name="T3" fmla="*/ 128811 h 575"/>
                <a:gd name="T4" fmla="*/ 584105 w 835"/>
                <a:gd name="T5" fmla="*/ 96608 h 575"/>
                <a:gd name="T6" fmla="*/ 580529 w 835"/>
                <a:gd name="T7" fmla="*/ 58442 h 575"/>
                <a:gd name="T8" fmla="*/ 561456 w 835"/>
                <a:gd name="T9" fmla="*/ 28625 h 575"/>
                <a:gd name="T10" fmla="*/ 536423 w 835"/>
                <a:gd name="T11" fmla="*/ 9542 h 575"/>
                <a:gd name="T12" fmla="*/ 497085 w 835"/>
                <a:gd name="T13" fmla="*/ 0 h 575"/>
                <a:gd name="T14" fmla="*/ 461324 w 835"/>
                <a:gd name="T15" fmla="*/ 5963 h 575"/>
                <a:gd name="T16" fmla="*/ 430331 w 835"/>
                <a:gd name="T17" fmla="*/ 25047 h 575"/>
                <a:gd name="T18" fmla="*/ 410066 w 835"/>
                <a:gd name="T19" fmla="*/ 58442 h 575"/>
                <a:gd name="T20" fmla="*/ 407682 w 835"/>
                <a:gd name="T21" fmla="*/ 90645 h 575"/>
                <a:gd name="T22" fmla="*/ 417218 w 835"/>
                <a:gd name="T23" fmla="*/ 132389 h 575"/>
                <a:gd name="T24" fmla="*/ 3576 w 835"/>
                <a:gd name="T25" fmla="*/ 132389 h 575"/>
                <a:gd name="T26" fmla="*/ 3576 w 835"/>
                <a:gd name="T27" fmla="*/ 339918 h 575"/>
                <a:gd name="T28" fmla="*/ 36954 w 835"/>
                <a:gd name="T29" fmla="*/ 320835 h 575"/>
                <a:gd name="T30" fmla="*/ 76291 w 835"/>
                <a:gd name="T31" fmla="*/ 322028 h 575"/>
                <a:gd name="T32" fmla="*/ 112053 w 835"/>
                <a:gd name="T33" fmla="*/ 341111 h 575"/>
                <a:gd name="T34" fmla="*/ 134702 w 835"/>
                <a:gd name="T35" fmla="*/ 364965 h 575"/>
                <a:gd name="T36" fmla="*/ 144238 w 835"/>
                <a:gd name="T37" fmla="*/ 401938 h 575"/>
                <a:gd name="T38" fmla="*/ 134702 w 835"/>
                <a:gd name="T39" fmla="*/ 440105 h 575"/>
                <a:gd name="T40" fmla="*/ 114437 w 835"/>
                <a:gd name="T41" fmla="*/ 475886 h 575"/>
                <a:gd name="T42" fmla="*/ 78675 w 835"/>
                <a:gd name="T43" fmla="*/ 494969 h 575"/>
                <a:gd name="T44" fmla="*/ 40530 w 835"/>
                <a:gd name="T45" fmla="*/ 497354 h 575"/>
                <a:gd name="T46" fmla="*/ 0 w 835"/>
                <a:gd name="T47" fmla="*/ 483042 h 575"/>
                <a:gd name="T48" fmla="*/ 0 w 835"/>
                <a:gd name="T49" fmla="*/ 684607 h 575"/>
                <a:gd name="T50" fmla="*/ 995363 w 835"/>
                <a:gd name="T51" fmla="*/ 685800 h 575"/>
                <a:gd name="T52" fmla="*/ 995363 w 835"/>
                <a:gd name="T53" fmla="*/ 131197 h 5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5" h="575">
                  <a:moveTo>
                    <a:pt x="835" y="110"/>
                  </a:moveTo>
                  <a:lnTo>
                    <a:pt x="483" y="108"/>
                  </a:lnTo>
                  <a:lnTo>
                    <a:pt x="490" y="81"/>
                  </a:lnTo>
                  <a:lnTo>
                    <a:pt x="487" y="49"/>
                  </a:lnTo>
                  <a:lnTo>
                    <a:pt x="471" y="24"/>
                  </a:lnTo>
                  <a:lnTo>
                    <a:pt x="450" y="8"/>
                  </a:lnTo>
                  <a:lnTo>
                    <a:pt x="417" y="0"/>
                  </a:lnTo>
                  <a:lnTo>
                    <a:pt x="387" y="5"/>
                  </a:lnTo>
                  <a:lnTo>
                    <a:pt x="361" y="21"/>
                  </a:lnTo>
                  <a:lnTo>
                    <a:pt x="344" y="49"/>
                  </a:lnTo>
                  <a:lnTo>
                    <a:pt x="342" y="76"/>
                  </a:lnTo>
                  <a:lnTo>
                    <a:pt x="350" y="111"/>
                  </a:lnTo>
                  <a:lnTo>
                    <a:pt x="3" y="111"/>
                  </a:lnTo>
                  <a:lnTo>
                    <a:pt x="3" y="285"/>
                  </a:lnTo>
                  <a:lnTo>
                    <a:pt x="31" y="269"/>
                  </a:lnTo>
                  <a:lnTo>
                    <a:pt x="64" y="270"/>
                  </a:lnTo>
                  <a:lnTo>
                    <a:pt x="94" y="286"/>
                  </a:lnTo>
                  <a:lnTo>
                    <a:pt x="113" y="306"/>
                  </a:lnTo>
                  <a:lnTo>
                    <a:pt x="121" y="337"/>
                  </a:lnTo>
                  <a:lnTo>
                    <a:pt x="113" y="369"/>
                  </a:lnTo>
                  <a:lnTo>
                    <a:pt x="96" y="399"/>
                  </a:lnTo>
                  <a:lnTo>
                    <a:pt x="66" y="415"/>
                  </a:lnTo>
                  <a:lnTo>
                    <a:pt x="34" y="417"/>
                  </a:lnTo>
                  <a:lnTo>
                    <a:pt x="0" y="405"/>
                  </a:lnTo>
                  <a:lnTo>
                    <a:pt x="0" y="574"/>
                  </a:lnTo>
                  <a:lnTo>
                    <a:pt x="835" y="575"/>
                  </a:lnTo>
                  <a:lnTo>
                    <a:pt x="835" y="110"/>
                  </a:lnTo>
                  <a:close/>
                </a:path>
              </a:pathLst>
            </a:custGeom>
            <a:solidFill>
              <a:srgbClr val="ECECEC"/>
            </a:solidFill>
            <a:ln w="6350" cap="flat" cmpd="sng">
              <a:solidFill>
                <a:srgbClr val="C2C2C2"/>
              </a:solidFill>
              <a:prstDash val="solid"/>
              <a:round/>
              <a:headEnd/>
              <a:tailEnd/>
            </a:ln>
            <a:effectLst>
              <a:outerShdw dist="35921" dir="2700000" algn="ctr" rotWithShape="0">
                <a:schemeClr val="bg2"/>
              </a:outerShdw>
            </a:effec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对账</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8" name="Freeform 27"/>
            <p:cNvSpPr>
              <a:spLocks noChangeAspect="1"/>
            </p:cNvSpPr>
            <p:nvPr/>
          </p:nvSpPr>
          <p:spPr bwMode="auto">
            <a:xfrm rot="1075941">
              <a:off x="985204" y="2546331"/>
              <a:ext cx="998537" cy="812800"/>
            </a:xfrm>
            <a:custGeom>
              <a:avLst/>
              <a:gdLst>
                <a:gd name="T0" fmla="*/ 0 w 946"/>
                <a:gd name="T1" fmla="*/ 127892 h 769"/>
                <a:gd name="T2" fmla="*/ 415881 w 946"/>
                <a:gd name="T3" fmla="*/ 127892 h 769"/>
                <a:gd name="T4" fmla="*/ 405326 w 946"/>
                <a:gd name="T5" fmla="*/ 94069 h 769"/>
                <a:gd name="T6" fmla="*/ 406381 w 946"/>
                <a:gd name="T7" fmla="*/ 54962 h 769"/>
                <a:gd name="T8" fmla="*/ 424325 w 946"/>
                <a:gd name="T9" fmla="*/ 26424 h 769"/>
                <a:gd name="T10" fmla="*/ 458103 w 946"/>
                <a:gd name="T11" fmla="*/ 4228 h 769"/>
                <a:gd name="T12" fmla="*/ 495046 w 946"/>
                <a:gd name="T13" fmla="*/ 0 h 769"/>
                <a:gd name="T14" fmla="*/ 529879 w 946"/>
                <a:gd name="T15" fmla="*/ 6342 h 769"/>
                <a:gd name="T16" fmla="*/ 560490 w 946"/>
                <a:gd name="T17" fmla="*/ 26424 h 769"/>
                <a:gd name="T18" fmla="*/ 580545 w 946"/>
                <a:gd name="T19" fmla="*/ 57076 h 769"/>
                <a:gd name="T20" fmla="*/ 585822 w 946"/>
                <a:gd name="T21" fmla="*/ 99354 h 769"/>
                <a:gd name="T22" fmla="*/ 569989 w 946"/>
                <a:gd name="T23" fmla="*/ 127892 h 769"/>
                <a:gd name="T24" fmla="*/ 998537 w 946"/>
                <a:gd name="T25" fmla="*/ 127892 h 769"/>
                <a:gd name="T26" fmla="*/ 998537 w 946"/>
                <a:gd name="T27" fmla="*/ 333998 h 769"/>
                <a:gd name="T28" fmla="*/ 954204 w 946"/>
                <a:gd name="T29" fmla="*/ 317087 h 769"/>
                <a:gd name="T30" fmla="*/ 914094 w 946"/>
                <a:gd name="T31" fmla="*/ 324486 h 769"/>
                <a:gd name="T32" fmla="*/ 880317 w 946"/>
                <a:gd name="T33" fmla="*/ 347739 h 769"/>
                <a:gd name="T34" fmla="*/ 863428 w 946"/>
                <a:gd name="T35" fmla="*/ 376277 h 769"/>
                <a:gd name="T36" fmla="*/ 859206 w 946"/>
                <a:gd name="T37" fmla="*/ 404815 h 769"/>
                <a:gd name="T38" fmla="*/ 863428 w 946"/>
                <a:gd name="T39" fmla="*/ 437580 h 769"/>
                <a:gd name="T40" fmla="*/ 880317 w 946"/>
                <a:gd name="T41" fmla="*/ 469289 h 769"/>
                <a:gd name="T42" fmla="*/ 915150 w 946"/>
                <a:gd name="T43" fmla="*/ 485143 h 769"/>
                <a:gd name="T44" fmla="*/ 953149 w 946"/>
                <a:gd name="T45" fmla="*/ 491485 h 769"/>
                <a:gd name="T46" fmla="*/ 998537 w 946"/>
                <a:gd name="T47" fmla="*/ 478802 h 769"/>
                <a:gd name="T48" fmla="*/ 998537 w 946"/>
                <a:gd name="T49" fmla="*/ 683851 h 769"/>
                <a:gd name="T50" fmla="*/ 574212 w 946"/>
                <a:gd name="T51" fmla="*/ 683851 h 769"/>
                <a:gd name="T52" fmla="*/ 585822 w 946"/>
                <a:gd name="T53" fmla="*/ 712389 h 769"/>
                <a:gd name="T54" fmla="*/ 580545 w 946"/>
                <a:gd name="T55" fmla="*/ 755724 h 769"/>
                <a:gd name="T56" fmla="*/ 566823 w 946"/>
                <a:gd name="T57" fmla="*/ 783205 h 769"/>
                <a:gd name="T58" fmla="*/ 534101 w 946"/>
                <a:gd name="T59" fmla="*/ 806458 h 769"/>
                <a:gd name="T60" fmla="*/ 496102 w 946"/>
                <a:gd name="T61" fmla="*/ 812800 h 769"/>
                <a:gd name="T62" fmla="*/ 463380 w 946"/>
                <a:gd name="T63" fmla="*/ 806458 h 769"/>
                <a:gd name="T64" fmla="*/ 433825 w 946"/>
                <a:gd name="T65" fmla="*/ 792718 h 769"/>
                <a:gd name="T66" fmla="*/ 414826 w 946"/>
                <a:gd name="T67" fmla="*/ 754667 h 769"/>
                <a:gd name="T68" fmla="*/ 406381 w 946"/>
                <a:gd name="T69" fmla="*/ 713446 h 769"/>
                <a:gd name="T70" fmla="*/ 419048 w 946"/>
                <a:gd name="T71" fmla="*/ 683851 h 769"/>
                <a:gd name="T72" fmla="*/ 0 w 946"/>
                <a:gd name="T73" fmla="*/ 683851 h 769"/>
                <a:gd name="T74" fmla="*/ 0 w 946"/>
                <a:gd name="T75" fmla="*/ 127892 h 7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46" h="769">
                  <a:moveTo>
                    <a:pt x="0" y="121"/>
                  </a:moveTo>
                  <a:lnTo>
                    <a:pt x="394" y="121"/>
                  </a:lnTo>
                  <a:lnTo>
                    <a:pt x="384" y="89"/>
                  </a:lnTo>
                  <a:lnTo>
                    <a:pt x="385" y="52"/>
                  </a:lnTo>
                  <a:lnTo>
                    <a:pt x="402" y="25"/>
                  </a:lnTo>
                  <a:lnTo>
                    <a:pt x="434" y="4"/>
                  </a:lnTo>
                  <a:lnTo>
                    <a:pt x="469" y="0"/>
                  </a:lnTo>
                  <a:lnTo>
                    <a:pt x="502" y="6"/>
                  </a:lnTo>
                  <a:lnTo>
                    <a:pt x="531" y="25"/>
                  </a:lnTo>
                  <a:lnTo>
                    <a:pt x="550" y="54"/>
                  </a:lnTo>
                  <a:lnTo>
                    <a:pt x="555" y="94"/>
                  </a:lnTo>
                  <a:lnTo>
                    <a:pt x="540" y="121"/>
                  </a:lnTo>
                  <a:lnTo>
                    <a:pt x="946" y="121"/>
                  </a:lnTo>
                  <a:lnTo>
                    <a:pt x="946" y="316"/>
                  </a:lnTo>
                  <a:lnTo>
                    <a:pt x="904" y="300"/>
                  </a:lnTo>
                  <a:lnTo>
                    <a:pt x="866" y="307"/>
                  </a:lnTo>
                  <a:lnTo>
                    <a:pt x="834" y="329"/>
                  </a:lnTo>
                  <a:lnTo>
                    <a:pt x="818" y="356"/>
                  </a:lnTo>
                  <a:lnTo>
                    <a:pt x="814" y="383"/>
                  </a:lnTo>
                  <a:lnTo>
                    <a:pt x="818" y="414"/>
                  </a:lnTo>
                  <a:lnTo>
                    <a:pt x="834" y="444"/>
                  </a:lnTo>
                  <a:lnTo>
                    <a:pt x="867" y="459"/>
                  </a:lnTo>
                  <a:lnTo>
                    <a:pt x="903" y="465"/>
                  </a:lnTo>
                  <a:lnTo>
                    <a:pt x="946" y="453"/>
                  </a:lnTo>
                  <a:lnTo>
                    <a:pt x="946" y="647"/>
                  </a:lnTo>
                  <a:lnTo>
                    <a:pt x="544" y="647"/>
                  </a:lnTo>
                  <a:lnTo>
                    <a:pt x="555" y="674"/>
                  </a:lnTo>
                  <a:lnTo>
                    <a:pt x="550" y="715"/>
                  </a:lnTo>
                  <a:lnTo>
                    <a:pt x="537" y="741"/>
                  </a:lnTo>
                  <a:lnTo>
                    <a:pt x="506" y="763"/>
                  </a:lnTo>
                  <a:lnTo>
                    <a:pt x="470" y="769"/>
                  </a:lnTo>
                  <a:lnTo>
                    <a:pt x="439" y="763"/>
                  </a:lnTo>
                  <a:lnTo>
                    <a:pt x="411" y="750"/>
                  </a:lnTo>
                  <a:lnTo>
                    <a:pt x="393" y="714"/>
                  </a:lnTo>
                  <a:lnTo>
                    <a:pt x="385" y="675"/>
                  </a:lnTo>
                  <a:lnTo>
                    <a:pt x="397" y="647"/>
                  </a:lnTo>
                  <a:lnTo>
                    <a:pt x="0" y="647"/>
                  </a:lnTo>
                  <a:lnTo>
                    <a:pt x="0" y="121"/>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r>
                <a:rPr lang="zh-CN" altLang="en-US" sz="1400" dirty="0">
                  <a:solidFill>
                    <a:srgbClr val="C00000"/>
                  </a:solidFill>
                  <a:latin typeface="微软雅黑" panose="020B0503020204020204" pitchFamily="34" charset="-122"/>
                  <a:ea typeface="微软雅黑" panose="020B0503020204020204" pitchFamily="34" charset="-122"/>
                </a:rPr>
                <a:t>注册</a:t>
              </a:r>
            </a:p>
          </p:txBody>
        </p:sp>
        <p:sp>
          <p:nvSpPr>
            <p:cNvPr id="29" name="Freeform 28"/>
            <p:cNvSpPr>
              <a:spLocks noChangeAspect="1"/>
            </p:cNvSpPr>
            <p:nvPr/>
          </p:nvSpPr>
          <p:spPr bwMode="auto">
            <a:xfrm rot="20138824">
              <a:off x="3225800" y="2498725"/>
              <a:ext cx="1136650" cy="808038"/>
            </a:xfrm>
            <a:custGeom>
              <a:avLst/>
              <a:gdLst>
                <a:gd name="T0" fmla="*/ 1136650 w 1076"/>
                <a:gd name="T1" fmla="*/ 134320 h 764"/>
                <a:gd name="T2" fmla="*/ 721498 w 1076"/>
                <a:gd name="T3" fmla="*/ 135378 h 764"/>
                <a:gd name="T4" fmla="*/ 731005 w 1076"/>
                <a:gd name="T5" fmla="*/ 89900 h 764"/>
                <a:gd name="T6" fmla="*/ 726780 w 1076"/>
                <a:gd name="T7" fmla="*/ 53940 h 764"/>
                <a:gd name="T8" fmla="*/ 702484 w 1076"/>
                <a:gd name="T9" fmla="*/ 20095 h 764"/>
                <a:gd name="T10" fmla="*/ 676074 w 1076"/>
                <a:gd name="T11" fmla="*/ 1058 h 764"/>
                <a:gd name="T12" fmla="*/ 636989 w 1076"/>
                <a:gd name="T13" fmla="*/ 0 h 764"/>
                <a:gd name="T14" fmla="*/ 601072 w 1076"/>
                <a:gd name="T15" fmla="*/ 4231 h 764"/>
                <a:gd name="T16" fmla="*/ 572550 w 1076"/>
                <a:gd name="T17" fmla="*/ 23268 h 764"/>
                <a:gd name="T18" fmla="*/ 550367 w 1076"/>
                <a:gd name="T19" fmla="*/ 58170 h 764"/>
                <a:gd name="T20" fmla="*/ 548254 w 1076"/>
                <a:gd name="T21" fmla="*/ 94130 h 764"/>
                <a:gd name="T22" fmla="*/ 566212 w 1076"/>
                <a:gd name="T23" fmla="*/ 132205 h 764"/>
                <a:gd name="T24" fmla="*/ 138384 w 1076"/>
                <a:gd name="T25" fmla="*/ 132205 h 764"/>
                <a:gd name="T26" fmla="*/ 138384 w 1076"/>
                <a:gd name="T27" fmla="*/ 338445 h 764"/>
                <a:gd name="T28" fmla="*/ 102468 w 1076"/>
                <a:gd name="T29" fmla="*/ 318350 h 764"/>
                <a:gd name="T30" fmla="*/ 61269 w 1076"/>
                <a:gd name="T31" fmla="*/ 322581 h 764"/>
                <a:gd name="T32" fmla="*/ 26409 w 1076"/>
                <a:gd name="T33" fmla="*/ 344791 h 764"/>
                <a:gd name="T34" fmla="*/ 7395 w 1076"/>
                <a:gd name="T35" fmla="*/ 373347 h 764"/>
                <a:gd name="T36" fmla="*/ 0 w 1076"/>
                <a:gd name="T37" fmla="*/ 408250 h 764"/>
                <a:gd name="T38" fmla="*/ 6338 w 1076"/>
                <a:gd name="T39" fmla="*/ 439979 h 764"/>
                <a:gd name="T40" fmla="*/ 26409 w 1076"/>
                <a:gd name="T41" fmla="*/ 472766 h 764"/>
                <a:gd name="T42" fmla="*/ 57044 w 1076"/>
                <a:gd name="T43" fmla="*/ 492861 h 764"/>
                <a:gd name="T44" fmla="*/ 103524 w 1076"/>
                <a:gd name="T45" fmla="*/ 498149 h 764"/>
                <a:gd name="T46" fmla="*/ 141553 w 1076"/>
                <a:gd name="T47" fmla="*/ 483342 h 764"/>
                <a:gd name="T48" fmla="*/ 141553 w 1076"/>
                <a:gd name="T49" fmla="*/ 690640 h 764"/>
                <a:gd name="T50" fmla="*/ 556705 w 1076"/>
                <a:gd name="T51" fmla="*/ 691697 h 764"/>
                <a:gd name="T52" fmla="*/ 547198 w 1076"/>
                <a:gd name="T53" fmla="*/ 717081 h 764"/>
                <a:gd name="T54" fmla="*/ 550367 w 1076"/>
                <a:gd name="T55" fmla="*/ 747752 h 764"/>
                <a:gd name="T56" fmla="*/ 572550 w 1076"/>
                <a:gd name="T57" fmla="*/ 776309 h 764"/>
                <a:gd name="T58" fmla="*/ 603185 w 1076"/>
                <a:gd name="T59" fmla="*/ 803807 h 764"/>
                <a:gd name="T60" fmla="*/ 634876 w 1076"/>
                <a:gd name="T61" fmla="*/ 808038 h 764"/>
                <a:gd name="T62" fmla="*/ 672905 w 1076"/>
                <a:gd name="T63" fmla="*/ 798519 h 764"/>
                <a:gd name="T64" fmla="*/ 696145 w 1076"/>
                <a:gd name="T65" fmla="*/ 781597 h 764"/>
                <a:gd name="T66" fmla="*/ 717273 w 1076"/>
                <a:gd name="T67" fmla="*/ 756214 h 764"/>
                <a:gd name="T68" fmla="*/ 721498 w 1076"/>
                <a:gd name="T69" fmla="*/ 713908 h 764"/>
                <a:gd name="T70" fmla="*/ 717273 w 1076"/>
                <a:gd name="T71" fmla="*/ 691697 h 764"/>
                <a:gd name="T72" fmla="*/ 1136650 w 1076"/>
                <a:gd name="T73" fmla="*/ 688525 h 764"/>
                <a:gd name="T74" fmla="*/ 1136650 w 1076"/>
                <a:gd name="T75" fmla="*/ 134320 h 7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6" h="764">
                  <a:moveTo>
                    <a:pt x="1076" y="127"/>
                  </a:moveTo>
                  <a:lnTo>
                    <a:pt x="683" y="128"/>
                  </a:lnTo>
                  <a:lnTo>
                    <a:pt x="692" y="85"/>
                  </a:lnTo>
                  <a:lnTo>
                    <a:pt x="688" y="51"/>
                  </a:lnTo>
                  <a:lnTo>
                    <a:pt x="665" y="19"/>
                  </a:lnTo>
                  <a:lnTo>
                    <a:pt x="640" y="1"/>
                  </a:lnTo>
                  <a:lnTo>
                    <a:pt x="603" y="0"/>
                  </a:lnTo>
                  <a:lnTo>
                    <a:pt x="569" y="4"/>
                  </a:lnTo>
                  <a:lnTo>
                    <a:pt x="542" y="22"/>
                  </a:lnTo>
                  <a:lnTo>
                    <a:pt x="521" y="55"/>
                  </a:lnTo>
                  <a:lnTo>
                    <a:pt x="519" y="89"/>
                  </a:lnTo>
                  <a:lnTo>
                    <a:pt x="536" y="125"/>
                  </a:lnTo>
                  <a:lnTo>
                    <a:pt x="131" y="125"/>
                  </a:lnTo>
                  <a:lnTo>
                    <a:pt x="131" y="320"/>
                  </a:lnTo>
                  <a:lnTo>
                    <a:pt x="97" y="301"/>
                  </a:lnTo>
                  <a:lnTo>
                    <a:pt x="58" y="305"/>
                  </a:lnTo>
                  <a:lnTo>
                    <a:pt x="25" y="326"/>
                  </a:lnTo>
                  <a:lnTo>
                    <a:pt x="7" y="353"/>
                  </a:lnTo>
                  <a:lnTo>
                    <a:pt x="0" y="386"/>
                  </a:lnTo>
                  <a:lnTo>
                    <a:pt x="6" y="416"/>
                  </a:lnTo>
                  <a:lnTo>
                    <a:pt x="25" y="447"/>
                  </a:lnTo>
                  <a:lnTo>
                    <a:pt x="54" y="466"/>
                  </a:lnTo>
                  <a:lnTo>
                    <a:pt x="98" y="471"/>
                  </a:lnTo>
                  <a:lnTo>
                    <a:pt x="134" y="457"/>
                  </a:lnTo>
                  <a:lnTo>
                    <a:pt x="134" y="653"/>
                  </a:lnTo>
                  <a:lnTo>
                    <a:pt x="527" y="654"/>
                  </a:lnTo>
                  <a:lnTo>
                    <a:pt x="518" y="678"/>
                  </a:lnTo>
                  <a:lnTo>
                    <a:pt x="521" y="707"/>
                  </a:lnTo>
                  <a:lnTo>
                    <a:pt x="542" y="734"/>
                  </a:lnTo>
                  <a:lnTo>
                    <a:pt x="571" y="760"/>
                  </a:lnTo>
                  <a:lnTo>
                    <a:pt x="601" y="764"/>
                  </a:lnTo>
                  <a:lnTo>
                    <a:pt x="637" y="755"/>
                  </a:lnTo>
                  <a:lnTo>
                    <a:pt x="659" y="739"/>
                  </a:lnTo>
                  <a:lnTo>
                    <a:pt x="679" y="715"/>
                  </a:lnTo>
                  <a:lnTo>
                    <a:pt x="683" y="675"/>
                  </a:lnTo>
                  <a:lnTo>
                    <a:pt x="679" y="654"/>
                  </a:lnTo>
                  <a:lnTo>
                    <a:pt x="1076" y="651"/>
                  </a:lnTo>
                  <a:lnTo>
                    <a:pt x="1076" y="127"/>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签约</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6" name="Freeform 24"/>
            <p:cNvSpPr>
              <a:spLocks noChangeAspect="1"/>
            </p:cNvSpPr>
            <p:nvPr/>
          </p:nvSpPr>
          <p:spPr bwMode="auto">
            <a:xfrm>
              <a:off x="1981963" y="4639410"/>
              <a:ext cx="1001712" cy="684213"/>
            </a:xfrm>
            <a:custGeom>
              <a:avLst/>
              <a:gdLst>
                <a:gd name="T0" fmla="*/ 0 w 947"/>
                <a:gd name="T1" fmla="*/ 130930 h 648"/>
                <a:gd name="T2" fmla="*/ 424167 w 947"/>
                <a:gd name="T3" fmla="*/ 128818 h 648"/>
                <a:gd name="T4" fmla="*/ 408301 w 947"/>
                <a:gd name="T5" fmla="*/ 97141 h 648"/>
                <a:gd name="T6" fmla="*/ 417821 w 947"/>
                <a:gd name="T7" fmla="*/ 54906 h 648"/>
                <a:gd name="T8" fmla="*/ 438976 w 947"/>
                <a:gd name="T9" fmla="*/ 26397 h 648"/>
                <a:gd name="T10" fmla="*/ 469652 w 947"/>
                <a:gd name="T11" fmla="*/ 6335 h 648"/>
                <a:gd name="T12" fmla="*/ 496096 w 947"/>
                <a:gd name="T13" fmla="*/ 0 h 648"/>
                <a:gd name="T14" fmla="*/ 531003 w 947"/>
                <a:gd name="T15" fmla="*/ 6335 h 648"/>
                <a:gd name="T16" fmla="*/ 562736 w 947"/>
                <a:gd name="T17" fmla="*/ 25341 h 648"/>
                <a:gd name="T18" fmla="*/ 582833 w 947"/>
                <a:gd name="T19" fmla="*/ 54906 h 648"/>
                <a:gd name="T20" fmla="*/ 592353 w 947"/>
                <a:gd name="T21" fmla="*/ 93974 h 648"/>
                <a:gd name="T22" fmla="*/ 586007 w 947"/>
                <a:gd name="T23" fmla="*/ 127762 h 648"/>
                <a:gd name="T24" fmla="*/ 1001712 w 947"/>
                <a:gd name="T25" fmla="*/ 128818 h 648"/>
                <a:gd name="T26" fmla="*/ 1001712 w 947"/>
                <a:gd name="T27" fmla="*/ 334715 h 648"/>
                <a:gd name="T28" fmla="*/ 956228 w 947"/>
                <a:gd name="T29" fmla="*/ 315709 h 648"/>
                <a:gd name="T30" fmla="*/ 917090 w 947"/>
                <a:gd name="T31" fmla="*/ 322045 h 648"/>
                <a:gd name="T32" fmla="*/ 885357 w 947"/>
                <a:gd name="T33" fmla="*/ 344218 h 648"/>
                <a:gd name="T34" fmla="*/ 870548 w 947"/>
                <a:gd name="T35" fmla="*/ 368504 h 648"/>
                <a:gd name="T36" fmla="*/ 864201 w 947"/>
                <a:gd name="T37" fmla="*/ 404404 h 648"/>
                <a:gd name="T38" fmla="*/ 869490 w 947"/>
                <a:gd name="T39" fmla="*/ 437136 h 648"/>
                <a:gd name="T40" fmla="*/ 883241 w 947"/>
                <a:gd name="T41" fmla="*/ 466701 h 648"/>
                <a:gd name="T42" fmla="*/ 917090 w 947"/>
                <a:gd name="T43" fmla="*/ 487819 h 648"/>
                <a:gd name="T44" fmla="*/ 956228 w 947"/>
                <a:gd name="T45" fmla="*/ 492042 h 648"/>
                <a:gd name="T46" fmla="*/ 1001712 w 947"/>
                <a:gd name="T47" fmla="*/ 481483 h 648"/>
                <a:gd name="T48" fmla="*/ 1001712 w 947"/>
                <a:gd name="T49" fmla="*/ 684213 h 648"/>
                <a:gd name="T50" fmla="*/ 574371 w 947"/>
                <a:gd name="T51" fmla="*/ 684213 h 648"/>
                <a:gd name="T52" fmla="*/ 587065 w 947"/>
                <a:gd name="T53" fmla="*/ 651481 h 648"/>
                <a:gd name="T54" fmla="*/ 586007 w 947"/>
                <a:gd name="T55" fmla="*/ 613469 h 648"/>
                <a:gd name="T56" fmla="*/ 559562 w 947"/>
                <a:gd name="T57" fmla="*/ 574401 h 648"/>
                <a:gd name="T58" fmla="*/ 528887 w 947"/>
                <a:gd name="T59" fmla="*/ 555395 h 648"/>
                <a:gd name="T60" fmla="*/ 492923 w 947"/>
                <a:gd name="T61" fmla="*/ 552227 h 648"/>
                <a:gd name="T62" fmla="*/ 463305 w 947"/>
                <a:gd name="T63" fmla="*/ 556451 h 648"/>
                <a:gd name="T64" fmla="*/ 429456 w 947"/>
                <a:gd name="T65" fmla="*/ 578625 h 648"/>
                <a:gd name="T66" fmla="*/ 408301 w 947"/>
                <a:gd name="T67" fmla="*/ 613469 h 648"/>
                <a:gd name="T68" fmla="*/ 408301 w 947"/>
                <a:gd name="T69" fmla="*/ 651481 h 648"/>
                <a:gd name="T70" fmla="*/ 422052 w 947"/>
                <a:gd name="T71" fmla="*/ 684213 h 648"/>
                <a:gd name="T72" fmla="*/ 0 w 947"/>
                <a:gd name="T73" fmla="*/ 684213 h 648"/>
                <a:gd name="T74" fmla="*/ 0 w 947"/>
                <a:gd name="T75" fmla="*/ 484651 h 648"/>
                <a:gd name="T76" fmla="*/ 38080 w 947"/>
                <a:gd name="T77" fmla="*/ 494154 h 648"/>
                <a:gd name="T78" fmla="*/ 75102 w 947"/>
                <a:gd name="T79" fmla="*/ 494154 h 648"/>
                <a:gd name="T80" fmla="*/ 108951 w 947"/>
                <a:gd name="T81" fmla="*/ 475148 h 648"/>
                <a:gd name="T82" fmla="*/ 129048 w 947"/>
                <a:gd name="T83" fmla="*/ 442416 h 648"/>
                <a:gd name="T84" fmla="*/ 137511 w 947"/>
                <a:gd name="T85" fmla="*/ 408627 h 648"/>
                <a:gd name="T86" fmla="*/ 129048 w 947"/>
                <a:gd name="T87" fmla="*/ 372727 h 648"/>
                <a:gd name="T88" fmla="*/ 110008 w 947"/>
                <a:gd name="T89" fmla="*/ 339995 h 648"/>
                <a:gd name="T90" fmla="*/ 75102 w 947"/>
                <a:gd name="T91" fmla="*/ 315709 h 648"/>
                <a:gd name="T92" fmla="*/ 32791 w 947"/>
                <a:gd name="T93" fmla="*/ 318877 h 648"/>
                <a:gd name="T94" fmla="*/ 0 w 947"/>
                <a:gd name="T95" fmla="*/ 337883 h 648"/>
                <a:gd name="T96" fmla="*/ 0 w 947"/>
                <a:gd name="T97" fmla="*/ 130930 h 6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47" h="648">
                  <a:moveTo>
                    <a:pt x="0" y="124"/>
                  </a:moveTo>
                  <a:lnTo>
                    <a:pt x="401" y="122"/>
                  </a:lnTo>
                  <a:lnTo>
                    <a:pt x="386" y="92"/>
                  </a:lnTo>
                  <a:lnTo>
                    <a:pt x="395" y="52"/>
                  </a:lnTo>
                  <a:lnTo>
                    <a:pt x="415" y="25"/>
                  </a:lnTo>
                  <a:lnTo>
                    <a:pt x="444" y="6"/>
                  </a:lnTo>
                  <a:lnTo>
                    <a:pt x="469" y="0"/>
                  </a:lnTo>
                  <a:lnTo>
                    <a:pt x="502" y="6"/>
                  </a:lnTo>
                  <a:lnTo>
                    <a:pt x="532" y="24"/>
                  </a:lnTo>
                  <a:lnTo>
                    <a:pt x="551" y="52"/>
                  </a:lnTo>
                  <a:lnTo>
                    <a:pt x="560" y="89"/>
                  </a:lnTo>
                  <a:lnTo>
                    <a:pt x="554" y="121"/>
                  </a:lnTo>
                  <a:lnTo>
                    <a:pt x="947" y="122"/>
                  </a:lnTo>
                  <a:lnTo>
                    <a:pt x="947" y="317"/>
                  </a:lnTo>
                  <a:lnTo>
                    <a:pt x="904" y="299"/>
                  </a:lnTo>
                  <a:lnTo>
                    <a:pt x="867" y="305"/>
                  </a:lnTo>
                  <a:lnTo>
                    <a:pt x="837" y="326"/>
                  </a:lnTo>
                  <a:lnTo>
                    <a:pt x="823" y="349"/>
                  </a:lnTo>
                  <a:lnTo>
                    <a:pt x="817" y="383"/>
                  </a:lnTo>
                  <a:lnTo>
                    <a:pt x="822" y="414"/>
                  </a:lnTo>
                  <a:lnTo>
                    <a:pt x="835" y="442"/>
                  </a:lnTo>
                  <a:lnTo>
                    <a:pt x="867" y="462"/>
                  </a:lnTo>
                  <a:lnTo>
                    <a:pt x="904" y="466"/>
                  </a:lnTo>
                  <a:lnTo>
                    <a:pt x="947" y="456"/>
                  </a:lnTo>
                  <a:lnTo>
                    <a:pt x="947" y="648"/>
                  </a:lnTo>
                  <a:lnTo>
                    <a:pt x="543" y="648"/>
                  </a:lnTo>
                  <a:lnTo>
                    <a:pt x="555" y="617"/>
                  </a:lnTo>
                  <a:lnTo>
                    <a:pt x="554" y="581"/>
                  </a:lnTo>
                  <a:lnTo>
                    <a:pt x="529" y="544"/>
                  </a:lnTo>
                  <a:lnTo>
                    <a:pt x="500" y="526"/>
                  </a:lnTo>
                  <a:lnTo>
                    <a:pt x="466" y="523"/>
                  </a:lnTo>
                  <a:lnTo>
                    <a:pt x="438" y="527"/>
                  </a:lnTo>
                  <a:lnTo>
                    <a:pt x="406" y="548"/>
                  </a:lnTo>
                  <a:lnTo>
                    <a:pt x="386" y="581"/>
                  </a:lnTo>
                  <a:lnTo>
                    <a:pt x="386" y="617"/>
                  </a:lnTo>
                  <a:lnTo>
                    <a:pt x="399" y="648"/>
                  </a:lnTo>
                  <a:lnTo>
                    <a:pt x="0" y="648"/>
                  </a:lnTo>
                  <a:lnTo>
                    <a:pt x="0" y="459"/>
                  </a:lnTo>
                  <a:lnTo>
                    <a:pt x="36" y="468"/>
                  </a:lnTo>
                  <a:lnTo>
                    <a:pt x="71" y="468"/>
                  </a:lnTo>
                  <a:lnTo>
                    <a:pt x="103" y="450"/>
                  </a:lnTo>
                  <a:lnTo>
                    <a:pt x="122" y="419"/>
                  </a:lnTo>
                  <a:lnTo>
                    <a:pt x="130" y="387"/>
                  </a:lnTo>
                  <a:lnTo>
                    <a:pt x="122" y="353"/>
                  </a:lnTo>
                  <a:lnTo>
                    <a:pt x="104" y="322"/>
                  </a:lnTo>
                  <a:lnTo>
                    <a:pt x="71" y="299"/>
                  </a:lnTo>
                  <a:lnTo>
                    <a:pt x="31" y="302"/>
                  </a:lnTo>
                  <a:lnTo>
                    <a:pt x="0" y="320"/>
                  </a:lnTo>
                  <a:lnTo>
                    <a:pt x="0" y="124"/>
                  </a:lnTo>
                  <a:close/>
                </a:path>
              </a:pathLst>
            </a:custGeom>
            <a:solidFill>
              <a:srgbClr val="ECECEC"/>
            </a:solidFill>
            <a:ln w="6350" cap="flat" cmpd="sng">
              <a:solidFill>
                <a:srgbClr val="C2C2C2"/>
              </a:solidFill>
              <a:prstDash val="solid"/>
              <a:round/>
              <a:headEnd/>
              <a:tailEnd/>
            </a:ln>
            <a:effectLst>
              <a:outerShdw dist="35921" dir="2700000" algn="ctr" rotWithShape="0">
                <a:schemeClr val="bg2"/>
              </a:outerShdw>
            </a:effec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债权转让</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7" name="Freeform 17"/>
            <p:cNvSpPr>
              <a:spLocks noChangeAspect="1"/>
            </p:cNvSpPr>
            <p:nvPr/>
          </p:nvSpPr>
          <p:spPr bwMode="auto">
            <a:xfrm rot="21414612">
              <a:off x="3233409" y="4744601"/>
              <a:ext cx="1293813" cy="688975"/>
            </a:xfrm>
            <a:custGeom>
              <a:avLst/>
              <a:gdLst>
                <a:gd name="T0" fmla="*/ 148274 w 1082"/>
                <a:gd name="T1" fmla="*/ 688975 h 577"/>
                <a:gd name="T2" fmla="*/ 1149126 w 1082"/>
                <a:gd name="T3" fmla="*/ 687781 h 577"/>
                <a:gd name="T4" fmla="*/ 1149126 w 1082"/>
                <a:gd name="T5" fmla="*/ 482402 h 577"/>
                <a:gd name="T6" fmla="*/ 1186195 w 1082"/>
                <a:gd name="T7" fmla="*/ 499119 h 577"/>
                <a:gd name="T8" fmla="*/ 1228046 w 1082"/>
                <a:gd name="T9" fmla="*/ 496731 h 577"/>
                <a:gd name="T10" fmla="*/ 1263919 w 1082"/>
                <a:gd name="T11" fmla="*/ 476432 h 577"/>
                <a:gd name="T12" fmla="*/ 1284247 w 1082"/>
                <a:gd name="T13" fmla="*/ 445386 h 577"/>
                <a:gd name="T14" fmla="*/ 1293813 w 1082"/>
                <a:gd name="T15" fmla="*/ 405982 h 577"/>
                <a:gd name="T16" fmla="*/ 1287834 w 1082"/>
                <a:gd name="T17" fmla="*/ 370160 h 577"/>
                <a:gd name="T18" fmla="*/ 1261527 w 1082"/>
                <a:gd name="T19" fmla="*/ 341502 h 577"/>
                <a:gd name="T20" fmla="*/ 1228046 w 1082"/>
                <a:gd name="T21" fmla="*/ 324785 h 577"/>
                <a:gd name="T22" fmla="*/ 1189782 w 1082"/>
                <a:gd name="T23" fmla="*/ 321203 h 577"/>
                <a:gd name="T24" fmla="*/ 1152713 w 1082"/>
                <a:gd name="T25" fmla="*/ 339114 h 577"/>
                <a:gd name="T26" fmla="*/ 1151517 w 1082"/>
                <a:gd name="T27" fmla="*/ 133735 h 577"/>
                <a:gd name="T28" fmla="*/ 722239 w 1082"/>
                <a:gd name="T29" fmla="*/ 132541 h 577"/>
                <a:gd name="T30" fmla="*/ 736589 w 1082"/>
                <a:gd name="T31" fmla="*/ 103884 h 577"/>
                <a:gd name="T32" fmla="*/ 735393 w 1082"/>
                <a:gd name="T33" fmla="*/ 63285 h 577"/>
                <a:gd name="T34" fmla="*/ 716261 w 1082"/>
                <a:gd name="T35" fmla="*/ 28658 h 577"/>
                <a:gd name="T36" fmla="*/ 683975 w 1082"/>
                <a:gd name="T37" fmla="*/ 5970 h 577"/>
                <a:gd name="T38" fmla="*/ 642123 w 1082"/>
                <a:gd name="T39" fmla="*/ 0 h 577"/>
                <a:gd name="T40" fmla="*/ 609838 w 1082"/>
                <a:gd name="T41" fmla="*/ 9553 h 577"/>
                <a:gd name="T42" fmla="*/ 579944 w 1082"/>
                <a:gd name="T43" fmla="*/ 25075 h 577"/>
                <a:gd name="T44" fmla="*/ 560812 w 1082"/>
                <a:gd name="T45" fmla="*/ 59703 h 577"/>
                <a:gd name="T46" fmla="*/ 554833 w 1082"/>
                <a:gd name="T47" fmla="*/ 94331 h 577"/>
                <a:gd name="T48" fmla="*/ 564399 w 1082"/>
                <a:gd name="T49" fmla="*/ 132541 h 577"/>
                <a:gd name="T50" fmla="*/ 149470 w 1082"/>
                <a:gd name="T51" fmla="*/ 133735 h 577"/>
                <a:gd name="T52" fmla="*/ 149470 w 1082"/>
                <a:gd name="T53" fmla="*/ 331950 h 577"/>
                <a:gd name="T54" fmla="*/ 104031 w 1082"/>
                <a:gd name="T55" fmla="*/ 315233 h 577"/>
                <a:gd name="T56" fmla="*/ 64571 w 1082"/>
                <a:gd name="T57" fmla="*/ 318815 h 577"/>
                <a:gd name="T58" fmla="*/ 28698 w 1082"/>
                <a:gd name="T59" fmla="*/ 345085 h 577"/>
                <a:gd name="T60" fmla="*/ 9566 w 1082"/>
                <a:gd name="T61" fmla="*/ 372548 h 577"/>
                <a:gd name="T62" fmla="*/ 0 w 1082"/>
                <a:gd name="T63" fmla="*/ 411952 h 577"/>
                <a:gd name="T64" fmla="*/ 7175 w 1082"/>
                <a:gd name="T65" fmla="*/ 445386 h 577"/>
                <a:gd name="T66" fmla="*/ 28698 w 1082"/>
                <a:gd name="T67" fmla="*/ 476432 h 577"/>
                <a:gd name="T68" fmla="*/ 70550 w 1082"/>
                <a:gd name="T69" fmla="*/ 500313 h 577"/>
                <a:gd name="T70" fmla="*/ 106423 w 1082"/>
                <a:gd name="T71" fmla="*/ 500313 h 577"/>
                <a:gd name="T72" fmla="*/ 148274 w 1082"/>
                <a:gd name="T73" fmla="*/ 487178 h 577"/>
                <a:gd name="T74" fmla="*/ 148274 w 1082"/>
                <a:gd name="T75" fmla="*/ 688975 h 57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577">
                  <a:moveTo>
                    <a:pt x="124" y="577"/>
                  </a:moveTo>
                  <a:lnTo>
                    <a:pt x="961" y="576"/>
                  </a:lnTo>
                  <a:lnTo>
                    <a:pt x="961" y="404"/>
                  </a:lnTo>
                  <a:lnTo>
                    <a:pt x="992" y="418"/>
                  </a:lnTo>
                  <a:lnTo>
                    <a:pt x="1027" y="416"/>
                  </a:lnTo>
                  <a:lnTo>
                    <a:pt x="1057" y="399"/>
                  </a:lnTo>
                  <a:lnTo>
                    <a:pt x="1074" y="373"/>
                  </a:lnTo>
                  <a:lnTo>
                    <a:pt x="1082" y="340"/>
                  </a:lnTo>
                  <a:lnTo>
                    <a:pt x="1077" y="310"/>
                  </a:lnTo>
                  <a:lnTo>
                    <a:pt x="1055" y="286"/>
                  </a:lnTo>
                  <a:lnTo>
                    <a:pt x="1027" y="272"/>
                  </a:lnTo>
                  <a:lnTo>
                    <a:pt x="995" y="269"/>
                  </a:lnTo>
                  <a:lnTo>
                    <a:pt x="964" y="284"/>
                  </a:lnTo>
                  <a:lnTo>
                    <a:pt x="963" y="112"/>
                  </a:lnTo>
                  <a:lnTo>
                    <a:pt x="604" y="111"/>
                  </a:lnTo>
                  <a:lnTo>
                    <a:pt x="616" y="87"/>
                  </a:lnTo>
                  <a:lnTo>
                    <a:pt x="615" y="53"/>
                  </a:lnTo>
                  <a:lnTo>
                    <a:pt x="599" y="24"/>
                  </a:lnTo>
                  <a:lnTo>
                    <a:pt x="572" y="5"/>
                  </a:lnTo>
                  <a:lnTo>
                    <a:pt x="537" y="0"/>
                  </a:lnTo>
                  <a:lnTo>
                    <a:pt x="510" y="8"/>
                  </a:lnTo>
                  <a:lnTo>
                    <a:pt x="485" y="21"/>
                  </a:lnTo>
                  <a:lnTo>
                    <a:pt x="469" y="50"/>
                  </a:lnTo>
                  <a:lnTo>
                    <a:pt x="464" y="79"/>
                  </a:lnTo>
                  <a:lnTo>
                    <a:pt x="472" y="111"/>
                  </a:lnTo>
                  <a:lnTo>
                    <a:pt x="125" y="112"/>
                  </a:lnTo>
                  <a:lnTo>
                    <a:pt x="125" y="278"/>
                  </a:lnTo>
                  <a:lnTo>
                    <a:pt x="87" y="264"/>
                  </a:lnTo>
                  <a:lnTo>
                    <a:pt x="54" y="267"/>
                  </a:lnTo>
                  <a:lnTo>
                    <a:pt x="24" y="289"/>
                  </a:lnTo>
                  <a:lnTo>
                    <a:pt x="8" y="312"/>
                  </a:lnTo>
                  <a:lnTo>
                    <a:pt x="0" y="345"/>
                  </a:lnTo>
                  <a:lnTo>
                    <a:pt x="6" y="373"/>
                  </a:lnTo>
                  <a:lnTo>
                    <a:pt x="24" y="399"/>
                  </a:lnTo>
                  <a:lnTo>
                    <a:pt x="59" y="419"/>
                  </a:lnTo>
                  <a:lnTo>
                    <a:pt x="89" y="419"/>
                  </a:lnTo>
                  <a:lnTo>
                    <a:pt x="124" y="408"/>
                  </a:lnTo>
                  <a:lnTo>
                    <a:pt x="124" y="577"/>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偿付</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8" name="Freeform 23"/>
            <p:cNvSpPr>
              <a:spLocks noChangeAspect="1"/>
            </p:cNvSpPr>
            <p:nvPr/>
          </p:nvSpPr>
          <p:spPr bwMode="auto">
            <a:xfrm rot="1733530">
              <a:off x="913270" y="5022737"/>
              <a:ext cx="1289050" cy="695325"/>
            </a:xfrm>
            <a:custGeom>
              <a:avLst/>
              <a:gdLst>
                <a:gd name="T0" fmla="*/ 149103 w 1219"/>
                <a:gd name="T1" fmla="*/ 0 h 659"/>
                <a:gd name="T2" fmla="*/ 1149465 w 1219"/>
                <a:gd name="T3" fmla="*/ 0 h 659"/>
                <a:gd name="T4" fmla="*/ 1149465 w 1219"/>
                <a:gd name="T5" fmla="*/ 205749 h 659"/>
                <a:gd name="T6" fmla="*/ 1186476 w 1219"/>
                <a:gd name="T7" fmla="*/ 186756 h 659"/>
                <a:gd name="T8" fmla="*/ 1224545 w 1219"/>
                <a:gd name="T9" fmla="*/ 188867 h 659"/>
                <a:gd name="T10" fmla="*/ 1258384 w 1219"/>
                <a:gd name="T11" fmla="*/ 204694 h 659"/>
                <a:gd name="T12" fmla="*/ 1282705 w 1219"/>
                <a:gd name="T13" fmla="*/ 237402 h 659"/>
                <a:gd name="T14" fmla="*/ 1289050 w 1219"/>
                <a:gd name="T15" fmla="*/ 269056 h 659"/>
                <a:gd name="T16" fmla="*/ 1284820 w 1219"/>
                <a:gd name="T17" fmla="*/ 304930 h 659"/>
                <a:gd name="T18" fmla="*/ 1260498 w 1219"/>
                <a:gd name="T19" fmla="*/ 339749 h 659"/>
                <a:gd name="T20" fmla="*/ 1225602 w 1219"/>
                <a:gd name="T21" fmla="*/ 358741 h 659"/>
                <a:gd name="T22" fmla="*/ 1192821 w 1219"/>
                <a:gd name="T23" fmla="*/ 359796 h 659"/>
                <a:gd name="T24" fmla="*/ 1149465 w 1219"/>
                <a:gd name="T25" fmla="*/ 352411 h 659"/>
                <a:gd name="T26" fmla="*/ 1149465 w 1219"/>
                <a:gd name="T27" fmla="*/ 551828 h 659"/>
                <a:gd name="T28" fmla="*/ 715904 w 1219"/>
                <a:gd name="T29" fmla="*/ 551828 h 659"/>
                <a:gd name="T30" fmla="*/ 727536 w 1219"/>
                <a:gd name="T31" fmla="*/ 580317 h 659"/>
                <a:gd name="T32" fmla="*/ 731766 w 1219"/>
                <a:gd name="T33" fmla="*/ 627797 h 659"/>
                <a:gd name="T34" fmla="*/ 721191 w 1219"/>
                <a:gd name="T35" fmla="*/ 657341 h 659"/>
                <a:gd name="T36" fmla="*/ 683122 w 1219"/>
                <a:gd name="T37" fmla="*/ 688994 h 659"/>
                <a:gd name="T38" fmla="*/ 645054 w 1219"/>
                <a:gd name="T39" fmla="*/ 695325 h 659"/>
                <a:gd name="T40" fmla="*/ 604870 w 1219"/>
                <a:gd name="T41" fmla="*/ 685829 h 659"/>
                <a:gd name="T42" fmla="*/ 571031 w 1219"/>
                <a:gd name="T43" fmla="*/ 660506 h 659"/>
                <a:gd name="T44" fmla="*/ 555169 w 1219"/>
                <a:gd name="T45" fmla="*/ 624632 h 659"/>
                <a:gd name="T46" fmla="*/ 557284 w 1219"/>
                <a:gd name="T47" fmla="*/ 580317 h 659"/>
                <a:gd name="T48" fmla="*/ 579491 w 1219"/>
                <a:gd name="T49" fmla="*/ 553939 h 659"/>
                <a:gd name="T50" fmla="*/ 149103 w 1219"/>
                <a:gd name="T51" fmla="*/ 556049 h 659"/>
                <a:gd name="T52" fmla="*/ 149103 w 1219"/>
                <a:gd name="T53" fmla="*/ 349245 h 659"/>
                <a:gd name="T54" fmla="*/ 103632 w 1219"/>
                <a:gd name="T55" fmla="*/ 366127 h 659"/>
                <a:gd name="T56" fmla="*/ 66620 w 1219"/>
                <a:gd name="T57" fmla="*/ 361907 h 659"/>
                <a:gd name="T58" fmla="*/ 28552 w 1219"/>
                <a:gd name="T59" fmla="*/ 342914 h 659"/>
                <a:gd name="T60" fmla="*/ 9517 w 1219"/>
                <a:gd name="T61" fmla="*/ 316536 h 659"/>
                <a:gd name="T62" fmla="*/ 0 w 1219"/>
                <a:gd name="T63" fmla="*/ 276442 h 659"/>
                <a:gd name="T64" fmla="*/ 7402 w 1219"/>
                <a:gd name="T65" fmla="*/ 243733 h 659"/>
                <a:gd name="T66" fmla="*/ 28552 w 1219"/>
                <a:gd name="T67" fmla="*/ 212079 h 659"/>
                <a:gd name="T68" fmla="*/ 70850 w 1219"/>
                <a:gd name="T69" fmla="*/ 188867 h 659"/>
                <a:gd name="T70" fmla="*/ 106804 w 1219"/>
                <a:gd name="T71" fmla="*/ 188867 h 659"/>
                <a:gd name="T72" fmla="*/ 149103 w 1219"/>
                <a:gd name="T73" fmla="*/ 205749 h 659"/>
                <a:gd name="T74" fmla="*/ 149103 w 1219"/>
                <a:gd name="T75" fmla="*/ 0 h 6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219" h="659">
                  <a:moveTo>
                    <a:pt x="141" y="0"/>
                  </a:moveTo>
                  <a:lnTo>
                    <a:pt x="1087" y="0"/>
                  </a:lnTo>
                  <a:lnTo>
                    <a:pt x="1087" y="195"/>
                  </a:lnTo>
                  <a:lnTo>
                    <a:pt x="1122" y="177"/>
                  </a:lnTo>
                  <a:lnTo>
                    <a:pt x="1158" y="179"/>
                  </a:lnTo>
                  <a:lnTo>
                    <a:pt x="1190" y="194"/>
                  </a:lnTo>
                  <a:lnTo>
                    <a:pt x="1213" y="225"/>
                  </a:lnTo>
                  <a:lnTo>
                    <a:pt x="1219" y="255"/>
                  </a:lnTo>
                  <a:lnTo>
                    <a:pt x="1215" y="289"/>
                  </a:lnTo>
                  <a:lnTo>
                    <a:pt x="1192" y="322"/>
                  </a:lnTo>
                  <a:lnTo>
                    <a:pt x="1159" y="340"/>
                  </a:lnTo>
                  <a:lnTo>
                    <a:pt x="1128" y="341"/>
                  </a:lnTo>
                  <a:lnTo>
                    <a:pt x="1087" y="334"/>
                  </a:lnTo>
                  <a:lnTo>
                    <a:pt x="1087" y="523"/>
                  </a:lnTo>
                  <a:lnTo>
                    <a:pt x="677" y="523"/>
                  </a:lnTo>
                  <a:lnTo>
                    <a:pt x="688" y="550"/>
                  </a:lnTo>
                  <a:lnTo>
                    <a:pt x="692" y="595"/>
                  </a:lnTo>
                  <a:lnTo>
                    <a:pt x="682" y="623"/>
                  </a:lnTo>
                  <a:lnTo>
                    <a:pt x="646" y="653"/>
                  </a:lnTo>
                  <a:lnTo>
                    <a:pt x="610" y="659"/>
                  </a:lnTo>
                  <a:lnTo>
                    <a:pt x="572" y="650"/>
                  </a:lnTo>
                  <a:lnTo>
                    <a:pt x="540" y="626"/>
                  </a:lnTo>
                  <a:lnTo>
                    <a:pt x="525" y="592"/>
                  </a:lnTo>
                  <a:lnTo>
                    <a:pt x="527" y="550"/>
                  </a:lnTo>
                  <a:lnTo>
                    <a:pt x="548" y="525"/>
                  </a:lnTo>
                  <a:lnTo>
                    <a:pt x="141" y="527"/>
                  </a:lnTo>
                  <a:lnTo>
                    <a:pt x="141" y="331"/>
                  </a:lnTo>
                  <a:lnTo>
                    <a:pt x="98" y="347"/>
                  </a:lnTo>
                  <a:lnTo>
                    <a:pt x="63" y="343"/>
                  </a:lnTo>
                  <a:lnTo>
                    <a:pt x="27" y="325"/>
                  </a:lnTo>
                  <a:lnTo>
                    <a:pt x="9" y="300"/>
                  </a:lnTo>
                  <a:lnTo>
                    <a:pt x="0" y="262"/>
                  </a:lnTo>
                  <a:lnTo>
                    <a:pt x="7" y="231"/>
                  </a:lnTo>
                  <a:lnTo>
                    <a:pt x="27" y="201"/>
                  </a:lnTo>
                  <a:lnTo>
                    <a:pt x="67" y="179"/>
                  </a:lnTo>
                  <a:lnTo>
                    <a:pt x="101" y="179"/>
                  </a:lnTo>
                  <a:lnTo>
                    <a:pt x="141" y="195"/>
                  </a:lnTo>
                  <a:lnTo>
                    <a:pt x="141" y="0"/>
                  </a:lnTo>
                  <a:close/>
                </a:path>
              </a:pathLst>
            </a:custGeom>
            <a:solidFill>
              <a:srgbClr val="ECECEC"/>
            </a:solidFill>
            <a:ln w="6350" cap="flat" cmpd="sng">
              <a:solidFill>
                <a:srgbClr val="C2C2C2"/>
              </a:solidFill>
              <a:prstDash val="solid"/>
              <a:round/>
              <a:headEnd/>
              <a:tailEnd/>
            </a:ln>
            <a:effectLst>
              <a:outerShdw dist="35921" dir="2700000" algn="ctr" rotWithShape="0">
                <a:schemeClr val="bg2"/>
              </a:outerShdw>
            </a:effectLst>
          </p:spPr>
          <p:txBody>
            <a:bodyPr wrap="none" lIns="0" tIns="0" rIns="0" bIns="0" anchor="ctr">
              <a:noAutofit/>
            </a:bodyPr>
            <a:lstStyle/>
            <a:p>
              <a:pPr algn="ctr"/>
              <a:r>
                <a:rPr lang="zh-CN" altLang="en-US" sz="1400" dirty="0" smtClean="0">
                  <a:solidFill>
                    <a:srgbClr val="C00000"/>
                  </a:solidFill>
                  <a:latin typeface="微软雅黑" panose="020B0503020204020204" pitchFamily="34" charset="-122"/>
                  <a:ea typeface="微软雅黑" panose="020B0503020204020204" pitchFamily="34" charset="-122"/>
                </a:rPr>
                <a:t>平台收费</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9" name="Freeform 18"/>
            <p:cNvSpPr>
              <a:spLocks noChangeAspect="1"/>
            </p:cNvSpPr>
            <p:nvPr/>
          </p:nvSpPr>
          <p:spPr bwMode="auto">
            <a:xfrm rot="920153">
              <a:off x="2248206" y="5351174"/>
              <a:ext cx="1144588" cy="560387"/>
            </a:xfrm>
            <a:custGeom>
              <a:avLst/>
              <a:gdLst>
                <a:gd name="T0" fmla="*/ 1144588 w 1081"/>
                <a:gd name="T1" fmla="*/ 0 h 530"/>
                <a:gd name="T2" fmla="*/ 709412 w 1081"/>
                <a:gd name="T3" fmla="*/ 3172 h 530"/>
                <a:gd name="T4" fmla="*/ 725294 w 1081"/>
                <a:gd name="T5" fmla="*/ 38064 h 530"/>
                <a:gd name="T6" fmla="*/ 726353 w 1081"/>
                <a:gd name="T7" fmla="*/ 79300 h 530"/>
                <a:gd name="T8" fmla="*/ 709412 w 1081"/>
                <a:gd name="T9" fmla="*/ 109963 h 530"/>
                <a:gd name="T10" fmla="*/ 682941 w 1081"/>
                <a:gd name="T11" fmla="*/ 134281 h 530"/>
                <a:gd name="T12" fmla="*/ 644823 w 1081"/>
                <a:gd name="T13" fmla="*/ 146969 h 530"/>
                <a:gd name="T14" fmla="*/ 600353 w 1081"/>
                <a:gd name="T15" fmla="*/ 137453 h 530"/>
                <a:gd name="T16" fmla="*/ 564353 w 1081"/>
                <a:gd name="T17" fmla="*/ 108905 h 530"/>
                <a:gd name="T18" fmla="*/ 550588 w 1081"/>
                <a:gd name="T19" fmla="*/ 72956 h 530"/>
                <a:gd name="T20" fmla="*/ 547412 w 1081"/>
                <a:gd name="T21" fmla="*/ 35949 h 530"/>
                <a:gd name="T22" fmla="*/ 569647 w 1081"/>
                <a:gd name="T23" fmla="*/ 4229 h 530"/>
                <a:gd name="T24" fmla="*/ 141882 w 1081"/>
                <a:gd name="T25" fmla="*/ 7401 h 530"/>
                <a:gd name="T26" fmla="*/ 141882 w 1081"/>
                <a:gd name="T27" fmla="*/ 208295 h 530"/>
                <a:gd name="T28" fmla="*/ 97412 w 1081"/>
                <a:gd name="T29" fmla="*/ 191377 h 530"/>
                <a:gd name="T30" fmla="*/ 58235 w 1081"/>
                <a:gd name="T31" fmla="*/ 198779 h 530"/>
                <a:gd name="T32" fmla="*/ 28588 w 1081"/>
                <a:gd name="T33" fmla="*/ 217811 h 530"/>
                <a:gd name="T34" fmla="*/ 9529 w 1081"/>
                <a:gd name="T35" fmla="*/ 247416 h 530"/>
                <a:gd name="T36" fmla="*/ 0 w 1081"/>
                <a:gd name="T37" fmla="*/ 279136 h 530"/>
                <a:gd name="T38" fmla="*/ 6353 w 1081"/>
                <a:gd name="T39" fmla="*/ 317200 h 530"/>
                <a:gd name="T40" fmla="*/ 23294 w 1081"/>
                <a:gd name="T41" fmla="*/ 344691 h 530"/>
                <a:gd name="T42" fmla="*/ 63529 w 1081"/>
                <a:gd name="T43" fmla="*/ 366895 h 530"/>
                <a:gd name="T44" fmla="*/ 105882 w 1081"/>
                <a:gd name="T45" fmla="*/ 369010 h 530"/>
                <a:gd name="T46" fmla="*/ 141882 w 1081"/>
                <a:gd name="T47" fmla="*/ 356322 h 530"/>
                <a:gd name="T48" fmla="*/ 141882 w 1081"/>
                <a:gd name="T49" fmla="*/ 559330 h 530"/>
                <a:gd name="T50" fmla="*/ 567529 w 1081"/>
                <a:gd name="T51" fmla="*/ 559330 h 530"/>
                <a:gd name="T52" fmla="*/ 550588 w 1081"/>
                <a:gd name="T53" fmla="*/ 527610 h 530"/>
                <a:gd name="T54" fmla="*/ 560118 w 1081"/>
                <a:gd name="T55" fmla="*/ 483202 h 530"/>
                <a:gd name="T56" fmla="*/ 581294 w 1081"/>
                <a:gd name="T57" fmla="*/ 458883 h 530"/>
                <a:gd name="T58" fmla="*/ 605647 w 1081"/>
                <a:gd name="T59" fmla="*/ 440908 h 530"/>
                <a:gd name="T60" fmla="*/ 638470 w 1081"/>
                <a:gd name="T61" fmla="*/ 433507 h 530"/>
                <a:gd name="T62" fmla="*/ 671294 w 1081"/>
                <a:gd name="T63" fmla="*/ 436679 h 530"/>
                <a:gd name="T64" fmla="*/ 703059 w 1081"/>
                <a:gd name="T65" fmla="*/ 453596 h 530"/>
                <a:gd name="T66" fmla="*/ 725294 w 1081"/>
                <a:gd name="T67" fmla="*/ 486374 h 530"/>
                <a:gd name="T68" fmla="*/ 738000 w 1081"/>
                <a:gd name="T69" fmla="*/ 526552 h 530"/>
                <a:gd name="T70" fmla="*/ 728470 w 1081"/>
                <a:gd name="T71" fmla="*/ 559330 h 530"/>
                <a:gd name="T72" fmla="*/ 1144588 w 1081"/>
                <a:gd name="T73" fmla="*/ 560387 h 530"/>
                <a:gd name="T74" fmla="*/ 1144588 w 1081"/>
                <a:gd name="T75" fmla="*/ 354207 h 530"/>
                <a:gd name="T76" fmla="*/ 1103294 w 1081"/>
                <a:gd name="T77" fmla="*/ 366895 h 530"/>
                <a:gd name="T78" fmla="*/ 1060941 w 1081"/>
                <a:gd name="T79" fmla="*/ 363723 h 530"/>
                <a:gd name="T80" fmla="*/ 1028117 w 1081"/>
                <a:gd name="T81" fmla="*/ 343634 h 530"/>
                <a:gd name="T82" fmla="*/ 1012235 w 1081"/>
                <a:gd name="T83" fmla="*/ 311914 h 530"/>
                <a:gd name="T84" fmla="*/ 1002706 w 1081"/>
                <a:gd name="T85" fmla="*/ 280194 h 530"/>
                <a:gd name="T86" fmla="*/ 1009059 w 1081"/>
                <a:gd name="T87" fmla="*/ 245301 h 530"/>
                <a:gd name="T88" fmla="*/ 1031294 w 1081"/>
                <a:gd name="T89" fmla="*/ 217811 h 530"/>
                <a:gd name="T90" fmla="*/ 1059882 w 1081"/>
                <a:gd name="T91" fmla="*/ 193492 h 530"/>
                <a:gd name="T92" fmla="*/ 1103294 w 1081"/>
                <a:gd name="T93" fmla="*/ 189263 h 530"/>
                <a:gd name="T94" fmla="*/ 1144588 w 1081"/>
                <a:gd name="T95" fmla="*/ 214639 h 530"/>
                <a:gd name="T96" fmla="*/ 1144588 w 1081"/>
                <a:gd name="T97" fmla="*/ 0 h 53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81" h="530">
                  <a:moveTo>
                    <a:pt x="1081" y="0"/>
                  </a:moveTo>
                  <a:lnTo>
                    <a:pt x="670" y="3"/>
                  </a:lnTo>
                  <a:lnTo>
                    <a:pt x="685" y="36"/>
                  </a:lnTo>
                  <a:lnTo>
                    <a:pt x="686" y="75"/>
                  </a:lnTo>
                  <a:lnTo>
                    <a:pt x="670" y="104"/>
                  </a:lnTo>
                  <a:lnTo>
                    <a:pt x="645" y="127"/>
                  </a:lnTo>
                  <a:lnTo>
                    <a:pt x="609" y="139"/>
                  </a:lnTo>
                  <a:lnTo>
                    <a:pt x="567" y="130"/>
                  </a:lnTo>
                  <a:lnTo>
                    <a:pt x="533" y="103"/>
                  </a:lnTo>
                  <a:lnTo>
                    <a:pt x="520" y="69"/>
                  </a:lnTo>
                  <a:lnTo>
                    <a:pt x="517" y="34"/>
                  </a:lnTo>
                  <a:lnTo>
                    <a:pt x="538" y="4"/>
                  </a:lnTo>
                  <a:lnTo>
                    <a:pt x="134" y="7"/>
                  </a:lnTo>
                  <a:lnTo>
                    <a:pt x="134" y="197"/>
                  </a:lnTo>
                  <a:lnTo>
                    <a:pt x="92" y="181"/>
                  </a:lnTo>
                  <a:lnTo>
                    <a:pt x="55" y="188"/>
                  </a:lnTo>
                  <a:lnTo>
                    <a:pt x="27" y="206"/>
                  </a:lnTo>
                  <a:lnTo>
                    <a:pt x="9" y="234"/>
                  </a:lnTo>
                  <a:lnTo>
                    <a:pt x="0" y="264"/>
                  </a:lnTo>
                  <a:lnTo>
                    <a:pt x="6" y="300"/>
                  </a:lnTo>
                  <a:lnTo>
                    <a:pt x="22" y="326"/>
                  </a:lnTo>
                  <a:lnTo>
                    <a:pt x="60" y="347"/>
                  </a:lnTo>
                  <a:lnTo>
                    <a:pt x="100" y="349"/>
                  </a:lnTo>
                  <a:lnTo>
                    <a:pt x="134" y="337"/>
                  </a:lnTo>
                  <a:lnTo>
                    <a:pt x="134" y="529"/>
                  </a:lnTo>
                  <a:lnTo>
                    <a:pt x="536" y="529"/>
                  </a:lnTo>
                  <a:lnTo>
                    <a:pt x="520" y="499"/>
                  </a:lnTo>
                  <a:lnTo>
                    <a:pt x="529" y="457"/>
                  </a:lnTo>
                  <a:lnTo>
                    <a:pt x="549" y="434"/>
                  </a:lnTo>
                  <a:lnTo>
                    <a:pt x="572" y="417"/>
                  </a:lnTo>
                  <a:lnTo>
                    <a:pt x="603" y="410"/>
                  </a:lnTo>
                  <a:lnTo>
                    <a:pt x="634" y="413"/>
                  </a:lnTo>
                  <a:lnTo>
                    <a:pt x="664" y="429"/>
                  </a:lnTo>
                  <a:lnTo>
                    <a:pt x="685" y="460"/>
                  </a:lnTo>
                  <a:lnTo>
                    <a:pt x="697" y="498"/>
                  </a:lnTo>
                  <a:lnTo>
                    <a:pt x="688" y="529"/>
                  </a:lnTo>
                  <a:lnTo>
                    <a:pt x="1081" y="530"/>
                  </a:lnTo>
                  <a:lnTo>
                    <a:pt x="1081" y="335"/>
                  </a:lnTo>
                  <a:lnTo>
                    <a:pt x="1042" y="347"/>
                  </a:lnTo>
                  <a:lnTo>
                    <a:pt x="1002" y="344"/>
                  </a:lnTo>
                  <a:lnTo>
                    <a:pt x="971" y="325"/>
                  </a:lnTo>
                  <a:lnTo>
                    <a:pt x="956" y="295"/>
                  </a:lnTo>
                  <a:lnTo>
                    <a:pt x="947" y="265"/>
                  </a:lnTo>
                  <a:lnTo>
                    <a:pt x="953" y="232"/>
                  </a:lnTo>
                  <a:lnTo>
                    <a:pt x="974" y="206"/>
                  </a:lnTo>
                  <a:lnTo>
                    <a:pt x="1001" y="183"/>
                  </a:lnTo>
                  <a:lnTo>
                    <a:pt x="1042" y="179"/>
                  </a:lnTo>
                  <a:lnTo>
                    <a:pt x="1081" y="203"/>
                  </a:lnTo>
                  <a:lnTo>
                    <a:pt x="1081" y="0"/>
                  </a:lnTo>
                  <a:close/>
                </a:path>
              </a:pathLst>
            </a:custGeom>
            <a:solidFill>
              <a:srgbClr val="C2C2C2"/>
            </a:solidFill>
            <a:ln w="6350" cap="flat" cmpd="sng">
              <a:solidFill>
                <a:srgbClr val="ECECEC"/>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r>
                <a:rPr lang="en-US" altLang="zh-CN" sz="1400" dirty="0" smtClean="0">
                  <a:solidFill>
                    <a:srgbClr val="C00000"/>
                  </a:solidFill>
                  <a:latin typeface="微软雅黑" panose="020B0503020204020204" pitchFamily="34" charset="-122"/>
                  <a:ea typeface="微软雅黑" panose="020B0503020204020204" pitchFamily="34" charset="-122"/>
                </a:rPr>
                <a:t>…….</a:t>
              </a:r>
              <a:endParaRPr lang="zh-CN" altLang="en-US" sz="1400" dirty="0">
                <a:solidFill>
                  <a:srgbClr val="C00000"/>
                </a:solidFill>
                <a:latin typeface="微软雅黑" panose="020B0503020204020204" pitchFamily="34" charset="-122"/>
                <a:ea typeface="微软雅黑" panose="020B0503020204020204" pitchFamily="34" charset="-122"/>
              </a:endParaRPr>
            </a:p>
          </p:txBody>
        </p:sp>
      </p:grpSp>
      <p:sp>
        <p:nvSpPr>
          <p:cNvPr id="40" name="TextBox 15"/>
          <p:cNvSpPr txBox="1"/>
          <p:nvPr/>
        </p:nvSpPr>
        <p:spPr>
          <a:xfrm>
            <a:off x="8658685" y="2442279"/>
            <a:ext cx="3255409"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联动优势资金托管平台功能在不触及监管政策红线的基础上，功能尽可能的可配置和可选择，适应随着业务发展出现的业务逻辑变化。</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41" name="矩形 40"/>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43" name="TextBox 15"/>
          <p:cNvSpPr txBox="1"/>
          <p:nvPr/>
        </p:nvSpPr>
        <p:spPr>
          <a:xfrm>
            <a:off x="9693715" y="4704598"/>
            <a:ext cx="538609" cy="285078"/>
          </a:xfrm>
          <a:prstGeom prst="rect">
            <a:avLst/>
          </a:prstGeom>
          <a:noFill/>
          <a:ln>
            <a:noFill/>
          </a:ln>
          <a:effectLst>
            <a:outerShdw blurRad="25400" dir="8100000" algn="tr" rotWithShape="0">
              <a:prstClr val="black">
                <a:alpha val="40000"/>
              </a:prstClr>
            </a:outerShdw>
          </a:effectLst>
        </p:spPr>
        <p:txBody>
          <a:bodyPr wrap="none" lIns="0" tIns="0" rIns="0" bIns="0" rtlCol="0" anchor="ctr">
            <a:spAutoFit/>
          </a:bodyPr>
          <a:lstStyle/>
          <a:p>
            <a:pPr>
              <a:lnSpc>
                <a:spcPct val="150000"/>
              </a:lnSpc>
            </a:pPr>
            <a:r>
              <a:rPr lang="zh-CN" altLang="en-US" sz="1400" dirty="0" smtClean="0">
                <a:solidFill>
                  <a:srgbClr val="C00000"/>
                </a:solidFill>
                <a:latin typeface="微软雅黑" pitchFamily="34" charset="-122"/>
                <a:ea typeface="微软雅黑" pitchFamily="34" charset="-122"/>
              </a:rPr>
              <a:t>资金池</a:t>
            </a:r>
            <a:endParaRPr lang="en-US" altLang="zh-CN" sz="1400" dirty="0">
              <a:solidFill>
                <a:srgbClr val="C00000"/>
              </a:solidFill>
              <a:latin typeface="微软雅黑" pitchFamily="34" charset="-122"/>
              <a:ea typeface="微软雅黑" pitchFamily="34" charset="-122"/>
            </a:endParaRPr>
          </a:p>
        </p:txBody>
      </p:sp>
      <p:sp>
        <p:nvSpPr>
          <p:cNvPr id="44" name="TextBox 15"/>
          <p:cNvSpPr txBox="1"/>
          <p:nvPr/>
        </p:nvSpPr>
        <p:spPr>
          <a:xfrm>
            <a:off x="10292636" y="4847137"/>
            <a:ext cx="718145" cy="285078"/>
          </a:xfrm>
          <a:prstGeom prst="rect">
            <a:avLst/>
          </a:prstGeom>
          <a:noFill/>
          <a:ln>
            <a:noFill/>
          </a:ln>
          <a:effectLst>
            <a:outerShdw blurRad="25400" dir="8100000" algn="tr" rotWithShape="0">
              <a:prstClr val="black">
                <a:alpha val="40000"/>
              </a:prstClr>
            </a:outerShdw>
          </a:effectLst>
        </p:spPr>
        <p:txBody>
          <a:bodyPr wrap="none" lIns="0" tIns="0" rIns="0" bIns="0" rtlCol="0" anchor="ctr">
            <a:spAutoFit/>
          </a:bodyPr>
          <a:lstStyle/>
          <a:p>
            <a:pPr>
              <a:lnSpc>
                <a:spcPct val="150000"/>
              </a:lnSpc>
            </a:pPr>
            <a:r>
              <a:rPr lang="zh-CN" altLang="en-US" sz="1400" dirty="0" smtClean="0">
                <a:solidFill>
                  <a:srgbClr val="C00000"/>
                </a:solidFill>
                <a:latin typeface="微软雅黑" pitchFamily="34" charset="-122"/>
                <a:ea typeface="微软雅黑" pitchFamily="34" charset="-122"/>
              </a:rPr>
              <a:t>平台自融</a:t>
            </a:r>
            <a:endParaRPr lang="en-US" altLang="zh-CN" sz="1400" dirty="0">
              <a:solidFill>
                <a:srgbClr val="C00000"/>
              </a:solidFill>
              <a:latin typeface="微软雅黑" pitchFamily="34" charset="-122"/>
              <a:ea typeface="微软雅黑" pitchFamily="34" charset="-122"/>
            </a:endParaRPr>
          </a:p>
        </p:txBody>
      </p:sp>
      <p:sp>
        <p:nvSpPr>
          <p:cNvPr id="45" name="TextBox 15"/>
          <p:cNvSpPr txBox="1"/>
          <p:nvPr/>
        </p:nvSpPr>
        <p:spPr>
          <a:xfrm>
            <a:off x="9693714" y="5117599"/>
            <a:ext cx="538609" cy="285078"/>
          </a:xfrm>
          <a:prstGeom prst="rect">
            <a:avLst/>
          </a:prstGeom>
          <a:noFill/>
          <a:ln>
            <a:noFill/>
          </a:ln>
          <a:effectLst>
            <a:outerShdw blurRad="25400" dir="8100000" algn="tr" rotWithShape="0">
              <a:prstClr val="black">
                <a:alpha val="40000"/>
              </a:prstClr>
            </a:outerShdw>
          </a:effectLst>
        </p:spPr>
        <p:txBody>
          <a:bodyPr wrap="none" lIns="0" tIns="0" rIns="0" bIns="0" rtlCol="0" anchor="ctr">
            <a:spAutoFit/>
          </a:bodyPr>
          <a:lstStyle/>
          <a:p>
            <a:pPr>
              <a:lnSpc>
                <a:spcPct val="150000"/>
              </a:lnSpc>
            </a:pPr>
            <a:r>
              <a:rPr lang="zh-CN" altLang="en-US" sz="1400" dirty="0">
                <a:solidFill>
                  <a:srgbClr val="C00000"/>
                </a:solidFill>
                <a:latin typeface="微软雅黑" pitchFamily="34" charset="-122"/>
                <a:ea typeface="微软雅黑" pitchFamily="34" charset="-122"/>
              </a:rPr>
              <a:t>自担保</a:t>
            </a:r>
            <a:endParaRPr lang="en-US" altLang="zh-CN" sz="1400" dirty="0">
              <a:solidFill>
                <a:srgbClr val="C00000"/>
              </a:solidFill>
              <a:latin typeface="微软雅黑" pitchFamily="34" charset="-122"/>
              <a:ea typeface="微软雅黑" pitchFamily="34" charset="-122"/>
            </a:endParaRPr>
          </a:p>
        </p:txBody>
      </p:sp>
      <p:sp>
        <p:nvSpPr>
          <p:cNvPr id="46" name="TextBox 15"/>
          <p:cNvSpPr txBox="1"/>
          <p:nvPr/>
        </p:nvSpPr>
        <p:spPr>
          <a:xfrm>
            <a:off x="10184383" y="5347774"/>
            <a:ext cx="718145" cy="285078"/>
          </a:xfrm>
          <a:prstGeom prst="rect">
            <a:avLst/>
          </a:prstGeom>
          <a:noFill/>
          <a:ln>
            <a:noFill/>
          </a:ln>
          <a:effectLst>
            <a:outerShdw blurRad="25400" dir="8100000" algn="tr" rotWithShape="0">
              <a:prstClr val="black">
                <a:alpha val="40000"/>
              </a:prstClr>
            </a:outerShdw>
          </a:effectLst>
        </p:spPr>
        <p:txBody>
          <a:bodyPr wrap="none" lIns="0" tIns="0" rIns="0" bIns="0" rtlCol="0" anchor="ctr">
            <a:spAutoFit/>
          </a:bodyPr>
          <a:lstStyle/>
          <a:p>
            <a:pPr>
              <a:lnSpc>
                <a:spcPct val="150000"/>
              </a:lnSpc>
            </a:pPr>
            <a:r>
              <a:rPr lang="zh-CN" altLang="en-US" sz="1400" dirty="0" smtClean="0">
                <a:solidFill>
                  <a:srgbClr val="C00000"/>
                </a:solidFill>
                <a:latin typeface="微软雅黑" pitchFamily="34" charset="-122"/>
                <a:ea typeface="微软雅黑" pitchFamily="34" charset="-122"/>
              </a:rPr>
              <a:t>非法集资</a:t>
            </a:r>
            <a:endParaRPr lang="en-US" altLang="zh-CN" sz="1400" dirty="0">
              <a:solidFill>
                <a:srgbClr val="C00000"/>
              </a:solidFill>
              <a:latin typeface="微软雅黑" pitchFamily="34" charset="-122"/>
              <a:ea typeface="微软雅黑" pitchFamily="34" charset="-122"/>
            </a:endParaRPr>
          </a:p>
        </p:txBody>
      </p:sp>
      <p:sp>
        <p:nvSpPr>
          <p:cNvPr id="4" name="禁止符 3"/>
          <p:cNvSpPr/>
          <p:nvPr/>
        </p:nvSpPr>
        <p:spPr>
          <a:xfrm>
            <a:off x="9385300" y="4280463"/>
            <a:ext cx="1814672" cy="1734611"/>
          </a:xfrm>
          <a:prstGeom prst="noSmoking">
            <a:avLst>
              <a:gd name="adj" fmla="val 8389"/>
            </a:avLst>
          </a:prstGeom>
          <a:solidFill>
            <a:srgbClr val="FFC000">
              <a:alpha val="52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extLst>
      <p:ext uri="{BB962C8B-B14F-4D97-AF65-F5344CB8AC3E}">
        <p14:creationId xmlns:p14="http://schemas.microsoft.com/office/powerpoint/2010/main" val="9028866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P2P</a:t>
            </a:r>
            <a:r>
              <a:rPr lang="zh-CN" altLang="en-US" dirty="0" smtClean="0"/>
              <a:t>平台集成查询对账 资金状况一目了然</a:t>
            </a:r>
            <a:endParaRPr lang="zh-CN" altLang="en-US" dirty="0"/>
          </a:p>
        </p:txBody>
      </p:sp>
      <p:sp>
        <p:nvSpPr>
          <p:cNvPr id="14" name="矩形 13"/>
          <p:cNvSpPr/>
          <p:nvPr/>
        </p:nvSpPr>
        <p:spPr>
          <a:xfrm>
            <a:off x="1214948" y="1733949"/>
            <a:ext cx="5548924" cy="2455271"/>
          </a:xfrm>
          <a:prstGeom prst="rect">
            <a:avLst/>
          </a:prstGeom>
          <a:noFill/>
          <a:ln w="3175">
            <a:solidFill>
              <a:schemeClr val="tx1">
                <a:lumMod val="75000"/>
                <a:lumOff val="2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5" name="矩形 14"/>
          <p:cNvSpPr/>
          <p:nvPr/>
        </p:nvSpPr>
        <p:spPr>
          <a:xfrm>
            <a:off x="3389720" y="1876337"/>
            <a:ext cx="122956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P2P</a:t>
            </a:r>
            <a:r>
              <a:rPr lang="zh-CN" altLang="en-US" sz="2000" b="1" dirty="0" smtClean="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a:t>
            </a:r>
            <a:endParaRPr lang="zh-CN" altLang="en-US" sz="20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左右箭头 15"/>
          <p:cNvSpPr/>
          <p:nvPr/>
        </p:nvSpPr>
        <p:spPr bwMode="auto">
          <a:xfrm rot="5400000">
            <a:off x="3599664" y="4305012"/>
            <a:ext cx="780154" cy="698410"/>
          </a:xfrm>
          <a:prstGeom prst="leftRightArrow">
            <a:avLst>
              <a:gd name="adj1" fmla="val 50000"/>
              <a:gd name="adj2" fmla="val 28698"/>
            </a:avLst>
          </a:prstGeom>
          <a:solidFill>
            <a:srgbClr val="C0000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vert270" anchor="ctr"/>
          <a:lstStyle/>
          <a:p>
            <a:pPr algn="ctr" eaLnBrk="0" hangingPunct="0">
              <a:defRPr/>
            </a:pPr>
            <a:r>
              <a:rPr lang="en-US" altLang="zh-CN" sz="1200" dirty="0" smtClean="0">
                <a:solidFill>
                  <a:schemeClr val="bg1"/>
                </a:solidFill>
                <a:latin typeface="微软雅黑" panose="020B0503020204020204" pitchFamily="34" charset="-122"/>
                <a:ea typeface="微软雅黑" panose="020B0503020204020204" pitchFamily="34" charset="-122"/>
              </a:rPr>
              <a:t>API</a:t>
            </a:r>
            <a:r>
              <a:rPr lang="zh-CN" altLang="en-US" sz="1200" dirty="0" smtClean="0">
                <a:solidFill>
                  <a:schemeClr val="bg1"/>
                </a:solidFill>
                <a:latin typeface="微软雅黑" panose="020B0503020204020204" pitchFamily="34" charset="-122"/>
                <a:ea typeface="微软雅黑" panose="020B0503020204020204" pitchFamily="34" charset="-122"/>
              </a:rPr>
              <a:t>接口</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794702" y="4924863"/>
            <a:ext cx="4969170" cy="824097"/>
            <a:chOff x="2466664" y="5020932"/>
            <a:chExt cx="4620335" cy="824097"/>
          </a:xfrm>
        </p:grpSpPr>
        <p:sp>
          <p:nvSpPr>
            <p:cNvPr id="18" name="矩形 17"/>
            <p:cNvSpPr/>
            <p:nvPr/>
          </p:nvSpPr>
          <p:spPr>
            <a:xfrm>
              <a:off x="3528691" y="5432979"/>
              <a:ext cx="3558308" cy="412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资金托管平台（隐性账户体系）</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66664" y="5020932"/>
              <a:ext cx="1109675" cy="824097"/>
            </a:xfrm>
            <a:prstGeom prst="rect">
              <a:avLst/>
            </a:prstGeom>
          </p:spPr>
        </p:pic>
      </p:grpSp>
      <p:sp>
        <p:nvSpPr>
          <p:cNvPr id="25" name="TextBox 15"/>
          <p:cNvSpPr txBox="1"/>
          <p:nvPr/>
        </p:nvSpPr>
        <p:spPr>
          <a:xfrm>
            <a:off x="8658685" y="2442279"/>
            <a:ext cx="3255409" cy="1384995"/>
          </a:xfrm>
          <a:prstGeom prst="rect">
            <a:avLst/>
          </a:prstGeom>
          <a:noFill/>
          <a:effectLst>
            <a:outerShdw blurRad="25400" dir="8100000" algn="tr" rotWithShape="0">
              <a:prstClr val="black">
                <a:alpha val="40000"/>
              </a:prstClr>
            </a:outerShdw>
          </a:effectLst>
        </p:spPr>
        <p:txBody>
          <a:bodyPr wrap="square" rtlCol="0">
            <a:spAutoFit/>
          </a:bodyPr>
          <a:lstStyle/>
          <a:p>
            <a:pPr>
              <a:lnSpc>
                <a:spcPct val="150000"/>
              </a:lnSpc>
            </a:pPr>
            <a:r>
              <a:rPr lang="zh-CN" altLang="en-US" sz="1400" dirty="0" smtClean="0">
                <a:solidFill>
                  <a:schemeClr val="tx1">
                    <a:lumMod val="85000"/>
                    <a:lumOff val="15000"/>
                  </a:schemeClr>
                </a:solidFill>
                <a:latin typeface="微软雅黑" pitchFamily="34" charset="-122"/>
                <a:ea typeface="微软雅黑" pitchFamily="34" charset="-122"/>
              </a:rPr>
              <a:t>        与</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平台的交易对账等也通过</a:t>
            </a:r>
            <a:r>
              <a:rPr lang="en-US" altLang="zh-CN" sz="1400" dirty="0" smtClean="0">
                <a:solidFill>
                  <a:schemeClr val="tx1">
                    <a:lumMod val="85000"/>
                    <a:lumOff val="15000"/>
                  </a:schemeClr>
                </a:solidFill>
                <a:latin typeface="微软雅黑" pitchFamily="34" charset="-122"/>
                <a:ea typeface="微软雅黑" pitchFamily="34" charset="-122"/>
              </a:rPr>
              <a:t>API</a:t>
            </a:r>
            <a:r>
              <a:rPr lang="zh-CN" altLang="en-US" sz="1400" dirty="0" smtClean="0">
                <a:solidFill>
                  <a:schemeClr val="tx1">
                    <a:lumMod val="85000"/>
                    <a:lumOff val="15000"/>
                  </a:schemeClr>
                </a:solidFill>
                <a:latin typeface="微软雅黑" pitchFamily="34" charset="-122"/>
                <a:ea typeface="微软雅黑" pitchFamily="34" charset="-122"/>
              </a:rPr>
              <a:t>接口方式实现，联动将交易数据实时传到</a:t>
            </a:r>
            <a:r>
              <a:rPr lang="en-US" altLang="zh-CN" sz="1400" dirty="0" smtClean="0">
                <a:solidFill>
                  <a:schemeClr val="tx1">
                    <a:lumMod val="85000"/>
                    <a:lumOff val="15000"/>
                  </a:schemeClr>
                </a:solidFill>
                <a:latin typeface="微软雅黑" pitchFamily="34" charset="-122"/>
                <a:ea typeface="微软雅黑" pitchFamily="34" charset="-122"/>
              </a:rPr>
              <a:t>P2P</a:t>
            </a:r>
            <a:r>
              <a:rPr lang="zh-CN" altLang="en-US" sz="1400" dirty="0" smtClean="0">
                <a:solidFill>
                  <a:schemeClr val="tx1">
                    <a:lumMod val="85000"/>
                    <a:lumOff val="15000"/>
                  </a:schemeClr>
                </a:solidFill>
                <a:latin typeface="微软雅黑" pitchFamily="34" charset="-122"/>
                <a:ea typeface="微软雅黑" pitchFamily="34" charset="-122"/>
              </a:rPr>
              <a:t>平台，平台管理人员无需跳转联动优势平台。</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26" name="矩形 25"/>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27" name="Rectangle 28"/>
          <p:cNvSpPr>
            <a:spLocks noChangeArrowheads="1"/>
          </p:cNvSpPr>
          <p:nvPr/>
        </p:nvSpPr>
        <p:spPr bwMode="auto">
          <a:xfrm>
            <a:off x="1452589" y="2442279"/>
            <a:ext cx="1169587" cy="48918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smtClean="0">
                <a:solidFill>
                  <a:srgbClr val="C00000"/>
                </a:solidFill>
                <a:latin typeface="微软雅黑" panose="020B0503020204020204" pitchFamily="34" charset="-122"/>
                <a:ea typeface="微软雅黑" panose="020B0503020204020204" pitchFamily="34" charset="-122"/>
              </a:rPr>
              <a:t>充值明细</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28" name="Rectangle 28"/>
          <p:cNvSpPr>
            <a:spLocks noChangeArrowheads="1"/>
          </p:cNvSpPr>
          <p:nvPr/>
        </p:nvSpPr>
        <p:spPr bwMode="auto">
          <a:xfrm>
            <a:off x="3055742" y="2460373"/>
            <a:ext cx="1169587" cy="48918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smtClean="0">
                <a:solidFill>
                  <a:srgbClr val="C00000"/>
                </a:solidFill>
                <a:latin typeface="微软雅黑" panose="020B0503020204020204" pitchFamily="34" charset="-122"/>
                <a:ea typeface="微软雅黑" panose="020B0503020204020204" pitchFamily="34" charset="-122"/>
              </a:rPr>
              <a:t>投标明细</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29" name="Rectangle 28"/>
          <p:cNvSpPr>
            <a:spLocks noChangeArrowheads="1"/>
          </p:cNvSpPr>
          <p:nvPr/>
        </p:nvSpPr>
        <p:spPr bwMode="auto">
          <a:xfrm>
            <a:off x="4619285" y="2455726"/>
            <a:ext cx="1687386" cy="48918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rgbClr val="C00000"/>
                </a:solidFill>
                <a:latin typeface="微软雅黑" panose="020B0503020204020204" pitchFamily="34" charset="-122"/>
                <a:ea typeface="微软雅黑" panose="020B0503020204020204" pitchFamily="34" charset="-122"/>
              </a:rPr>
              <a:t>标</a:t>
            </a:r>
            <a:r>
              <a:rPr lang="zh-CN" altLang="en-US" sz="1800" dirty="0" smtClean="0">
                <a:solidFill>
                  <a:srgbClr val="C00000"/>
                </a:solidFill>
                <a:latin typeface="微软雅黑" panose="020B0503020204020204" pitchFamily="34" charset="-122"/>
                <a:ea typeface="微软雅黑" panose="020B0503020204020204" pitchFamily="34" charset="-122"/>
              </a:rPr>
              <a:t>的对账明细</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30" name="Rectangle 28"/>
          <p:cNvSpPr>
            <a:spLocks noChangeArrowheads="1"/>
          </p:cNvSpPr>
          <p:nvPr/>
        </p:nvSpPr>
        <p:spPr bwMode="auto">
          <a:xfrm>
            <a:off x="1452588" y="3235067"/>
            <a:ext cx="1169587" cy="48918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rgbClr val="C00000"/>
                </a:solidFill>
                <a:latin typeface="微软雅黑" panose="020B0503020204020204" pitchFamily="34" charset="-122"/>
                <a:ea typeface="微软雅黑" panose="020B0503020204020204" pitchFamily="34" charset="-122"/>
              </a:rPr>
              <a:t>提现</a:t>
            </a:r>
            <a:r>
              <a:rPr lang="zh-CN" altLang="en-US" sz="1800" dirty="0" smtClean="0">
                <a:solidFill>
                  <a:srgbClr val="C00000"/>
                </a:solidFill>
                <a:latin typeface="微软雅黑" panose="020B0503020204020204" pitchFamily="34" charset="-122"/>
                <a:ea typeface="微软雅黑" panose="020B0503020204020204" pitchFamily="34" charset="-122"/>
              </a:rPr>
              <a:t>明细</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31" name="Rectangle 28"/>
          <p:cNvSpPr>
            <a:spLocks noChangeArrowheads="1"/>
          </p:cNvSpPr>
          <p:nvPr/>
        </p:nvSpPr>
        <p:spPr bwMode="auto">
          <a:xfrm>
            <a:off x="3079019" y="3235067"/>
            <a:ext cx="1169587" cy="48918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a:solidFill>
                  <a:srgbClr val="C00000"/>
                </a:solidFill>
                <a:latin typeface="微软雅黑" panose="020B0503020204020204" pitchFamily="34" charset="-122"/>
                <a:ea typeface="微软雅黑" panose="020B0503020204020204" pitchFamily="34" charset="-122"/>
              </a:rPr>
              <a:t>还款</a:t>
            </a:r>
            <a:r>
              <a:rPr lang="zh-CN" altLang="en-US" sz="1800" dirty="0" smtClean="0">
                <a:solidFill>
                  <a:srgbClr val="C00000"/>
                </a:solidFill>
                <a:latin typeface="微软雅黑" panose="020B0503020204020204" pitchFamily="34" charset="-122"/>
                <a:ea typeface="微软雅黑" panose="020B0503020204020204" pitchFamily="34" charset="-122"/>
              </a:rPr>
              <a:t>明细</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
        <p:nvSpPr>
          <p:cNvPr id="32" name="Rectangle 28"/>
          <p:cNvSpPr>
            <a:spLocks noChangeArrowheads="1"/>
          </p:cNvSpPr>
          <p:nvPr/>
        </p:nvSpPr>
        <p:spPr bwMode="auto">
          <a:xfrm>
            <a:off x="4619285" y="3235067"/>
            <a:ext cx="1687386" cy="48918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dirty="0" smtClean="0">
                <a:solidFill>
                  <a:srgbClr val="C00000"/>
                </a:solidFill>
                <a:latin typeface="微软雅黑" panose="020B0503020204020204" pitchFamily="34" charset="-122"/>
                <a:ea typeface="微软雅黑" panose="020B0503020204020204" pitchFamily="34" charset="-122"/>
              </a:rPr>
              <a:t>其它</a:t>
            </a:r>
            <a:r>
              <a:rPr lang="en-US" altLang="zh-CN" sz="1800" dirty="0" smtClean="0">
                <a:solidFill>
                  <a:srgbClr val="C00000"/>
                </a:solidFill>
                <a:latin typeface="微软雅黑" panose="020B0503020204020204" pitchFamily="34" charset="-122"/>
                <a:ea typeface="微软雅黑" panose="020B0503020204020204" pitchFamily="34" charset="-122"/>
              </a:rPr>
              <a:t>……</a:t>
            </a:r>
            <a:endParaRPr lang="zh-CN" altLang="en-US" sz="18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97557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3263" y="999021"/>
            <a:ext cx="4381501"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en-US" altLang="zh-CN" sz="1600" b="1" dirty="0">
                <a:solidFill>
                  <a:srgbClr val="C00000"/>
                </a:solidFill>
                <a:latin typeface="微软雅黑" pitchFamily="34" charset="-122"/>
                <a:ea typeface="微软雅黑" pitchFamily="34" charset="-122"/>
              </a:rPr>
              <a:t>P2P</a:t>
            </a:r>
            <a:r>
              <a:rPr lang="zh-CN" altLang="en-US" sz="1600" b="1" dirty="0">
                <a:solidFill>
                  <a:srgbClr val="C00000"/>
                </a:solidFill>
                <a:latin typeface="微软雅黑" pitchFamily="34" charset="-122"/>
                <a:ea typeface="微软雅黑" pitchFamily="34" charset="-122"/>
              </a:rPr>
              <a:t>管理后台（示例）</a:t>
            </a:r>
            <a:r>
              <a:rPr lang="en-US" altLang="zh-CN" sz="1600" b="1" dirty="0">
                <a:solidFill>
                  <a:srgbClr val="C00000"/>
                </a:solidFill>
                <a:latin typeface="微软雅黑" pitchFamily="34" charset="-122"/>
                <a:ea typeface="微软雅黑" pitchFamily="34" charset="-122"/>
              </a:rPr>
              <a:t>-</a:t>
            </a:r>
            <a:r>
              <a:rPr lang="zh-CN" altLang="en-US" sz="1600" b="1" dirty="0" smtClean="0">
                <a:solidFill>
                  <a:srgbClr val="C00000"/>
                </a:solidFill>
                <a:latin typeface="微软雅黑" pitchFamily="34" charset="-122"/>
                <a:ea typeface="微软雅黑" pitchFamily="34" charset="-122"/>
              </a:rPr>
              <a:t>充值查询界面</a:t>
            </a:r>
            <a:endParaRPr lang="en-US" altLang="zh-CN" sz="1600"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64" y="1759043"/>
            <a:ext cx="11839575" cy="4657725"/>
          </a:xfrm>
          <a:prstGeom prst="rect">
            <a:avLst/>
          </a:prstGeom>
        </p:spPr>
      </p:pic>
      <p:sp>
        <p:nvSpPr>
          <p:cNvPr id="3" name="文本框 2"/>
          <p:cNvSpPr txBox="1"/>
          <p:nvPr/>
        </p:nvSpPr>
        <p:spPr bwMode="gray">
          <a:xfrm rot="20249125">
            <a:off x="6365272" y="2476173"/>
            <a:ext cx="3874250" cy="646331"/>
          </a:xfrm>
          <a:prstGeom prst="rect">
            <a:avLst/>
          </a:prstGeom>
          <a:solidFill>
            <a:schemeClr val="bg1"/>
          </a:solidFill>
          <a:ln w="9525">
            <a:noFill/>
            <a:miter lim="800000"/>
            <a:headEnd/>
            <a:tailEnd/>
          </a:ln>
        </p:spPr>
        <p:txBody>
          <a:bodyPr wrap="square" rtlCol="0">
            <a:spAutoFit/>
          </a:bodyPr>
          <a:lstStyle/>
          <a:p>
            <a:pPr algn="r" eaLnBrk="1" hangingPunct="1">
              <a:spcBef>
                <a:spcPct val="50000"/>
              </a:spcBef>
              <a:buClr>
                <a:srgbClr val="FF9900"/>
              </a:buClr>
              <a:buFont typeface="Wingdings" pitchFamily="2" charset="2"/>
              <a:buNone/>
            </a:pPr>
            <a:r>
              <a:rPr lang="zh-CN" altLang="en-US" b="1" dirty="0" smtClean="0">
                <a:solidFill>
                  <a:srgbClr val="FF0000"/>
                </a:solidFill>
                <a:latin typeface="微软雅黑" panose="020B0503020204020204" pitchFamily="34" charset="-122"/>
                <a:ea typeface="微软雅黑" panose="020B0503020204020204" pitchFamily="34" charset="-122"/>
                <a:cs typeface="Arial" pitchFamily="34" charset="0"/>
              </a:rPr>
              <a:t>例：某</a:t>
            </a:r>
            <a:r>
              <a:rPr lang="en-US" altLang="zh-CN" b="1" dirty="0" smtClean="0">
                <a:solidFill>
                  <a:srgbClr val="FF0000"/>
                </a:solidFill>
                <a:latin typeface="微软雅黑" panose="020B0503020204020204" pitchFamily="34" charset="-122"/>
                <a:ea typeface="微软雅黑" panose="020B0503020204020204" pitchFamily="34" charset="-122"/>
                <a:cs typeface="Arial" pitchFamily="34" charset="0"/>
              </a:rPr>
              <a:t>P2P</a:t>
            </a:r>
            <a:r>
              <a:rPr lang="zh-CN" altLang="en-US" b="1" dirty="0" smtClean="0">
                <a:solidFill>
                  <a:srgbClr val="FF0000"/>
                </a:solidFill>
                <a:latin typeface="微软雅黑" panose="020B0503020204020204" pitchFamily="34" charset="-122"/>
                <a:ea typeface="微软雅黑" panose="020B0503020204020204" pitchFamily="34" charset="-122"/>
                <a:cs typeface="Arial" pitchFamily="34" charset="0"/>
              </a:rPr>
              <a:t>平台联调后，通过接口获取数据后生成的后台对账界面示意图</a:t>
            </a:r>
            <a:endParaRPr lang="zh-CN" altLang="en-US" b="1" dirty="0">
              <a:solidFill>
                <a:srgbClr val="FF0000"/>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9069266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3264" y="999021"/>
            <a:ext cx="4381501"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en-US" altLang="zh-CN" sz="1600" b="1" dirty="0" smtClean="0">
                <a:solidFill>
                  <a:srgbClr val="C00000"/>
                </a:solidFill>
                <a:latin typeface="微软雅黑" pitchFamily="34" charset="-122"/>
                <a:ea typeface="微软雅黑" pitchFamily="34" charset="-122"/>
              </a:rPr>
              <a:t>P2P</a:t>
            </a:r>
            <a:r>
              <a:rPr lang="zh-CN" altLang="en-US" sz="1600" b="1" dirty="0" smtClean="0">
                <a:solidFill>
                  <a:srgbClr val="C00000"/>
                </a:solidFill>
                <a:latin typeface="微软雅黑" pitchFamily="34" charset="-122"/>
                <a:ea typeface="微软雅黑" pitchFamily="34" charset="-122"/>
              </a:rPr>
              <a:t>管理后台（示例）</a:t>
            </a:r>
            <a:r>
              <a:rPr lang="en-US" altLang="zh-CN" sz="1600" b="1" dirty="0" smtClean="0">
                <a:solidFill>
                  <a:srgbClr val="C00000"/>
                </a:solidFill>
                <a:latin typeface="微软雅黑" pitchFamily="34" charset="-122"/>
                <a:ea typeface="微软雅黑" pitchFamily="34" charset="-122"/>
              </a:rPr>
              <a:t>-</a:t>
            </a:r>
            <a:r>
              <a:rPr lang="zh-CN" altLang="en-US" sz="1600" b="1" dirty="0" smtClean="0">
                <a:solidFill>
                  <a:srgbClr val="C00000"/>
                </a:solidFill>
                <a:latin typeface="微软雅黑" pitchFamily="34" charset="-122"/>
                <a:ea typeface="微软雅黑" pitchFamily="34" charset="-122"/>
              </a:rPr>
              <a:t>投标查询界面</a:t>
            </a:r>
            <a:endParaRPr lang="en-US" altLang="zh-CN" sz="1600"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3264" y="1764366"/>
            <a:ext cx="11953875" cy="4781550"/>
          </a:xfrm>
          <a:prstGeom prst="rect">
            <a:avLst/>
          </a:prstGeom>
        </p:spPr>
      </p:pic>
      <p:sp>
        <p:nvSpPr>
          <p:cNvPr id="7" name="文本框 6"/>
          <p:cNvSpPr txBox="1"/>
          <p:nvPr/>
        </p:nvSpPr>
        <p:spPr bwMode="gray">
          <a:xfrm rot="20249125">
            <a:off x="6365272" y="2476173"/>
            <a:ext cx="3874250" cy="646331"/>
          </a:xfrm>
          <a:prstGeom prst="rect">
            <a:avLst/>
          </a:prstGeom>
          <a:solidFill>
            <a:schemeClr val="bg1"/>
          </a:solidFill>
          <a:ln w="9525">
            <a:noFill/>
            <a:miter lim="800000"/>
            <a:headEnd/>
            <a:tailEnd/>
          </a:ln>
        </p:spPr>
        <p:txBody>
          <a:bodyPr wrap="square" rtlCol="0">
            <a:spAutoFit/>
          </a:bodyPr>
          <a:lstStyle/>
          <a:p>
            <a:pPr algn="r" eaLnBrk="1" hangingPunct="1">
              <a:spcBef>
                <a:spcPct val="50000"/>
              </a:spcBef>
              <a:buClr>
                <a:srgbClr val="FF9900"/>
              </a:buClr>
              <a:buFont typeface="Wingdings" pitchFamily="2" charset="2"/>
              <a:buNone/>
            </a:pPr>
            <a:r>
              <a:rPr lang="zh-CN" altLang="en-US" b="1" dirty="0" smtClean="0">
                <a:solidFill>
                  <a:srgbClr val="FF0000"/>
                </a:solidFill>
                <a:latin typeface="微软雅黑" panose="020B0503020204020204" pitchFamily="34" charset="-122"/>
                <a:ea typeface="微软雅黑" panose="020B0503020204020204" pitchFamily="34" charset="-122"/>
                <a:cs typeface="Arial" pitchFamily="34" charset="0"/>
              </a:rPr>
              <a:t>例：某</a:t>
            </a:r>
            <a:r>
              <a:rPr lang="en-US" altLang="zh-CN" b="1" dirty="0" smtClean="0">
                <a:solidFill>
                  <a:srgbClr val="FF0000"/>
                </a:solidFill>
                <a:latin typeface="微软雅黑" panose="020B0503020204020204" pitchFamily="34" charset="-122"/>
                <a:ea typeface="微软雅黑" panose="020B0503020204020204" pitchFamily="34" charset="-122"/>
                <a:cs typeface="Arial" pitchFamily="34" charset="0"/>
              </a:rPr>
              <a:t>P2P</a:t>
            </a:r>
            <a:r>
              <a:rPr lang="zh-CN" altLang="en-US" b="1" dirty="0" smtClean="0">
                <a:solidFill>
                  <a:srgbClr val="FF0000"/>
                </a:solidFill>
                <a:latin typeface="微软雅黑" panose="020B0503020204020204" pitchFamily="34" charset="-122"/>
                <a:ea typeface="微软雅黑" panose="020B0503020204020204" pitchFamily="34" charset="-122"/>
                <a:cs typeface="Arial" pitchFamily="34" charset="0"/>
              </a:rPr>
              <a:t>平台联调后，通过接口获取数据后生成的后台对账界面示意图</a:t>
            </a:r>
            <a:endParaRPr lang="zh-CN" altLang="en-US" b="1" dirty="0">
              <a:solidFill>
                <a:srgbClr val="FF0000"/>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2376589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3263" y="999021"/>
            <a:ext cx="4690783"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en-US" altLang="zh-CN" sz="1600" b="1" dirty="0">
                <a:solidFill>
                  <a:srgbClr val="C00000"/>
                </a:solidFill>
                <a:latin typeface="微软雅黑" pitchFamily="34" charset="-122"/>
                <a:ea typeface="微软雅黑" pitchFamily="34" charset="-122"/>
              </a:rPr>
              <a:t>P2P</a:t>
            </a:r>
            <a:r>
              <a:rPr lang="zh-CN" altLang="en-US" sz="1600" b="1" dirty="0">
                <a:solidFill>
                  <a:srgbClr val="C00000"/>
                </a:solidFill>
                <a:latin typeface="微软雅黑" pitchFamily="34" charset="-122"/>
                <a:ea typeface="微软雅黑" pitchFamily="34" charset="-122"/>
              </a:rPr>
              <a:t>管理后台（示例）</a:t>
            </a:r>
            <a:r>
              <a:rPr lang="en-US" altLang="zh-CN" sz="1600" b="1" dirty="0">
                <a:solidFill>
                  <a:srgbClr val="C00000"/>
                </a:solidFill>
                <a:latin typeface="微软雅黑" pitchFamily="34" charset="-122"/>
                <a:ea typeface="微软雅黑" pitchFamily="34" charset="-122"/>
              </a:rPr>
              <a:t>-</a:t>
            </a:r>
            <a:r>
              <a:rPr lang="zh-CN" altLang="en-US" sz="1600" b="1" dirty="0" smtClean="0">
                <a:solidFill>
                  <a:srgbClr val="C00000"/>
                </a:solidFill>
                <a:latin typeface="微软雅黑" pitchFamily="34" charset="-122"/>
                <a:ea typeface="微软雅黑" pitchFamily="34" charset="-122"/>
              </a:rPr>
              <a:t>提</a:t>
            </a:r>
            <a:r>
              <a:rPr lang="zh-CN" altLang="en-US" sz="1600" b="1" dirty="0">
                <a:solidFill>
                  <a:srgbClr val="C00000"/>
                </a:solidFill>
                <a:latin typeface="微软雅黑" pitchFamily="34" charset="-122"/>
                <a:ea typeface="微软雅黑" pitchFamily="34" charset="-122"/>
              </a:rPr>
              <a:t>现</a:t>
            </a:r>
            <a:r>
              <a:rPr lang="zh-CN" altLang="en-US" sz="1600" b="1" dirty="0" smtClean="0">
                <a:solidFill>
                  <a:srgbClr val="C00000"/>
                </a:solidFill>
                <a:latin typeface="微软雅黑" pitchFamily="34" charset="-122"/>
                <a:ea typeface="微软雅黑" pitchFamily="34" charset="-122"/>
              </a:rPr>
              <a:t>查询界面</a:t>
            </a:r>
            <a:endParaRPr lang="en-US" altLang="zh-CN" sz="1600" b="1" dirty="0">
              <a:solidFill>
                <a:srgbClr val="C00000"/>
              </a:solidFill>
              <a:latin typeface="微软雅黑" pitchFamily="34" charset="-122"/>
              <a:ea typeface="微软雅黑"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64" y="1971675"/>
            <a:ext cx="11934825" cy="4743450"/>
          </a:xfrm>
          <a:prstGeom prst="rect">
            <a:avLst/>
          </a:prstGeom>
        </p:spPr>
      </p:pic>
      <p:sp>
        <p:nvSpPr>
          <p:cNvPr id="7" name="文本框 6"/>
          <p:cNvSpPr txBox="1"/>
          <p:nvPr/>
        </p:nvSpPr>
        <p:spPr bwMode="gray">
          <a:xfrm rot="20249125">
            <a:off x="6365272" y="2476173"/>
            <a:ext cx="3874250" cy="646331"/>
          </a:xfrm>
          <a:prstGeom prst="rect">
            <a:avLst/>
          </a:prstGeom>
          <a:solidFill>
            <a:schemeClr val="bg1"/>
          </a:solidFill>
          <a:ln w="9525">
            <a:noFill/>
            <a:miter lim="800000"/>
            <a:headEnd/>
            <a:tailEnd/>
          </a:ln>
        </p:spPr>
        <p:txBody>
          <a:bodyPr wrap="square" rtlCol="0">
            <a:spAutoFit/>
          </a:bodyPr>
          <a:lstStyle/>
          <a:p>
            <a:pPr algn="r" eaLnBrk="1" hangingPunct="1">
              <a:spcBef>
                <a:spcPct val="50000"/>
              </a:spcBef>
              <a:buClr>
                <a:srgbClr val="FF9900"/>
              </a:buClr>
              <a:buFont typeface="Wingdings" pitchFamily="2" charset="2"/>
              <a:buNone/>
            </a:pPr>
            <a:r>
              <a:rPr lang="zh-CN" altLang="en-US" b="1" dirty="0" smtClean="0">
                <a:solidFill>
                  <a:srgbClr val="FF0000"/>
                </a:solidFill>
                <a:latin typeface="微软雅黑" panose="020B0503020204020204" pitchFamily="34" charset="-122"/>
                <a:ea typeface="微软雅黑" panose="020B0503020204020204" pitchFamily="34" charset="-122"/>
                <a:cs typeface="Arial" pitchFamily="34" charset="0"/>
              </a:rPr>
              <a:t>例：某</a:t>
            </a:r>
            <a:r>
              <a:rPr lang="en-US" altLang="zh-CN" b="1" dirty="0" smtClean="0">
                <a:solidFill>
                  <a:srgbClr val="FF0000"/>
                </a:solidFill>
                <a:latin typeface="微软雅黑" panose="020B0503020204020204" pitchFamily="34" charset="-122"/>
                <a:ea typeface="微软雅黑" panose="020B0503020204020204" pitchFamily="34" charset="-122"/>
                <a:cs typeface="Arial" pitchFamily="34" charset="0"/>
              </a:rPr>
              <a:t>P2P</a:t>
            </a:r>
            <a:r>
              <a:rPr lang="zh-CN" altLang="en-US" b="1" dirty="0" smtClean="0">
                <a:solidFill>
                  <a:srgbClr val="FF0000"/>
                </a:solidFill>
                <a:latin typeface="微软雅黑" panose="020B0503020204020204" pitchFamily="34" charset="-122"/>
                <a:ea typeface="微软雅黑" panose="020B0503020204020204" pitchFamily="34" charset="-122"/>
                <a:cs typeface="Arial" pitchFamily="34" charset="0"/>
              </a:rPr>
              <a:t>平台联调后，通过接口获取数据后生成的后台对账界面示意图</a:t>
            </a:r>
            <a:endParaRPr lang="zh-CN" altLang="en-US" b="1" dirty="0">
              <a:solidFill>
                <a:srgbClr val="FF0000"/>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5892691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3263" y="999021"/>
            <a:ext cx="5228666"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en-US" altLang="zh-CN" sz="1600" b="1" dirty="0">
                <a:solidFill>
                  <a:srgbClr val="C00000"/>
                </a:solidFill>
                <a:latin typeface="微软雅黑" pitchFamily="34" charset="-122"/>
                <a:ea typeface="微软雅黑" pitchFamily="34" charset="-122"/>
              </a:rPr>
              <a:t>P2P</a:t>
            </a:r>
            <a:r>
              <a:rPr lang="zh-CN" altLang="en-US" sz="1600" b="1" dirty="0">
                <a:solidFill>
                  <a:srgbClr val="C00000"/>
                </a:solidFill>
                <a:latin typeface="微软雅黑" pitchFamily="34" charset="-122"/>
                <a:ea typeface="微软雅黑" pitchFamily="34" charset="-122"/>
              </a:rPr>
              <a:t>管理后台（示例）</a:t>
            </a:r>
            <a:r>
              <a:rPr lang="en-US" altLang="zh-CN" sz="1600" b="1" dirty="0">
                <a:solidFill>
                  <a:srgbClr val="C00000"/>
                </a:solidFill>
                <a:latin typeface="微软雅黑" pitchFamily="34" charset="-122"/>
                <a:ea typeface="微软雅黑" pitchFamily="34" charset="-122"/>
              </a:rPr>
              <a:t>-</a:t>
            </a:r>
            <a:r>
              <a:rPr lang="zh-CN" altLang="en-US" sz="1600" b="1" dirty="0" smtClean="0">
                <a:solidFill>
                  <a:srgbClr val="C00000"/>
                </a:solidFill>
                <a:latin typeface="微软雅黑" pitchFamily="34" charset="-122"/>
                <a:ea typeface="微软雅黑" pitchFamily="34" charset="-122"/>
              </a:rPr>
              <a:t>标的对账明细界面</a:t>
            </a:r>
            <a:endParaRPr lang="en-US" altLang="zh-CN" sz="1600" b="1"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1824037"/>
            <a:ext cx="11963400" cy="3209925"/>
          </a:xfrm>
          <a:prstGeom prst="rect">
            <a:avLst/>
          </a:prstGeom>
        </p:spPr>
      </p:pic>
      <p:sp>
        <p:nvSpPr>
          <p:cNvPr id="7" name="文本框 6"/>
          <p:cNvSpPr txBox="1"/>
          <p:nvPr/>
        </p:nvSpPr>
        <p:spPr bwMode="gray">
          <a:xfrm rot="20249125">
            <a:off x="6365272" y="2476173"/>
            <a:ext cx="3874250" cy="646331"/>
          </a:xfrm>
          <a:prstGeom prst="rect">
            <a:avLst/>
          </a:prstGeom>
          <a:solidFill>
            <a:schemeClr val="bg1"/>
          </a:solidFill>
          <a:ln w="9525">
            <a:noFill/>
            <a:miter lim="800000"/>
            <a:headEnd/>
            <a:tailEnd/>
          </a:ln>
        </p:spPr>
        <p:txBody>
          <a:bodyPr wrap="square" rtlCol="0">
            <a:spAutoFit/>
          </a:bodyPr>
          <a:lstStyle/>
          <a:p>
            <a:pPr algn="r" eaLnBrk="1" hangingPunct="1">
              <a:spcBef>
                <a:spcPct val="50000"/>
              </a:spcBef>
              <a:buClr>
                <a:srgbClr val="FF9900"/>
              </a:buClr>
              <a:buFont typeface="Wingdings" pitchFamily="2" charset="2"/>
              <a:buNone/>
            </a:pPr>
            <a:r>
              <a:rPr lang="zh-CN" altLang="en-US" b="1" dirty="0" smtClean="0">
                <a:solidFill>
                  <a:srgbClr val="FF0000"/>
                </a:solidFill>
                <a:latin typeface="微软雅黑" panose="020B0503020204020204" pitchFamily="34" charset="-122"/>
                <a:ea typeface="微软雅黑" panose="020B0503020204020204" pitchFamily="34" charset="-122"/>
                <a:cs typeface="Arial" pitchFamily="34" charset="0"/>
              </a:rPr>
              <a:t>例：某</a:t>
            </a:r>
            <a:r>
              <a:rPr lang="en-US" altLang="zh-CN" b="1" dirty="0" smtClean="0">
                <a:solidFill>
                  <a:srgbClr val="FF0000"/>
                </a:solidFill>
                <a:latin typeface="微软雅黑" panose="020B0503020204020204" pitchFamily="34" charset="-122"/>
                <a:ea typeface="微软雅黑" panose="020B0503020204020204" pitchFamily="34" charset="-122"/>
                <a:cs typeface="Arial" pitchFamily="34" charset="0"/>
              </a:rPr>
              <a:t>P2P</a:t>
            </a:r>
            <a:r>
              <a:rPr lang="zh-CN" altLang="en-US" b="1" dirty="0" smtClean="0">
                <a:solidFill>
                  <a:srgbClr val="FF0000"/>
                </a:solidFill>
                <a:latin typeface="微软雅黑" panose="020B0503020204020204" pitchFamily="34" charset="-122"/>
                <a:ea typeface="微软雅黑" panose="020B0503020204020204" pitchFamily="34" charset="-122"/>
                <a:cs typeface="Arial" pitchFamily="34" charset="0"/>
              </a:rPr>
              <a:t>平台联调后，通过接口获取数据后生成的后台对账界面示意图</a:t>
            </a:r>
            <a:endParaRPr lang="zh-CN" altLang="en-US" b="1" dirty="0">
              <a:solidFill>
                <a:srgbClr val="FF0000"/>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39233223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专业风控体系</a:t>
            </a:r>
            <a:endParaRPr lang="zh-CN" altLang="en-US" dirty="0"/>
          </a:p>
        </p:txBody>
      </p:sp>
      <p:sp>
        <p:nvSpPr>
          <p:cNvPr id="3" name="矩形 2"/>
          <p:cNvSpPr/>
          <p:nvPr/>
        </p:nvSpPr>
        <p:spPr>
          <a:xfrm>
            <a:off x="872582" y="1287251"/>
            <a:ext cx="3291063" cy="3733319"/>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tIns="792000" rtlCol="0" anchor="t"/>
          <a:lstStyle/>
          <a:p>
            <a:pPr>
              <a:spcBef>
                <a:spcPct val="20000"/>
              </a:spcBef>
            </a:pPr>
            <a:r>
              <a:rPr kumimoji="1" lang="en-US" altLang="zh-CN" sz="2400" dirty="0" smtClean="0">
                <a:solidFill>
                  <a:schemeClr val="tx1">
                    <a:lumMod val="75000"/>
                    <a:lumOff val="25000"/>
                  </a:schemeClr>
                </a:solidFill>
                <a:latin typeface="微软雅黑" panose="020B0503020204020204" pitchFamily="34" charset="-122"/>
                <a:ea typeface="微软雅黑" panose="020B0503020204020204" pitchFamily="34" charset="-122"/>
              </a:rPr>
              <a:t>       2010</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年，系统已达到国家信息安全检测中心的系统安全一级资质、中国商务信用平台、</a:t>
            </a:r>
            <a:r>
              <a:rPr kumimoji="1" lang="en-US" altLang="en-US" sz="2400" dirty="0">
                <a:solidFill>
                  <a:schemeClr val="tx1">
                    <a:lumMod val="75000"/>
                    <a:lumOff val="25000"/>
                  </a:schemeClr>
                </a:solidFill>
                <a:latin typeface="微软雅黑" panose="020B0503020204020204" pitchFamily="34" charset="-122"/>
                <a:ea typeface="微软雅黑" panose="020B0503020204020204" pitchFamily="34" charset="-122"/>
              </a:rPr>
              <a:t> ISO27001</a:t>
            </a: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安全认证。</a:t>
            </a:r>
          </a:p>
        </p:txBody>
      </p:sp>
      <p:sp>
        <p:nvSpPr>
          <p:cNvPr id="17" name="矩形 16"/>
          <p:cNvSpPr/>
          <p:nvPr/>
        </p:nvSpPr>
        <p:spPr>
          <a:xfrm>
            <a:off x="4428940" y="1242093"/>
            <a:ext cx="3291063" cy="3733319"/>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tIns="792000" rtlCol="0" anchor="t"/>
          <a:lstStyle/>
          <a:p>
            <a:pPr>
              <a:spcBef>
                <a:spcPct val="20000"/>
              </a:spcBef>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我们已使用国际先进的客户关系管理系统和数据挖掘系统，加强对交易的实时监控。</a:t>
            </a:r>
          </a:p>
        </p:txBody>
      </p:sp>
      <p:sp>
        <p:nvSpPr>
          <p:cNvPr id="18" name="矩形 17"/>
          <p:cNvSpPr/>
          <p:nvPr/>
        </p:nvSpPr>
        <p:spPr>
          <a:xfrm>
            <a:off x="7985298" y="1242093"/>
            <a:ext cx="3291063" cy="3733319"/>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tIns="792000" rtlCol="0" anchor="t"/>
          <a:lstStyle/>
          <a:p>
            <a:pPr>
              <a:spcBef>
                <a:spcPct val="20000"/>
              </a:spcBef>
            </a:pPr>
            <a:r>
              <a:rPr kumimoji="1"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我们采用国际最先进的动态密码算法，最大限度保护账户及资金安全。</a:t>
            </a:r>
          </a:p>
        </p:txBody>
      </p:sp>
      <p:sp>
        <p:nvSpPr>
          <p:cNvPr id="19" name="Rectangle 47"/>
          <p:cNvSpPr>
            <a:spLocks noChangeArrowheads="1"/>
          </p:cNvSpPr>
          <p:nvPr/>
        </p:nvSpPr>
        <p:spPr bwMode="auto">
          <a:xfrm>
            <a:off x="1640562" y="5367114"/>
            <a:ext cx="9092330" cy="738664"/>
          </a:xfrm>
          <a:prstGeom prst="rect">
            <a:avLst/>
          </a:prstGeom>
          <a:noFill/>
          <a:effectLst>
            <a:outerShdw blurRad="25400" dir="8100000" algn="tr" rotWithShape="0">
              <a:prstClr val="black">
                <a:alpha val="40000"/>
              </a:prstClr>
            </a:outerShdw>
          </a:effectLst>
        </p:spPr>
        <p:txBody>
          <a:bodyPr wrap="square" rtlCol="0">
            <a:spAutoFit/>
          </a:bodyPr>
          <a:lstStyle/>
          <a:p>
            <a:r>
              <a:rPr lang="zh-CN" altLang="en-US" sz="1400" kern="1000" dirty="0">
                <a:solidFill>
                  <a:srgbClr val="C00000"/>
                </a:solidFill>
                <a:latin typeface="微软雅黑" pitchFamily="34" charset="-122"/>
                <a:ea typeface="微软雅黑" pitchFamily="34" charset="-122"/>
              </a:rPr>
              <a:t>注： </a:t>
            </a:r>
            <a:r>
              <a:rPr lang="en-US" altLang="zh-CN" sz="1400" kern="1000" dirty="0">
                <a:solidFill>
                  <a:srgbClr val="C00000"/>
                </a:solidFill>
                <a:latin typeface="微软雅黑" pitchFamily="34" charset="-122"/>
                <a:ea typeface="微软雅黑" pitchFamily="34" charset="-122"/>
              </a:rPr>
              <a:t>1.</a:t>
            </a:r>
            <a:r>
              <a:rPr lang="en-US" altLang="en-US" sz="1400" kern="1000" dirty="0">
                <a:solidFill>
                  <a:srgbClr val="C00000"/>
                </a:solidFill>
                <a:latin typeface="微软雅黑" pitchFamily="34" charset="-122"/>
                <a:ea typeface="微软雅黑" pitchFamily="34" charset="-122"/>
              </a:rPr>
              <a:t> ISO27001</a:t>
            </a:r>
            <a:r>
              <a:rPr lang="zh-CN" altLang="en-US" sz="1400" kern="1000" dirty="0">
                <a:solidFill>
                  <a:srgbClr val="C00000"/>
                </a:solidFill>
                <a:latin typeface="微软雅黑" pitchFamily="34" charset="-122"/>
                <a:ea typeface="微软雅黑" pitchFamily="34" charset="-122"/>
              </a:rPr>
              <a:t>安全认证：该标准由英国标准协会（</a:t>
            </a:r>
            <a:r>
              <a:rPr lang="en-US" altLang="zh-CN" sz="1400" kern="1000" dirty="0">
                <a:solidFill>
                  <a:srgbClr val="C00000"/>
                </a:solidFill>
                <a:latin typeface="微软雅黑" pitchFamily="34" charset="-122"/>
                <a:ea typeface="微软雅黑" pitchFamily="34" charset="-122"/>
              </a:rPr>
              <a:t>BSI</a:t>
            </a:r>
            <a:r>
              <a:rPr lang="zh-CN" altLang="en-US" sz="1400" kern="1000" dirty="0">
                <a:solidFill>
                  <a:srgbClr val="C00000"/>
                </a:solidFill>
                <a:latin typeface="微软雅黑" pitchFamily="34" charset="-122"/>
                <a:ea typeface="微软雅黑" pitchFamily="34" charset="-122"/>
              </a:rPr>
              <a:t>）于</a:t>
            </a:r>
            <a:r>
              <a:rPr lang="en-US" altLang="zh-CN" sz="1400" kern="1000" dirty="0">
                <a:solidFill>
                  <a:srgbClr val="C00000"/>
                </a:solidFill>
                <a:latin typeface="微软雅黑" pitchFamily="34" charset="-122"/>
                <a:ea typeface="微软雅黑" pitchFamily="34" charset="-122"/>
              </a:rPr>
              <a:t>1995</a:t>
            </a:r>
            <a:r>
              <a:rPr lang="zh-CN" altLang="en-US" sz="1400" kern="1000" dirty="0">
                <a:solidFill>
                  <a:srgbClr val="C00000"/>
                </a:solidFill>
                <a:latin typeface="微软雅黑" pitchFamily="34" charset="-122"/>
                <a:ea typeface="微软雅黑" pitchFamily="34" charset="-122"/>
              </a:rPr>
              <a:t>年</a:t>
            </a:r>
            <a:r>
              <a:rPr lang="en-US" altLang="zh-CN" sz="1400" kern="1000" dirty="0">
                <a:solidFill>
                  <a:srgbClr val="C00000"/>
                </a:solidFill>
                <a:latin typeface="微软雅黑" pitchFamily="34" charset="-122"/>
                <a:ea typeface="微软雅黑" pitchFamily="34" charset="-122"/>
              </a:rPr>
              <a:t>2</a:t>
            </a:r>
            <a:r>
              <a:rPr lang="zh-CN" altLang="en-US" sz="1400" kern="1000" dirty="0">
                <a:solidFill>
                  <a:srgbClr val="C00000"/>
                </a:solidFill>
                <a:latin typeface="微软雅黑" pitchFamily="34" charset="-122"/>
                <a:ea typeface="微软雅黑" pitchFamily="34" charset="-122"/>
              </a:rPr>
              <a:t>月提出，并于</a:t>
            </a:r>
            <a:r>
              <a:rPr lang="en-US" altLang="zh-CN" sz="1400" kern="1000" dirty="0">
                <a:solidFill>
                  <a:srgbClr val="C00000"/>
                </a:solidFill>
                <a:latin typeface="微软雅黑" pitchFamily="34" charset="-122"/>
                <a:ea typeface="微软雅黑" pitchFamily="34" charset="-122"/>
              </a:rPr>
              <a:t>1995</a:t>
            </a:r>
            <a:r>
              <a:rPr lang="zh-CN" altLang="en-US" sz="1400" kern="1000" dirty="0">
                <a:solidFill>
                  <a:srgbClr val="C00000"/>
                </a:solidFill>
                <a:latin typeface="微软雅黑" pitchFamily="34" charset="-122"/>
                <a:ea typeface="微软雅黑" pitchFamily="34" charset="-122"/>
              </a:rPr>
              <a:t>年</a:t>
            </a:r>
            <a:r>
              <a:rPr lang="en-US" altLang="zh-CN" sz="1400" kern="1000" dirty="0">
                <a:solidFill>
                  <a:srgbClr val="C00000"/>
                </a:solidFill>
                <a:latin typeface="微软雅黑" pitchFamily="34" charset="-122"/>
                <a:ea typeface="微软雅黑" pitchFamily="34" charset="-122"/>
              </a:rPr>
              <a:t>5</a:t>
            </a:r>
            <a:r>
              <a:rPr lang="zh-CN" altLang="en-US" sz="1400" kern="1000" dirty="0">
                <a:solidFill>
                  <a:srgbClr val="C00000"/>
                </a:solidFill>
                <a:latin typeface="微软雅黑" pitchFamily="34" charset="-122"/>
                <a:ea typeface="微软雅黑" pitchFamily="34" charset="-122"/>
              </a:rPr>
              <a:t>月修订而成的。</a:t>
            </a:r>
            <a:r>
              <a:rPr lang="en-US" altLang="zh-CN" sz="1400" kern="1000" dirty="0">
                <a:solidFill>
                  <a:srgbClr val="C00000"/>
                </a:solidFill>
                <a:latin typeface="微软雅黑" pitchFamily="34" charset="-122"/>
                <a:ea typeface="微软雅黑" pitchFamily="34" charset="-122"/>
              </a:rPr>
              <a:t>1999</a:t>
            </a:r>
            <a:r>
              <a:rPr lang="zh-CN" altLang="en-US" sz="1400" kern="1000" dirty="0">
                <a:solidFill>
                  <a:srgbClr val="C00000"/>
                </a:solidFill>
                <a:latin typeface="微软雅黑" pitchFamily="34" charset="-122"/>
                <a:ea typeface="微软雅黑" pitchFamily="34" charset="-122"/>
              </a:rPr>
              <a:t>年</a:t>
            </a:r>
            <a:r>
              <a:rPr lang="en-US" altLang="zh-CN" sz="1400" kern="1000" dirty="0">
                <a:solidFill>
                  <a:srgbClr val="C00000"/>
                </a:solidFill>
                <a:latin typeface="微软雅黑" pitchFamily="34" charset="-122"/>
                <a:ea typeface="微软雅黑" pitchFamily="34" charset="-122"/>
              </a:rPr>
              <a:t>BSI</a:t>
            </a:r>
            <a:r>
              <a:rPr lang="zh-CN" altLang="en-US" sz="1400" kern="1000" dirty="0">
                <a:solidFill>
                  <a:srgbClr val="C00000"/>
                </a:solidFill>
                <a:latin typeface="微软雅黑" pitchFamily="34" charset="-122"/>
                <a:ea typeface="微软雅黑" pitchFamily="34" charset="-122"/>
              </a:rPr>
              <a:t>重新修改了该标准。规定了建立、实施和文件化信息安全管理体系（</a:t>
            </a:r>
            <a:r>
              <a:rPr lang="en-US" altLang="zh-CN" sz="1400" kern="1000" dirty="0">
                <a:solidFill>
                  <a:srgbClr val="C00000"/>
                </a:solidFill>
                <a:latin typeface="微软雅黑" pitchFamily="34" charset="-122"/>
                <a:ea typeface="微软雅黑" pitchFamily="34" charset="-122"/>
              </a:rPr>
              <a:t>ISMS</a:t>
            </a:r>
            <a:r>
              <a:rPr lang="zh-CN" altLang="en-US" sz="1400" kern="1000" dirty="0">
                <a:solidFill>
                  <a:srgbClr val="C00000"/>
                </a:solidFill>
                <a:latin typeface="微软雅黑" pitchFamily="34" charset="-122"/>
                <a:ea typeface="微软雅黑" pitchFamily="34" charset="-122"/>
              </a:rPr>
              <a:t>）的要求，独立组织的需要应实施安全控制的</a:t>
            </a:r>
            <a:r>
              <a:rPr lang="zh-CN" altLang="en-US" sz="1400" kern="1000" dirty="0" smtClean="0">
                <a:solidFill>
                  <a:srgbClr val="C00000"/>
                </a:solidFill>
                <a:latin typeface="微软雅黑" pitchFamily="34" charset="-122"/>
                <a:ea typeface="微软雅黑" pitchFamily="34" charset="-122"/>
              </a:rPr>
              <a:t>要求。</a:t>
            </a:r>
            <a:endParaRPr lang="zh-CN" altLang="en-US" sz="1400" kern="1000" dirty="0">
              <a:solidFill>
                <a:srgbClr val="C00000"/>
              </a:solidFill>
              <a:latin typeface="微软雅黑" pitchFamily="34" charset="-122"/>
              <a:ea typeface="微软雅黑" pitchFamily="34" charset="-122"/>
            </a:endParaRPr>
          </a:p>
        </p:txBody>
      </p:sp>
      <p:pic>
        <p:nvPicPr>
          <p:cNvPr id="5" name="图片 4"/>
          <p:cNvPicPr>
            <a:picLocks noChangeAspect="1"/>
          </p:cNvPicPr>
          <p:nvPr/>
        </p:nvPicPr>
        <p:blipFill>
          <a:blip r:embed="rId2"/>
          <a:stretch>
            <a:fillRect/>
          </a:stretch>
        </p:blipFill>
        <p:spPr>
          <a:xfrm>
            <a:off x="1153991" y="1242093"/>
            <a:ext cx="613354" cy="642388"/>
          </a:xfrm>
          <a:prstGeom prst="rect">
            <a:avLst/>
          </a:prstGeom>
        </p:spPr>
      </p:pic>
      <p:pic>
        <p:nvPicPr>
          <p:cNvPr id="11" name="图片 10"/>
          <p:cNvPicPr>
            <a:picLocks noChangeAspect="1"/>
          </p:cNvPicPr>
          <p:nvPr/>
        </p:nvPicPr>
        <p:blipFill>
          <a:blip r:embed="rId2"/>
          <a:stretch>
            <a:fillRect/>
          </a:stretch>
        </p:blipFill>
        <p:spPr>
          <a:xfrm>
            <a:off x="4748441" y="1242093"/>
            <a:ext cx="613354" cy="642388"/>
          </a:xfrm>
          <a:prstGeom prst="rect">
            <a:avLst/>
          </a:prstGeom>
        </p:spPr>
      </p:pic>
      <p:pic>
        <p:nvPicPr>
          <p:cNvPr id="12" name="图片 11"/>
          <p:cNvPicPr>
            <a:picLocks noChangeAspect="1"/>
          </p:cNvPicPr>
          <p:nvPr/>
        </p:nvPicPr>
        <p:blipFill>
          <a:blip r:embed="rId2"/>
          <a:stretch>
            <a:fillRect/>
          </a:stretch>
        </p:blipFill>
        <p:spPr>
          <a:xfrm>
            <a:off x="8285753" y="1215731"/>
            <a:ext cx="613354" cy="642388"/>
          </a:xfrm>
          <a:prstGeom prst="rect">
            <a:avLst/>
          </a:prstGeom>
        </p:spPr>
      </p:pic>
    </p:spTree>
    <p:extLst>
      <p:ext uri="{BB962C8B-B14F-4D97-AF65-F5344CB8AC3E}">
        <p14:creationId xmlns:p14="http://schemas.microsoft.com/office/powerpoint/2010/main" val="295132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4727847" y="1786885"/>
            <a:ext cx="2897013" cy="3164582"/>
          </a:xfrm>
          <a:prstGeom prst="rect">
            <a:avLst/>
          </a:prstGeom>
          <a:noFill/>
          <a:ln w="9525" cap="flat" cmpd="sng" algn="ctr">
            <a:solidFill>
              <a:schemeClr val="bg1">
                <a:lumMod val="85000"/>
              </a:schemeClr>
            </a:solidFill>
            <a:prstDash val="solid"/>
            <a:round/>
            <a:headEnd type="none" w="med" len="med"/>
            <a:tailEnd type="none" w="med" len="med"/>
          </a:ln>
          <a:effectLst/>
        </p:spPr>
        <p:txBody>
          <a:bodyPr lIns="108000" tIns="108000"/>
          <a:lstStyle/>
          <a:p>
            <a:pPr marL="177800" indent="-177800">
              <a:spcBef>
                <a:spcPts val="600"/>
              </a:spcBef>
              <a:buFontTx/>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支付校验</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所有交易通过支付密码</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短信验证码进行校验</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7800" indent="-177800">
              <a:spcBef>
                <a:spcPts val="600"/>
              </a:spcBef>
              <a:buFontTx/>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黑名单</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灰名单</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黑名单：对出现盗卡的客户手机和卡禁止交易</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灰名单：疑似风险客户进行重点监控</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7800" indent="-177800">
              <a:spcBef>
                <a:spcPts val="600"/>
              </a:spcBef>
              <a:buFontTx/>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动帐通知</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涉及账户变动会实时通知客户</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4"/>
          <p:cNvSpPr/>
          <p:nvPr/>
        </p:nvSpPr>
        <p:spPr bwMode="auto">
          <a:xfrm>
            <a:off x="7752184" y="1800953"/>
            <a:ext cx="2808312" cy="3150514"/>
          </a:xfrm>
          <a:prstGeom prst="rect">
            <a:avLst/>
          </a:prstGeom>
          <a:noFill/>
          <a:ln w="9525" cap="flat" cmpd="sng" algn="ctr">
            <a:solidFill>
              <a:schemeClr val="bg1">
                <a:lumMod val="85000"/>
              </a:schemeClr>
            </a:solidFill>
            <a:prstDash val="solid"/>
            <a:round/>
            <a:headEnd type="none" w="med" len="med"/>
            <a:tailEnd type="none" w="med" len="med"/>
          </a:ln>
          <a:effectLst/>
        </p:spPr>
        <p:txBody>
          <a:bodyPr lIns="108000" tIns="108000"/>
          <a:lstStyle/>
          <a:p>
            <a:pPr marL="177800" indent="-177800">
              <a:spcBef>
                <a:spcPts val="600"/>
              </a:spcBef>
              <a:buFontTx/>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交易额度</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对充值、提现、转账进行单笔、累计额度进行控制</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7800" indent="-177800">
              <a:spcBef>
                <a:spcPts val="600"/>
              </a:spcBef>
              <a:buFontTx/>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协议校验</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根据</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P2P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项目协议进行资金方向、金额的校验</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bwMode="auto">
          <a:xfrm>
            <a:off x="1628474" y="1786885"/>
            <a:ext cx="2972049" cy="3164582"/>
          </a:xfrm>
          <a:prstGeom prst="rect">
            <a:avLst/>
          </a:prstGeom>
          <a:noFill/>
          <a:ln w="9525" cap="flat" cmpd="sng" algn="ctr">
            <a:solidFill>
              <a:schemeClr val="bg1">
                <a:lumMod val="85000"/>
              </a:schemeClr>
            </a:solidFill>
            <a:prstDash val="solid"/>
            <a:round/>
            <a:headEnd type="none" w="med" len="med"/>
            <a:tailEnd type="none" w="med" len="med"/>
          </a:ln>
          <a:effectLst/>
        </p:spPr>
        <p:txBody>
          <a:bodyPr lIns="108000" tIns="108000"/>
          <a:lstStyle/>
          <a:p>
            <a:pPr marL="177800" indent="-177800">
              <a:spcBef>
                <a:spcPts val="600"/>
              </a:spcBef>
              <a:buFontTx/>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个人客户（投融资者</a:t>
            </a: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身份认证</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银行卡认证</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手机认证</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7800" indent="-177800">
              <a:spcBef>
                <a:spcPts val="600"/>
              </a:spcBef>
              <a:buFontTx/>
              <a:buChar cha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企业客户（</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P2P</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平台、担保方）</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635000" lvl="1" indent="-177800">
              <a:spcBef>
                <a:spcPts val="600"/>
              </a:spcBef>
              <a:buFontTx/>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企业资质认证</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lvl="1">
              <a:spcBef>
                <a:spcPts val="600"/>
              </a:spcBef>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五边形 6"/>
          <p:cNvSpPr/>
          <p:nvPr/>
        </p:nvSpPr>
        <p:spPr bwMode="auto">
          <a:xfrm>
            <a:off x="1627784" y="1232358"/>
            <a:ext cx="3172073" cy="484187"/>
          </a:xfrm>
          <a:prstGeom prst="homePlate">
            <a:avLst/>
          </a:prstGeom>
          <a:solidFill>
            <a:schemeClr val="accent1">
              <a:lumMod val="75000"/>
            </a:schemeClr>
          </a:solidFill>
          <a:ln w="9525" cap="flat" cmpd="sng" algn="ctr">
            <a:noFill/>
            <a:prstDash val="solid"/>
            <a:round/>
            <a:headEnd type="none" w="med" len="med"/>
            <a:tailEnd type="none" w="med" len="med"/>
          </a:ln>
          <a:effectLst/>
        </p:spPr>
        <p:txBody>
          <a:bodyPr anchor="ctr"/>
          <a:lstStyle/>
          <a:p>
            <a:pPr marL="179388" indent="-179388" algn="ctr">
              <a:spcBef>
                <a:spcPct val="30000"/>
              </a:spcBef>
              <a:spcAft>
                <a:spcPct val="30000"/>
              </a:spcAft>
              <a:defRPr/>
            </a:pPr>
            <a:r>
              <a:rPr lang="zh-CN" altLang="en-US" b="1" kern="0" dirty="0">
                <a:solidFill>
                  <a:srgbClr val="FFFFFF"/>
                </a:solidFill>
                <a:latin typeface="微软雅黑" panose="020B0503020204020204" pitchFamily="34" charset="-122"/>
                <a:ea typeface="微软雅黑" panose="020B0503020204020204" pitchFamily="34" charset="-122"/>
              </a:rPr>
              <a:t>开户校验</a:t>
            </a:r>
          </a:p>
        </p:txBody>
      </p:sp>
      <p:sp>
        <p:nvSpPr>
          <p:cNvPr id="8" name="燕尾形 7"/>
          <p:cNvSpPr/>
          <p:nvPr/>
        </p:nvSpPr>
        <p:spPr bwMode="auto">
          <a:xfrm>
            <a:off x="7698000" y="1232358"/>
            <a:ext cx="2927796" cy="484187"/>
          </a:xfrm>
          <a:prstGeom prst="chevron">
            <a:avLst/>
          </a:prstGeom>
          <a:solidFill>
            <a:schemeClr val="accent6">
              <a:lumMod val="75000"/>
            </a:schemeClr>
          </a:solidFill>
          <a:ln w="9525" cap="flat" cmpd="sng" algn="ctr">
            <a:noFill/>
            <a:prstDash val="solid"/>
            <a:round/>
            <a:headEnd type="none" w="med" len="med"/>
            <a:tailEnd type="none" w="med" len="med"/>
          </a:ln>
          <a:effectLst/>
        </p:spPr>
        <p:txBody>
          <a:bodyPr anchor="ctr"/>
          <a:lstStyle/>
          <a:p>
            <a:pPr marL="179388" indent="-179388" algn="ctr">
              <a:spcBef>
                <a:spcPct val="30000"/>
              </a:spcBef>
              <a:spcAft>
                <a:spcPct val="30000"/>
              </a:spcAft>
              <a:defRPr/>
            </a:pPr>
            <a:r>
              <a:rPr lang="zh-CN" altLang="en-US" b="1" kern="0" dirty="0">
                <a:solidFill>
                  <a:schemeClr val="bg1"/>
                </a:solidFill>
                <a:latin typeface="微软雅黑" panose="020B0503020204020204" pitchFamily="34" charset="-122"/>
                <a:ea typeface="微软雅黑" panose="020B0503020204020204" pitchFamily="34" charset="-122"/>
              </a:rPr>
              <a:t>资金风控</a:t>
            </a:r>
          </a:p>
        </p:txBody>
      </p:sp>
      <p:sp>
        <p:nvSpPr>
          <p:cNvPr id="9" name="燕尾形 8"/>
          <p:cNvSpPr/>
          <p:nvPr/>
        </p:nvSpPr>
        <p:spPr bwMode="auto">
          <a:xfrm>
            <a:off x="4727848" y="1232358"/>
            <a:ext cx="3024336" cy="484187"/>
          </a:xfrm>
          <a:prstGeom prst="chevron">
            <a:avLst/>
          </a:prstGeom>
          <a:solidFill>
            <a:schemeClr val="accent4">
              <a:lumMod val="75000"/>
            </a:schemeClr>
          </a:solidFill>
          <a:ln w="9525" cap="flat" cmpd="sng" algn="ctr">
            <a:noFill/>
            <a:prstDash val="solid"/>
            <a:round/>
            <a:headEnd type="none" w="med" len="med"/>
            <a:tailEnd type="none" w="med" len="med"/>
          </a:ln>
          <a:effectLst/>
        </p:spPr>
        <p:txBody>
          <a:bodyPr anchor="ctr"/>
          <a:lstStyle/>
          <a:p>
            <a:pPr marL="179388" indent="-179388" algn="ctr">
              <a:spcBef>
                <a:spcPct val="30000"/>
              </a:spcBef>
              <a:spcAft>
                <a:spcPct val="30000"/>
              </a:spcAft>
              <a:defRPr/>
            </a:pPr>
            <a:r>
              <a:rPr lang="zh-CN" altLang="en-US" b="1" kern="0" dirty="0">
                <a:solidFill>
                  <a:schemeClr val="bg1"/>
                </a:solidFill>
                <a:latin typeface="微软雅黑" panose="020B0503020204020204" pitchFamily="34" charset="-122"/>
                <a:ea typeface="微软雅黑" panose="020B0503020204020204" pitchFamily="34" charset="-122"/>
              </a:rPr>
              <a:t>交易校验</a:t>
            </a:r>
          </a:p>
        </p:txBody>
      </p:sp>
      <p:sp>
        <p:nvSpPr>
          <p:cNvPr id="11" name="矩形 10"/>
          <p:cNvSpPr/>
          <p:nvPr/>
        </p:nvSpPr>
        <p:spPr bwMode="auto">
          <a:xfrm>
            <a:off x="1648908" y="5529772"/>
            <a:ext cx="8911588" cy="1082042"/>
          </a:xfrm>
          <a:prstGeom prst="rect">
            <a:avLst/>
          </a:prstGeom>
          <a:noFill/>
          <a:ln w="9525" cap="flat" cmpd="sng" algn="ctr">
            <a:solidFill>
              <a:srgbClr val="C00000"/>
            </a:solidFill>
            <a:prstDash val="dash"/>
            <a:round/>
            <a:headEnd type="none" w="med" len="med"/>
            <a:tailEnd type="none" w="med" len="med"/>
          </a:ln>
          <a:effectLst/>
        </p:spPr>
        <p:txBody>
          <a:bodyPr lIns="432000" bIns="108000"/>
          <a:lstStyle/>
          <a:p>
            <a:pPr marL="177800" indent="-177800">
              <a:spcBef>
                <a:spcPts val="600"/>
              </a:spcBef>
              <a:buFontTx/>
              <a:buChar char="•"/>
            </a:pPr>
            <a:r>
              <a:rPr lang="zh-CN" altLang="en-US" dirty="0">
                <a:solidFill>
                  <a:srgbClr val="C00000"/>
                </a:solidFill>
                <a:latin typeface="微软雅黑" panose="020B0503020204020204" pitchFamily="34" charset="-122"/>
                <a:ea typeface="微软雅黑" panose="020B0503020204020204" pitchFamily="34" charset="-122"/>
              </a:rPr>
              <a:t>资金账户分离：形成与</a:t>
            </a:r>
            <a:r>
              <a:rPr lang="en-US" altLang="zh-CN" dirty="0">
                <a:solidFill>
                  <a:srgbClr val="C00000"/>
                </a:solidFill>
                <a:latin typeface="微软雅黑" panose="020B0503020204020204" pitchFamily="34" charset="-122"/>
                <a:ea typeface="微软雅黑" panose="020B0503020204020204" pitchFamily="34" charset="-122"/>
              </a:rPr>
              <a:t>P2P</a:t>
            </a:r>
            <a:r>
              <a:rPr lang="zh-CN" altLang="en-US" dirty="0">
                <a:solidFill>
                  <a:srgbClr val="C00000"/>
                </a:solidFill>
                <a:latin typeface="微软雅黑" panose="020B0503020204020204" pitchFamily="34" charset="-122"/>
                <a:ea typeface="微软雅黑" panose="020B0503020204020204" pitchFamily="34" charset="-122"/>
              </a:rPr>
              <a:t>平台上各方</a:t>
            </a:r>
            <a:r>
              <a:rPr lang="zh-CN" altLang="en-US" dirty="0" smtClean="0">
                <a:solidFill>
                  <a:srgbClr val="C00000"/>
                </a:solidFill>
                <a:latin typeface="微软雅黑" panose="020B0503020204020204" pitchFamily="34" charset="-122"/>
                <a:ea typeface="微软雅黑" panose="020B0503020204020204" pitchFamily="34" charset="-122"/>
              </a:rPr>
              <a:t>一 一</a:t>
            </a:r>
            <a:r>
              <a:rPr lang="zh-CN" altLang="en-US" dirty="0">
                <a:solidFill>
                  <a:srgbClr val="C00000"/>
                </a:solidFill>
                <a:latin typeface="微软雅黑" panose="020B0503020204020204" pitchFamily="34" charset="-122"/>
                <a:ea typeface="微软雅黑" panose="020B0503020204020204" pitchFamily="34" charset="-122"/>
              </a:rPr>
              <a:t>对应的账户，资金独立管理</a:t>
            </a:r>
            <a:endParaRPr lang="en-US" altLang="zh-CN" dirty="0">
              <a:solidFill>
                <a:srgbClr val="C00000"/>
              </a:solidFill>
              <a:latin typeface="微软雅黑" panose="020B0503020204020204" pitchFamily="34" charset="-122"/>
              <a:ea typeface="微软雅黑" panose="020B0503020204020204" pitchFamily="34" charset="-122"/>
            </a:endParaRPr>
          </a:p>
          <a:p>
            <a:pPr marL="177800" indent="-177800">
              <a:spcBef>
                <a:spcPts val="600"/>
              </a:spcBef>
              <a:buFontTx/>
              <a:buChar char="•"/>
            </a:pPr>
            <a:r>
              <a:rPr lang="zh-CN" altLang="en-US" dirty="0">
                <a:solidFill>
                  <a:srgbClr val="C00000"/>
                </a:solidFill>
                <a:latin typeface="微软雅黑" panose="020B0503020204020204" pitchFamily="34" charset="-122"/>
                <a:ea typeface="微软雅黑" panose="020B0503020204020204" pitchFamily="34" charset="-122"/>
              </a:rPr>
              <a:t>映射平台角色：建立对应平台、投资者、融资者、担保方</a:t>
            </a:r>
            <a:r>
              <a:rPr lang="zh-CN" altLang="en-US" dirty="0" smtClean="0">
                <a:solidFill>
                  <a:srgbClr val="C00000"/>
                </a:solidFill>
                <a:latin typeface="微软雅黑" panose="020B0503020204020204" pitchFamily="34" charset="-122"/>
                <a:ea typeface="微软雅黑" panose="020B0503020204020204" pitchFamily="34" charset="-122"/>
              </a:rPr>
              <a:t>、用款方角色</a:t>
            </a:r>
            <a:endParaRPr lang="en-US" altLang="zh-CN" dirty="0">
              <a:solidFill>
                <a:srgbClr val="C00000"/>
              </a:solidFill>
              <a:latin typeface="微软雅黑" panose="020B0503020204020204" pitchFamily="34" charset="-122"/>
              <a:ea typeface="微软雅黑" panose="020B0503020204020204" pitchFamily="34" charset="-122"/>
            </a:endParaRPr>
          </a:p>
          <a:p>
            <a:pPr marL="177800" indent="-177800">
              <a:spcBef>
                <a:spcPts val="600"/>
              </a:spcBef>
              <a:buFontTx/>
              <a:buChar char="•"/>
            </a:pPr>
            <a:r>
              <a:rPr lang="zh-CN" altLang="en-US" dirty="0">
                <a:solidFill>
                  <a:srgbClr val="C00000"/>
                </a:solidFill>
                <a:latin typeface="微软雅黑" panose="020B0503020204020204" pitchFamily="34" charset="-122"/>
                <a:ea typeface="微软雅黑" panose="020B0503020204020204" pitchFamily="34" charset="-122"/>
              </a:rPr>
              <a:t>项目信息同步：通过建标、标的信息同步、对账各层面记录项目的信息</a:t>
            </a:r>
            <a:endParaRPr lang="en-US" altLang="zh-CN" dirty="0">
              <a:solidFill>
                <a:srgbClr val="C00000"/>
              </a:solidFill>
              <a:latin typeface="微软雅黑" panose="020B0503020204020204" pitchFamily="34" charset="-122"/>
              <a:ea typeface="微软雅黑" panose="020B0503020204020204" pitchFamily="34" charset="-122"/>
            </a:endParaRPr>
          </a:p>
        </p:txBody>
      </p:sp>
      <p:sp>
        <p:nvSpPr>
          <p:cNvPr id="14" name="五边形 13"/>
          <p:cNvSpPr/>
          <p:nvPr/>
        </p:nvSpPr>
        <p:spPr bwMode="auto">
          <a:xfrm>
            <a:off x="1648908" y="5100921"/>
            <a:ext cx="8911588" cy="340171"/>
          </a:xfrm>
          <a:prstGeom prst="homePlate">
            <a:avLst/>
          </a:prstGeom>
          <a:solidFill>
            <a:srgbClr val="C00000"/>
          </a:solidFill>
          <a:ln w="9525" cap="flat" cmpd="sng" algn="ctr">
            <a:noFill/>
            <a:prstDash val="solid"/>
            <a:round/>
            <a:headEnd type="none" w="med" len="med"/>
            <a:tailEnd type="none" w="med" len="med"/>
          </a:ln>
          <a:effectLst/>
        </p:spPr>
        <p:txBody>
          <a:bodyPr anchor="ctr"/>
          <a:lstStyle/>
          <a:p>
            <a:pPr marL="179388" indent="-179388" algn="ctr">
              <a:spcBef>
                <a:spcPct val="30000"/>
              </a:spcBef>
              <a:spcAft>
                <a:spcPct val="30000"/>
              </a:spcAft>
              <a:defRPr/>
            </a:pPr>
            <a:r>
              <a:rPr lang="zh-CN" altLang="en-US" b="1" kern="0" dirty="0">
                <a:solidFill>
                  <a:schemeClr val="bg1"/>
                </a:solidFill>
                <a:latin typeface="微软雅黑" panose="020B0503020204020204" pitchFamily="34" charset="-122"/>
                <a:ea typeface="微软雅黑" panose="020B0503020204020204" pitchFamily="34" charset="-122"/>
              </a:rPr>
              <a:t>托管体系</a:t>
            </a:r>
          </a:p>
        </p:txBody>
      </p:sp>
      <p:sp>
        <p:nvSpPr>
          <p:cNvPr id="15" name="标题 14"/>
          <p:cNvSpPr>
            <a:spLocks noGrp="1"/>
          </p:cNvSpPr>
          <p:nvPr>
            <p:ph type="title"/>
          </p:nvPr>
        </p:nvSpPr>
        <p:spPr/>
        <p:txBody>
          <a:bodyPr/>
          <a:lstStyle/>
          <a:p>
            <a:r>
              <a:rPr lang="zh-CN" altLang="en-US" dirty="0" smtClean="0"/>
              <a:t>专业产品风控方案</a:t>
            </a:r>
            <a:endParaRPr lang="zh-CN" altLang="en-US" dirty="0"/>
          </a:p>
        </p:txBody>
      </p:sp>
    </p:spTree>
    <p:extLst>
      <p:ext uri="{BB962C8B-B14F-4D97-AF65-F5344CB8AC3E}">
        <p14:creationId xmlns:p14="http://schemas.microsoft.com/office/powerpoint/2010/main" val="890909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9783417">
            <a:off x="1457222" y="1645605"/>
            <a:ext cx="2482448" cy="4203963"/>
          </a:xfrm>
          <a:prstGeom prst="rect">
            <a:avLst/>
          </a:prstGeom>
          <a:ln>
            <a:solidFill>
              <a:schemeClr val="bg1">
                <a:lumMod val="50000"/>
              </a:schemeClr>
            </a:solidFill>
          </a:ln>
        </p:spPr>
      </p:pic>
      <p:sp>
        <p:nvSpPr>
          <p:cNvPr id="2" name="标题 1"/>
          <p:cNvSpPr>
            <a:spLocks noGrp="1"/>
          </p:cNvSpPr>
          <p:nvPr>
            <p:ph type="title"/>
          </p:nvPr>
        </p:nvSpPr>
        <p:spPr/>
        <p:txBody>
          <a:bodyPr/>
          <a:lstStyle/>
          <a:p>
            <a:r>
              <a:rPr lang="en-US" altLang="zh-CN" dirty="0" smtClean="0"/>
              <a:t>P2P</a:t>
            </a:r>
            <a:r>
              <a:rPr lang="zh-CN" altLang="en-US" dirty="0" smtClean="0"/>
              <a:t>行业粗放发展严重打击投资者信心</a:t>
            </a:r>
            <a:endParaRPr lang="zh-CN" altLang="en-US" dirty="0"/>
          </a:p>
        </p:txBody>
      </p: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9710911">
            <a:off x="3217068" y="1745252"/>
            <a:ext cx="2691651" cy="4106182"/>
          </a:xfrm>
          <a:prstGeom prst="rect">
            <a:avLst/>
          </a:prstGeom>
          <a:ln>
            <a:solidFill>
              <a:schemeClr val="bg1">
                <a:lumMod val="50000"/>
              </a:schemeClr>
            </a:solidFill>
          </a:ln>
        </p:spPr>
      </p:pic>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831961">
            <a:off x="4837397" y="1669318"/>
            <a:ext cx="2486237" cy="4195763"/>
          </a:xfrm>
          <a:prstGeom prst="rect">
            <a:avLst/>
          </a:prstGeom>
          <a:ln>
            <a:solidFill>
              <a:schemeClr val="bg1">
                <a:lumMod val="50000"/>
              </a:schemeClr>
            </a:solidFill>
          </a:ln>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9701340">
            <a:off x="6462375" y="1744052"/>
            <a:ext cx="2619577" cy="4125635"/>
          </a:xfrm>
          <a:prstGeom prst="rect">
            <a:avLst/>
          </a:prstGeom>
          <a:ln>
            <a:solidFill>
              <a:schemeClr val="bg1">
                <a:lumMod val="50000"/>
              </a:schemeClr>
            </a:solidFill>
          </a:ln>
        </p:spPr>
      </p:pic>
      <p:pic>
        <p:nvPicPr>
          <p:cNvPr id="5" name="图片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9687837">
            <a:off x="8259445" y="1681621"/>
            <a:ext cx="2587195" cy="4181026"/>
          </a:xfrm>
          <a:prstGeom prst="rect">
            <a:avLst/>
          </a:prstGeom>
          <a:ln>
            <a:solidFill>
              <a:schemeClr val="bg1">
                <a:lumMod val="50000"/>
              </a:schemeClr>
            </a:solidFill>
          </a:ln>
        </p:spPr>
      </p:pic>
    </p:spTree>
    <p:extLst>
      <p:ext uri="{BB962C8B-B14F-4D97-AF65-F5344CB8AC3E}">
        <p14:creationId xmlns:p14="http://schemas.microsoft.com/office/powerpoint/2010/main" val="89257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交易流程</a:t>
            </a:r>
            <a:endParaRPr lang="zh-CN" altLang="en-US" dirty="0"/>
          </a:p>
        </p:txBody>
      </p:sp>
      <p:sp>
        <p:nvSpPr>
          <p:cNvPr id="3" name="文本框 2"/>
          <p:cNvSpPr txBox="1"/>
          <p:nvPr/>
        </p:nvSpPr>
        <p:spPr bwMode="gray">
          <a:xfrm>
            <a:off x="0" y="1229078"/>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b="1" dirty="0" smtClean="0">
                <a:solidFill>
                  <a:srgbClr val="C00000"/>
                </a:solidFill>
                <a:latin typeface="微软雅黑" panose="020B0503020204020204" pitchFamily="34" charset="-122"/>
                <a:ea typeface="微软雅黑" panose="020B0503020204020204" pitchFamily="34" charset="-122"/>
                <a:cs typeface="Arial" pitchFamily="34" charset="0"/>
              </a:rPr>
              <a:t>注册</a:t>
            </a:r>
            <a:endParaRPr lang="zh-CN" altLang="en-US" sz="2000" b="1" dirty="0">
              <a:solidFill>
                <a:srgbClr val="C00000"/>
              </a:solidFill>
              <a:latin typeface="微软雅黑" panose="020B0503020204020204" pitchFamily="34" charset="-122"/>
              <a:ea typeface="微软雅黑" panose="020B0503020204020204" pitchFamily="34" charset="-122"/>
              <a:cs typeface="Arial" pitchFamily="34" charset="0"/>
            </a:endParaRPr>
          </a:p>
        </p:txBody>
      </p:sp>
      <p:sp>
        <p:nvSpPr>
          <p:cNvPr id="29" name="TextBox 10"/>
          <p:cNvSpPr txBox="1"/>
          <p:nvPr/>
        </p:nvSpPr>
        <p:spPr>
          <a:xfrm>
            <a:off x="6366812" y="3603937"/>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②</a:t>
            </a:r>
            <a:endParaRPr lang="zh-CN" altLang="en-US" b="1" dirty="0">
              <a:solidFill>
                <a:srgbClr val="C00000"/>
              </a:solidFill>
              <a:ea typeface="微软雅黑" panose="020B0503020204020204" pitchFamily="34" charset="-122"/>
            </a:endParaRPr>
          </a:p>
        </p:txBody>
      </p:sp>
      <p:sp>
        <p:nvSpPr>
          <p:cNvPr id="30" name="TextBox 11"/>
          <p:cNvSpPr txBox="1"/>
          <p:nvPr/>
        </p:nvSpPr>
        <p:spPr>
          <a:xfrm>
            <a:off x="4034983" y="1978892"/>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③</a:t>
            </a:r>
            <a:endParaRPr lang="zh-CN" altLang="en-US" b="1" dirty="0">
              <a:solidFill>
                <a:srgbClr val="C00000"/>
              </a:solidFill>
              <a:ea typeface="微软雅黑" panose="020B0503020204020204" pitchFamily="34" charset="-122"/>
            </a:endParaRPr>
          </a:p>
        </p:txBody>
      </p:sp>
      <p:sp>
        <p:nvSpPr>
          <p:cNvPr id="32" name="TextBox 13"/>
          <p:cNvSpPr txBox="1"/>
          <p:nvPr/>
        </p:nvSpPr>
        <p:spPr>
          <a:xfrm>
            <a:off x="3990462" y="2863397"/>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④</a:t>
            </a:r>
            <a:endParaRPr lang="zh-CN" altLang="en-US" b="1" dirty="0">
              <a:solidFill>
                <a:srgbClr val="C00000"/>
              </a:solidFill>
              <a:ea typeface="微软雅黑" panose="020B0503020204020204" pitchFamily="34" charset="-122"/>
            </a:endParaRPr>
          </a:p>
        </p:txBody>
      </p:sp>
      <p:sp>
        <p:nvSpPr>
          <p:cNvPr id="33" name="TextBox 14"/>
          <p:cNvSpPr txBox="1"/>
          <p:nvPr/>
        </p:nvSpPr>
        <p:spPr>
          <a:xfrm>
            <a:off x="3711600" y="4845600"/>
            <a:ext cx="3462518" cy="1708160"/>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en-US" altLang="zh-CN" dirty="0"/>
              <a:t>① </a:t>
            </a:r>
            <a:r>
              <a:rPr lang="zh-CN" altLang="en-US" dirty="0"/>
              <a:t>投资者</a:t>
            </a:r>
            <a:r>
              <a:rPr lang="en-US" altLang="zh-CN" dirty="0"/>
              <a:t>/</a:t>
            </a:r>
            <a:r>
              <a:rPr lang="zh-CN" altLang="en-US" dirty="0"/>
              <a:t>借款者向</a:t>
            </a:r>
            <a:r>
              <a:rPr lang="en-US" altLang="zh-CN" dirty="0"/>
              <a:t>P2P</a:t>
            </a:r>
            <a:r>
              <a:rPr lang="zh-CN" altLang="en-US" dirty="0" smtClean="0"/>
              <a:t>平台注册开户</a:t>
            </a:r>
            <a:endParaRPr lang="en-US" altLang="zh-CN" dirty="0" smtClean="0"/>
          </a:p>
          <a:p>
            <a:r>
              <a:rPr lang="en-US" altLang="zh-CN" dirty="0" smtClean="0"/>
              <a:t>② </a:t>
            </a:r>
            <a:r>
              <a:rPr lang="zh-CN" altLang="en-US" dirty="0" smtClean="0"/>
              <a:t>联动优势做身份鉴权</a:t>
            </a:r>
            <a:endParaRPr lang="en-US" altLang="zh-CN" dirty="0" smtClean="0"/>
          </a:p>
          <a:p>
            <a:r>
              <a:rPr lang="en-US" altLang="zh-CN" dirty="0"/>
              <a:t>③</a:t>
            </a:r>
            <a:r>
              <a:rPr lang="zh-CN" altLang="en-US" dirty="0" smtClean="0"/>
              <a:t> </a:t>
            </a:r>
            <a:r>
              <a:rPr lang="en-US" altLang="zh-CN" dirty="0"/>
              <a:t>P2P</a:t>
            </a:r>
            <a:r>
              <a:rPr lang="zh-CN" altLang="en-US" dirty="0"/>
              <a:t>平台在后台开通</a:t>
            </a:r>
            <a:r>
              <a:rPr lang="en-US" altLang="zh-CN" dirty="0"/>
              <a:t>U</a:t>
            </a:r>
            <a:r>
              <a:rPr lang="zh-CN" altLang="en-US" dirty="0"/>
              <a:t>付托管账户</a:t>
            </a:r>
            <a:endParaRPr lang="en-US" altLang="zh-CN" dirty="0"/>
          </a:p>
          <a:p>
            <a:r>
              <a:rPr lang="en-US" altLang="zh-CN" dirty="0" smtClean="0"/>
              <a:t>④ </a:t>
            </a:r>
            <a:r>
              <a:rPr lang="zh-CN" altLang="en-US" dirty="0" smtClean="0"/>
              <a:t>联动优势为</a:t>
            </a:r>
            <a:r>
              <a:rPr lang="zh-CN" altLang="en-US" dirty="0"/>
              <a:t>用户开通托管账户</a:t>
            </a:r>
            <a:endParaRPr lang="en-US" altLang="zh-CN" dirty="0"/>
          </a:p>
          <a:p>
            <a:r>
              <a:rPr lang="en-US" altLang="zh-CN" dirty="0" smtClean="0"/>
              <a:t>⑤</a:t>
            </a:r>
            <a:r>
              <a:rPr lang="zh-CN" altLang="en-US" dirty="0" smtClean="0"/>
              <a:t> 联动优势向</a:t>
            </a:r>
            <a:r>
              <a:rPr lang="en-US" altLang="zh-CN" dirty="0"/>
              <a:t>P2P</a:t>
            </a:r>
            <a:r>
              <a:rPr lang="zh-CN" altLang="en-US" dirty="0"/>
              <a:t>平台</a:t>
            </a:r>
            <a:r>
              <a:rPr lang="zh-CN" altLang="en-US" dirty="0" smtClean="0"/>
              <a:t>返回注册开户结果</a:t>
            </a:r>
            <a:endParaRPr lang="en-US" altLang="zh-CN" dirty="0" smtClean="0"/>
          </a:p>
        </p:txBody>
      </p:sp>
      <p:pic>
        <p:nvPicPr>
          <p:cNvPr id="36" name="图片 35"/>
          <p:cNvPicPr>
            <a:picLocks noChangeAspect="1"/>
          </p:cNvPicPr>
          <p:nvPr/>
        </p:nvPicPr>
        <p:blipFill>
          <a:blip r:embed="rId2"/>
          <a:stretch>
            <a:fillRect/>
          </a:stretch>
        </p:blipFill>
        <p:spPr>
          <a:xfrm>
            <a:off x="1960213" y="1439058"/>
            <a:ext cx="873567" cy="1093734"/>
          </a:xfrm>
          <a:prstGeom prst="rect">
            <a:avLst/>
          </a:prstGeom>
        </p:spPr>
      </p:pic>
      <p:sp>
        <p:nvSpPr>
          <p:cNvPr id="37" name="矩形 36"/>
          <p:cNvSpPr/>
          <p:nvPr/>
        </p:nvSpPr>
        <p:spPr>
          <a:xfrm>
            <a:off x="5184029" y="1808244"/>
            <a:ext cx="1362072" cy="53354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lumMod val="95000"/>
                  </a:schemeClr>
                </a:solidFill>
                <a:latin typeface="微软雅黑" panose="020B0503020204020204" pitchFamily="34" charset="-122"/>
                <a:ea typeface="微软雅黑" panose="020B0503020204020204" pitchFamily="34" charset="-122"/>
              </a:rPr>
              <a:t>P2P</a:t>
            </a: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3889184" y="3701169"/>
            <a:ext cx="2589689" cy="502163"/>
            <a:chOff x="5688156" y="1208101"/>
            <a:chExt cx="2589689" cy="502163"/>
          </a:xfrm>
        </p:grpSpPr>
        <p:sp>
          <p:nvSpPr>
            <p:cNvPr id="38" name="矩形 37"/>
            <p:cNvSpPr/>
            <p:nvPr/>
          </p:nvSpPr>
          <p:spPr>
            <a:xfrm>
              <a:off x="5948420" y="1320908"/>
              <a:ext cx="232942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3"/>
            <a:stretch>
              <a:fillRect/>
            </a:stretch>
          </p:blipFill>
          <p:spPr>
            <a:xfrm>
              <a:off x="5688156" y="1208101"/>
              <a:ext cx="673854" cy="502163"/>
            </a:xfrm>
            <a:prstGeom prst="rect">
              <a:avLst/>
            </a:prstGeom>
          </p:spPr>
        </p:pic>
      </p:grpSp>
      <p:sp>
        <p:nvSpPr>
          <p:cNvPr id="11" name="矩形 10"/>
          <p:cNvSpPr/>
          <p:nvPr/>
        </p:nvSpPr>
        <p:spPr>
          <a:xfrm>
            <a:off x="4049630" y="1614820"/>
            <a:ext cx="415498" cy="369332"/>
          </a:xfrm>
          <a:prstGeom prst="rect">
            <a:avLst/>
          </a:prstGeom>
        </p:spPr>
        <p:txBody>
          <a:bodyPr wrap="none">
            <a:spAutoFit/>
          </a:bodyPr>
          <a:lstStyle/>
          <a:p>
            <a:pPr algn="ctr"/>
            <a:r>
              <a:rPr lang="en-US" altLang="zh-CN" b="1" dirty="0">
                <a:solidFill>
                  <a:srgbClr val="C00000"/>
                </a:solidFill>
                <a:ea typeface="微软雅黑" panose="020B0503020204020204" pitchFamily="34" charset="-122"/>
              </a:rPr>
              <a:t>①</a:t>
            </a:r>
            <a:endParaRPr lang="zh-CN" altLang="en-US" b="1" dirty="0">
              <a:solidFill>
                <a:srgbClr val="C00000"/>
              </a:solidFill>
              <a:ea typeface="微软雅黑" panose="020B0503020204020204" pitchFamily="34" charset="-122"/>
            </a:endParaRPr>
          </a:p>
        </p:txBody>
      </p:sp>
      <p:sp>
        <p:nvSpPr>
          <p:cNvPr id="12" name="矩形 11"/>
          <p:cNvSpPr/>
          <p:nvPr/>
        </p:nvSpPr>
        <p:spPr>
          <a:xfrm>
            <a:off x="3132000" y="4399200"/>
            <a:ext cx="1293944" cy="418191"/>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smtClean="0">
                <a:solidFill>
                  <a:srgbClr val="C00000"/>
                </a:solidFill>
                <a:latin typeface="微软雅黑" pitchFamily="34" charset="-122"/>
                <a:ea typeface="微软雅黑" pitchFamily="34" charset="-122"/>
              </a:rPr>
              <a:t>注册流程</a:t>
            </a:r>
            <a:endParaRPr lang="en-US" altLang="zh-CN" sz="1600" b="1" dirty="0">
              <a:solidFill>
                <a:srgbClr val="C00000"/>
              </a:solidFill>
              <a:latin typeface="微软雅黑" pitchFamily="34" charset="-122"/>
              <a:ea typeface="微软雅黑" pitchFamily="34" charset="-122"/>
            </a:endParaRPr>
          </a:p>
        </p:txBody>
      </p:sp>
      <p:sp>
        <p:nvSpPr>
          <p:cNvPr id="44" name="TextBox 15"/>
          <p:cNvSpPr txBox="1"/>
          <p:nvPr/>
        </p:nvSpPr>
        <p:spPr>
          <a:xfrm>
            <a:off x="8658685" y="1151367"/>
            <a:ext cx="3341057" cy="1815882"/>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pPr>
              <a:lnSpc>
                <a:spcPct val="100000"/>
              </a:lnSpc>
            </a:pPr>
            <a:r>
              <a:rPr lang="en-US" altLang="zh-CN" dirty="0"/>
              <a:t>①</a:t>
            </a:r>
            <a:r>
              <a:rPr lang="zh-CN" altLang="en-US" dirty="0"/>
              <a:t>联动优势提示开户将获取用户的身份证号、真实姓名、手机号、</a:t>
            </a:r>
            <a:r>
              <a:rPr lang="en-US" altLang="zh-CN" dirty="0"/>
              <a:t>email</a:t>
            </a:r>
            <a:r>
              <a:rPr lang="zh-CN" altLang="en-US" dirty="0"/>
              <a:t>等信息</a:t>
            </a:r>
            <a:endParaRPr lang="en-US" altLang="zh-CN" dirty="0"/>
          </a:p>
          <a:p>
            <a:pPr>
              <a:lnSpc>
                <a:spcPct val="100000"/>
              </a:lnSpc>
            </a:pPr>
            <a:r>
              <a:rPr lang="en-US" altLang="zh-CN" dirty="0"/>
              <a:t>② </a:t>
            </a:r>
            <a:r>
              <a:rPr lang="zh-CN" altLang="en-US" dirty="0"/>
              <a:t>为符合政策监管，第三方支付必须为用户开通监管账户</a:t>
            </a:r>
            <a:endParaRPr lang="en-US" altLang="zh-CN" dirty="0"/>
          </a:p>
          <a:p>
            <a:pPr>
              <a:lnSpc>
                <a:spcPct val="100000"/>
              </a:lnSpc>
            </a:pPr>
            <a:r>
              <a:rPr lang="en-US" altLang="zh-CN" dirty="0"/>
              <a:t>③ </a:t>
            </a:r>
            <a:r>
              <a:rPr lang="zh-CN" altLang="en-US" dirty="0"/>
              <a:t>为提高用户使用感受，联动在后台为用户默认开通符合监管的账户，不需要用户额外输入相关信息和不需要跳转页面</a:t>
            </a:r>
            <a:endParaRPr lang="en-US" altLang="zh-CN" dirty="0"/>
          </a:p>
        </p:txBody>
      </p:sp>
      <p:sp>
        <p:nvSpPr>
          <p:cNvPr id="45" name="矩形 44"/>
          <p:cNvSpPr/>
          <p:nvPr/>
        </p:nvSpPr>
        <p:spPr>
          <a:xfrm>
            <a:off x="8448051" y="83167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49" name="文本框 48"/>
          <p:cNvSpPr txBox="1"/>
          <p:nvPr/>
        </p:nvSpPr>
        <p:spPr bwMode="gray">
          <a:xfrm>
            <a:off x="0" y="161860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绑卡</a:t>
            </a:r>
          </a:p>
        </p:txBody>
      </p:sp>
      <p:sp>
        <p:nvSpPr>
          <p:cNvPr id="50" name="文本框 49"/>
          <p:cNvSpPr txBox="1"/>
          <p:nvPr/>
        </p:nvSpPr>
        <p:spPr bwMode="gray">
          <a:xfrm>
            <a:off x="0" y="202659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发标</a:t>
            </a:r>
          </a:p>
        </p:txBody>
      </p:sp>
      <p:sp>
        <p:nvSpPr>
          <p:cNvPr id="51" name="文本框 50"/>
          <p:cNvSpPr txBox="1"/>
          <p:nvPr/>
        </p:nvSpPr>
        <p:spPr bwMode="gray">
          <a:xfrm>
            <a:off x="-1304" y="241036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充值</a:t>
            </a:r>
          </a:p>
        </p:txBody>
      </p:sp>
      <p:sp>
        <p:nvSpPr>
          <p:cNvPr id="52" name="文本框 51"/>
          <p:cNvSpPr txBox="1"/>
          <p:nvPr/>
        </p:nvSpPr>
        <p:spPr bwMode="gray">
          <a:xfrm>
            <a:off x="0" y="2820301"/>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投标</a:t>
            </a:r>
          </a:p>
        </p:txBody>
      </p:sp>
      <p:sp>
        <p:nvSpPr>
          <p:cNvPr id="53" name="文本框 52"/>
          <p:cNvSpPr txBox="1"/>
          <p:nvPr/>
        </p:nvSpPr>
        <p:spPr bwMode="gray">
          <a:xfrm>
            <a:off x="-652" y="322417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提现</a:t>
            </a:r>
          </a:p>
        </p:txBody>
      </p:sp>
      <p:sp>
        <p:nvSpPr>
          <p:cNvPr id="54" name="文本框 53"/>
          <p:cNvSpPr txBox="1"/>
          <p:nvPr/>
        </p:nvSpPr>
        <p:spPr bwMode="gray">
          <a:xfrm>
            <a:off x="-1304" y="3614227"/>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还款</a:t>
            </a:r>
          </a:p>
        </p:txBody>
      </p:sp>
      <p:cxnSp>
        <p:nvCxnSpPr>
          <p:cNvPr id="14" name="直接箭头连接符 13"/>
          <p:cNvCxnSpPr/>
          <p:nvPr/>
        </p:nvCxnSpPr>
        <p:spPr>
          <a:xfrm>
            <a:off x="3424090" y="1971859"/>
            <a:ext cx="1590597" cy="1406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flipV="1">
            <a:off x="3383339" y="2341765"/>
            <a:ext cx="1631348" cy="2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flipV="1">
            <a:off x="3328897" y="2709932"/>
            <a:ext cx="1359306" cy="904295"/>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5738148" y="2511930"/>
            <a:ext cx="0" cy="1102297"/>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10"/>
          <p:cNvPicPr>
            <a:picLocks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4142" y="1716039"/>
            <a:ext cx="1062093" cy="111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3" descr="Premium_Support"/>
          <p:cNvPicPr>
            <a:picLocks noChangeAspect="1" noChangeArrowheads="1"/>
          </p:cNvPicPr>
          <p:nvPr/>
        </p:nvPicPr>
        <p:blipFill>
          <a:blip r:embed="rId5" cstate="print"/>
          <a:srcRect l="28299" t="28645" r="28819" b="28299"/>
          <a:stretch>
            <a:fillRect/>
          </a:stretch>
        </p:blipFill>
        <p:spPr bwMode="gray">
          <a:xfrm>
            <a:off x="6909079" y="3579569"/>
            <a:ext cx="784225" cy="787400"/>
          </a:xfrm>
          <a:prstGeom prst="rect">
            <a:avLst/>
          </a:prstGeom>
          <a:noFill/>
          <a:ln w="9525">
            <a:noFill/>
            <a:miter lim="800000"/>
            <a:headEnd/>
            <a:tailEnd/>
          </a:ln>
        </p:spPr>
      </p:pic>
      <p:cxnSp>
        <p:nvCxnSpPr>
          <p:cNvPr id="63" name="直接箭头连接符 62"/>
          <p:cNvCxnSpPr/>
          <p:nvPr/>
        </p:nvCxnSpPr>
        <p:spPr>
          <a:xfrm flipH="1">
            <a:off x="6150827" y="4000860"/>
            <a:ext cx="725656" cy="6801"/>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5780889" y="2890065"/>
            <a:ext cx="415498"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⑤</a:t>
            </a:r>
            <a:endParaRPr lang="zh-CN" altLang="en-US" b="1" dirty="0">
              <a:solidFill>
                <a:srgbClr val="C00000"/>
              </a:solidFill>
              <a:ea typeface="微软雅黑" panose="020B0503020204020204" pitchFamily="34" charset="-122"/>
            </a:endParaRPr>
          </a:p>
        </p:txBody>
      </p:sp>
      <p:sp>
        <p:nvSpPr>
          <p:cNvPr id="70" name="矩形 69"/>
          <p:cNvSpPr/>
          <p:nvPr/>
        </p:nvSpPr>
        <p:spPr>
          <a:xfrm>
            <a:off x="6942117" y="4411468"/>
            <a:ext cx="718146"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身份鉴权</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9192845" y="2892294"/>
            <a:ext cx="2272736" cy="3850194"/>
          </a:xfrm>
          <a:prstGeom prst="rect">
            <a:avLst/>
          </a:prstGeom>
          <a:noFill/>
          <a:ln w="3175">
            <a:solidFill>
              <a:schemeClr val="bg1">
                <a:lumMod val="65000"/>
              </a:schemeClr>
            </a:solidFill>
          </a:ln>
          <a:effectLst/>
        </p:spPr>
      </p:pic>
    </p:spTree>
    <p:extLst>
      <p:ext uri="{BB962C8B-B14F-4D97-AF65-F5344CB8AC3E}">
        <p14:creationId xmlns:p14="http://schemas.microsoft.com/office/powerpoint/2010/main" val="351045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交易流程</a:t>
            </a:r>
            <a:endParaRPr lang="zh-CN" altLang="en-US" dirty="0"/>
          </a:p>
        </p:txBody>
      </p:sp>
      <p:sp>
        <p:nvSpPr>
          <p:cNvPr id="3" name="文本框 2"/>
          <p:cNvSpPr txBox="1"/>
          <p:nvPr/>
        </p:nvSpPr>
        <p:spPr bwMode="gray">
          <a:xfrm>
            <a:off x="0" y="1229078"/>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注册</a:t>
            </a:r>
          </a:p>
        </p:txBody>
      </p:sp>
      <p:sp>
        <p:nvSpPr>
          <p:cNvPr id="49" name="文本框 48"/>
          <p:cNvSpPr txBox="1"/>
          <p:nvPr/>
        </p:nvSpPr>
        <p:spPr bwMode="gray">
          <a:xfrm>
            <a:off x="0" y="161860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b="1">
                <a:solidFill>
                  <a:srgbClr val="C00000"/>
                </a:solidFill>
                <a:latin typeface="微软雅黑" panose="020B0503020204020204" pitchFamily="34" charset="-122"/>
                <a:ea typeface="微软雅黑" panose="020B0503020204020204" pitchFamily="34" charset="-122"/>
                <a:cs typeface="Arial" pitchFamily="34" charset="0"/>
              </a:defRPr>
            </a:lvl1pPr>
          </a:lstStyle>
          <a:p>
            <a:r>
              <a:rPr lang="zh-CN" altLang="en-US" dirty="0"/>
              <a:t>绑卡</a:t>
            </a:r>
          </a:p>
        </p:txBody>
      </p:sp>
      <p:sp>
        <p:nvSpPr>
          <p:cNvPr id="50" name="文本框 49"/>
          <p:cNvSpPr txBox="1"/>
          <p:nvPr/>
        </p:nvSpPr>
        <p:spPr bwMode="gray">
          <a:xfrm>
            <a:off x="0" y="202659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发标</a:t>
            </a:r>
          </a:p>
        </p:txBody>
      </p:sp>
      <p:sp>
        <p:nvSpPr>
          <p:cNvPr id="51" name="文本框 50"/>
          <p:cNvSpPr txBox="1"/>
          <p:nvPr/>
        </p:nvSpPr>
        <p:spPr bwMode="gray">
          <a:xfrm>
            <a:off x="-1304" y="241036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充值</a:t>
            </a:r>
          </a:p>
        </p:txBody>
      </p:sp>
      <p:sp>
        <p:nvSpPr>
          <p:cNvPr id="52" name="文本框 51"/>
          <p:cNvSpPr txBox="1"/>
          <p:nvPr/>
        </p:nvSpPr>
        <p:spPr bwMode="gray">
          <a:xfrm>
            <a:off x="0" y="2820301"/>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投标</a:t>
            </a:r>
          </a:p>
        </p:txBody>
      </p:sp>
      <p:sp>
        <p:nvSpPr>
          <p:cNvPr id="53" name="文本框 52"/>
          <p:cNvSpPr txBox="1"/>
          <p:nvPr/>
        </p:nvSpPr>
        <p:spPr bwMode="gray">
          <a:xfrm>
            <a:off x="-652" y="322417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提现</a:t>
            </a:r>
          </a:p>
        </p:txBody>
      </p:sp>
      <p:sp>
        <p:nvSpPr>
          <p:cNvPr id="54" name="文本框 53"/>
          <p:cNvSpPr txBox="1"/>
          <p:nvPr/>
        </p:nvSpPr>
        <p:spPr bwMode="gray">
          <a:xfrm>
            <a:off x="-1304" y="3614227"/>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还款</a:t>
            </a:r>
          </a:p>
        </p:txBody>
      </p:sp>
      <p:pic>
        <p:nvPicPr>
          <p:cNvPr id="27" name="Picture 23" descr="Premium_Support"/>
          <p:cNvPicPr>
            <a:picLocks noChangeAspect="1" noChangeArrowheads="1"/>
          </p:cNvPicPr>
          <p:nvPr/>
        </p:nvPicPr>
        <p:blipFill>
          <a:blip r:embed="rId2" cstate="screen">
            <a:extLst>
              <a:ext uri="{28A0092B-C50C-407E-A947-70E740481C1C}">
                <a14:useLocalDpi xmlns:a14="http://schemas.microsoft.com/office/drawing/2010/main"/>
              </a:ext>
            </a:extLst>
          </a:blip>
          <a:srcRect l="28299" t="28645" r="28819" b="28299"/>
          <a:stretch>
            <a:fillRect/>
          </a:stretch>
        </p:blipFill>
        <p:spPr bwMode="gray">
          <a:xfrm>
            <a:off x="6543320" y="3240873"/>
            <a:ext cx="784225" cy="787400"/>
          </a:xfrm>
          <a:prstGeom prst="rect">
            <a:avLst/>
          </a:prstGeom>
          <a:noFill/>
          <a:ln w="9525">
            <a:noFill/>
            <a:miter lim="800000"/>
            <a:headEnd/>
            <a:tailEnd/>
          </a:ln>
        </p:spPr>
      </p:pic>
      <p:sp>
        <p:nvSpPr>
          <p:cNvPr id="28" name="矩形 27"/>
          <p:cNvSpPr/>
          <p:nvPr/>
        </p:nvSpPr>
        <p:spPr>
          <a:xfrm>
            <a:off x="6514725" y="4072772"/>
            <a:ext cx="897683"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银行卡</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鉴权</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9087981" y="3416125"/>
            <a:ext cx="2162678" cy="3255965"/>
          </a:xfrm>
          <a:prstGeom prst="rect">
            <a:avLst/>
          </a:prstGeom>
          <a:ln>
            <a:solidFill>
              <a:schemeClr val="bg1">
                <a:lumMod val="50000"/>
              </a:schemeClr>
            </a:solidFill>
          </a:ln>
        </p:spPr>
      </p:pic>
      <p:sp>
        <p:nvSpPr>
          <p:cNvPr id="16" name="TextBox 10"/>
          <p:cNvSpPr txBox="1"/>
          <p:nvPr/>
        </p:nvSpPr>
        <p:spPr>
          <a:xfrm>
            <a:off x="6028968" y="3376175"/>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②</a:t>
            </a:r>
            <a:endParaRPr lang="zh-CN" altLang="en-US" b="1" dirty="0">
              <a:solidFill>
                <a:srgbClr val="C00000"/>
              </a:solidFill>
              <a:ea typeface="微软雅黑" panose="020B0503020204020204" pitchFamily="34" charset="-122"/>
            </a:endParaRPr>
          </a:p>
        </p:txBody>
      </p:sp>
      <p:sp>
        <p:nvSpPr>
          <p:cNvPr id="17" name="TextBox 11"/>
          <p:cNvSpPr txBox="1"/>
          <p:nvPr/>
        </p:nvSpPr>
        <p:spPr>
          <a:xfrm>
            <a:off x="3525184" y="2494919"/>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③</a:t>
            </a:r>
            <a:endParaRPr lang="zh-CN" altLang="en-US" b="1" dirty="0">
              <a:solidFill>
                <a:srgbClr val="C00000"/>
              </a:solidFill>
              <a:ea typeface="微软雅黑" panose="020B0503020204020204" pitchFamily="34" charset="-122"/>
            </a:endParaRPr>
          </a:p>
        </p:txBody>
      </p:sp>
      <p:sp>
        <p:nvSpPr>
          <p:cNvPr id="18" name="TextBox 13"/>
          <p:cNvSpPr txBox="1"/>
          <p:nvPr/>
        </p:nvSpPr>
        <p:spPr>
          <a:xfrm>
            <a:off x="5397553" y="2615569"/>
            <a:ext cx="474666" cy="369332"/>
          </a:xfrm>
          <a:prstGeom prst="rect">
            <a:avLst/>
          </a:prstGeom>
          <a:noFill/>
        </p:spPr>
        <p:txBody>
          <a:bodyPr wrap="square" rtlCol="0">
            <a:spAutoFit/>
          </a:bodyPr>
          <a:lstStyle/>
          <a:p>
            <a:r>
              <a:rPr lang="en-US" altLang="zh-CN" b="1" dirty="0">
                <a:solidFill>
                  <a:srgbClr val="C00000"/>
                </a:solidFill>
                <a:ea typeface="微软雅黑" panose="020B0503020204020204" pitchFamily="34" charset="-122"/>
              </a:rPr>
              <a:t>④</a:t>
            </a:r>
            <a:endParaRPr lang="zh-CN" altLang="en-US" b="1" dirty="0">
              <a:solidFill>
                <a:srgbClr val="C00000"/>
              </a:solidFill>
              <a:ea typeface="微软雅黑" panose="020B0503020204020204" pitchFamily="34" charset="-122"/>
            </a:endParaRPr>
          </a:p>
        </p:txBody>
      </p:sp>
      <p:sp>
        <p:nvSpPr>
          <p:cNvPr id="19" name="TextBox 14"/>
          <p:cNvSpPr txBox="1"/>
          <p:nvPr/>
        </p:nvSpPr>
        <p:spPr>
          <a:xfrm>
            <a:off x="3711786" y="4845825"/>
            <a:ext cx="4320866" cy="1384995"/>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en-US" altLang="zh-CN" dirty="0"/>
              <a:t>① </a:t>
            </a:r>
            <a:r>
              <a:rPr lang="zh-CN" altLang="en-US" dirty="0"/>
              <a:t>投资者</a:t>
            </a:r>
            <a:r>
              <a:rPr lang="en-US" altLang="zh-CN" dirty="0"/>
              <a:t>/</a:t>
            </a:r>
            <a:r>
              <a:rPr lang="zh-CN" altLang="en-US" dirty="0"/>
              <a:t>借款者向</a:t>
            </a:r>
            <a:r>
              <a:rPr lang="en-US" altLang="zh-CN" dirty="0"/>
              <a:t>P2P</a:t>
            </a:r>
            <a:r>
              <a:rPr lang="zh-CN" altLang="en-US" dirty="0" smtClean="0"/>
              <a:t>平台提交绑卡申请</a:t>
            </a:r>
            <a:endParaRPr lang="en-US" altLang="zh-CN" dirty="0" smtClean="0"/>
          </a:p>
          <a:p>
            <a:r>
              <a:rPr lang="en-US" altLang="zh-CN" dirty="0" smtClean="0"/>
              <a:t>② </a:t>
            </a:r>
            <a:r>
              <a:rPr lang="zh-CN" altLang="en-US" dirty="0" smtClean="0"/>
              <a:t>联动优势做银行卡鉴权</a:t>
            </a:r>
            <a:endParaRPr lang="en-US" altLang="zh-CN" dirty="0" smtClean="0"/>
          </a:p>
          <a:p>
            <a:r>
              <a:rPr lang="en-US" altLang="zh-CN" dirty="0"/>
              <a:t>③</a:t>
            </a:r>
            <a:r>
              <a:rPr lang="zh-CN" altLang="en-US" dirty="0" smtClean="0"/>
              <a:t> 投资者</a:t>
            </a:r>
            <a:r>
              <a:rPr lang="en-US" altLang="zh-CN" dirty="0" smtClean="0"/>
              <a:t>/</a:t>
            </a:r>
            <a:r>
              <a:rPr lang="zh-CN" altLang="en-US" dirty="0" smtClean="0"/>
              <a:t>借款者输入交易密码和验证码</a:t>
            </a:r>
            <a:endParaRPr lang="en-US" altLang="zh-CN" dirty="0" smtClean="0"/>
          </a:p>
          <a:p>
            <a:r>
              <a:rPr lang="en-US" altLang="zh-CN" dirty="0" smtClean="0"/>
              <a:t>④ </a:t>
            </a:r>
            <a:r>
              <a:rPr lang="zh-CN" altLang="en-US" dirty="0" smtClean="0"/>
              <a:t> 联动优势向</a:t>
            </a:r>
            <a:r>
              <a:rPr lang="en-US" altLang="zh-CN" dirty="0"/>
              <a:t>P2P</a:t>
            </a:r>
            <a:r>
              <a:rPr lang="zh-CN" altLang="en-US" dirty="0"/>
              <a:t>平台</a:t>
            </a:r>
            <a:r>
              <a:rPr lang="zh-CN" altLang="en-US" dirty="0" smtClean="0"/>
              <a:t>返回注册开户结果</a:t>
            </a:r>
            <a:endParaRPr lang="en-US" altLang="zh-CN" dirty="0" smtClean="0"/>
          </a:p>
        </p:txBody>
      </p:sp>
      <p:pic>
        <p:nvPicPr>
          <p:cNvPr id="20" name="图片 19"/>
          <p:cNvPicPr>
            <a:picLocks noChangeAspect="1"/>
          </p:cNvPicPr>
          <p:nvPr/>
        </p:nvPicPr>
        <p:blipFill>
          <a:blip r:embed="rId4"/>
          <a:stretch>
            <a:fillRect/>
          </a:stretch>
        </p:blipFill>
        <p:spPr>
          <a:xfrm>
            <a:off x="1622369" y="1211296"/>
            <a:ext cx="873567" cy="1093734"/>
          </a:xfrm>
          <a:prstGeom prst="rect">
            <a:avLst/>
          </a:prstGeom>
        </p:spPr>
      </p:pic>
      <p:sp>
        <p:nvSpPr>
          <p:cNvPr id="21" name="矩形 20"/>
          <p:cNvSpPr/>
          <p:nvPr/>
        </p:nvSpPr>
        <p:spPr>
          <a:xfrm>
            <a:off x="4846185" y="1580482"/>
            <a:ext cx="1362072" cy="53354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lumMod val="95000"/>
                  </a:schemeClr>
                </a:solidFill>
                <a:latin typeface="微软雅黑" panose="020B0503020204020204" pitchFamily="34" charset="-122"/>
                <a:ea typeface="微软雅黑" panose="020B0503020204020204" pitchFamily="34" charset="-122"/>
              </a:rPr>
              <a:t>P2P</a:t>
            </a: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3551340" y="3473407"/>
            <a:ext cx="2589689" cy="502163"/>
            <a:chOff x="5688156" y="1208101"/>
            <a:chExt cx="2589689" cy="502163"/>
          </a:xfrm>
        </p:grpSpPr>
        <p:sp>
          <p:nvSpPr>
            <p:cNvPr id="23" name="矩形 22"/>
            <p:cNvSpPr/>
            <p:nvPr/>
          </p:nvSpPr>
          <p:spPr>
            <a:xfrm>
              <a:off x="5948420" y="1320908"/>
              <a:ext cx="232942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5"/>
            <a:stretch>
              <a:fillRect/>
            </a:stretch>
          </p:blipFill>
          <p:spPr>
            <a:xfrm>
              <a:off x="5688156" y="1208101"/>
              <a:ext cx="673854" cy="502163"/>
            </a:xfrm>
            <a:prstGeom prst="rect">
              <a:avLst/>
            </a:prstGeom>
          </p:spPr>
        </p:pic>
      </p:grpSp>
      <p:sp>
        <p:nvSpPr>
          <p:cNvPr id="25" name="矩形 24"/>
          <p:cNvSpPr/>
          <p:nvPr/>
        </p:nvSpPr>
        <p:spPr>
          <a:xfrm>
            <a:off x="3664539" y="1525752"/>
            <a:ext cx="415498" cy="369332"/>
          </a:xfrm>
          <a:prstGeom prst="rect">
            <a:avLst/>
          </a:prstGeom>
        </p:spPr>
        <p:txBody>
          <a:bodyPr wrap="none">
            <a:spAutoFit/>
          </a:bodyPr>
          <a:lstStyle/>
          <a:p>
            <a:pPr algn="ctr"/>
            <a:r>
              <a:rPr lang="en-US" altLang="zh-CN" b="1" dirty="0">
                <a:solidFill>
                  <a:srgbClr val="C00000"/>
                </a:solidFill>
                <a:ea typeface="微软雅黑" panose="020B0503020204020204" pitchFamily="34" charset="-122"/>
              </a:rPr>
              <a:t>①</a:t>
            </a:r>
            <a:endParaRPr lang="zh-CN" altLang="en-US" b="1" dirty="0">
              <a:solidFill>
                <a:srgbClr val="C00000"/>
              </a:solidFill>
              <a:ea typeface="微软雅黑" panose="020B0503020204020204" pitchFamily="34" charset="-122"/>
            </a:endParaRPr>
          </a:p>
        </p:txBody>
      </p:sp>
      <p:sp>
        <p:nvSpPr>
          <p:cNvPr id="26" name="矩形 25"/>
          <p:cNvSpPr/>
          <p:nvPr/>
        </p:nvSpPr>
        <p:spPr>
          <a:xfrm>
            <a:off x="3131853" y="4397883"/>
            <a:ext cx="1293944" cy="418191"/>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绑卡</a:t>
            </a:r>
            <a:r>
              <a:rPr lang="zh-CN" altLang="en-US" sz="1600" b="1" dirty="0" smtClean="0">
                <a:solidFill>
                  <a:srgbClr val="C00000"/>
                </a:solidFill>
                <a:latin typeface="微软雅黑" pitchFamily="34" charset="-122"/>
                <a:ea typeface="微软雅黑" pitchFamily="34" charset="-122"/>
              </a:rPr>
              <a:t>流程</a:t>
            </a:r>
            <a:endParaRPr lang="en-US" altLang="zh-CN" sz="1600" b="1" dirty="0">
              <a:solidFill>
                <a:srgbClr val="C00000"/>
              </a:solidFill>
              <a:latin typeface="微软雅黑" pitchFamily="34" charset="-122"/>
              <a:ea typeface="微软雅黑" pitchFamily="34" charset="-122"/>
            </a:endParaRPr>
          </a:p>
        </p:txBody>
      </p:sp>
      <p:cxnSp>
        <p:nvCxnSpPr>
          <p:cNvPr id="29" name="直接箭头连接符 28"/>
          <p:cNvCxnSpPr/>
          <p:nvPr/>
        </p:nvCxnSpPr>
        <p:spPr>
          <a:xfrm>
            <a:off x="3086098" y="1940857"/>
            <a:ext cx="1590597" cy="14066"/>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2898391" y="2384023"/>
            <a:ext cx="1742057" cy="104535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5400304" y="2284168"/>
            <a:ext cx="0" cy="1102297"/>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10"/>
          <p:cNvPicPr>
            <a:picLocks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6298" y="1488277"/>
            <a:ext cx="1062093" cy="111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直接箭头连接符 34"/>
          <p:cNvCxnSpPr/>
          <p:nvPr/>
        </p:nvCxnSpPr>
        <p:spPr>
          <a:xfrm flipH="1">
            <a:off x="5812983" y="3773098"/>
            <a:ext cx="725656" cy="6801"/>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15"/>
          <p:cNvSpPr txBox="1"/>
          <p:nvPr/>
        </p:nvSpPr>
        <p:spPr>
          <a:xfrm>
            <a:off x="8658685" y="2442279"/>
            <a:ext cx="3341057" cy="738664"/>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en-US" altLang="zh-CN" dirty="0" smtClean="0"/>
              <a:t>       P2P</a:t>
            </a:r>
            <a:r>
              <a:rPr lang="zh-CN" altLang="en-US" dirty="0" smtClean="0"/>
              <a:t>平台可以选择验证成功是否下发短信通知用户。</a:t>
            </a:r>
            <a:endParaRPr lang="en-US" altLang="zh-CN" dirty="0"/>
          </a:p>
        </p:txBody>
      </p:sp>
      <p:sp>
        <p:nvSpPr>
          <p:cNvPr id="42" name="矩形 41"/>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627547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交易流程</a:t>
            </a:r>
            <a:endParaRPr lang="zh-CN" altLang="en-US" dirty="0"/>
          </a:p>
        </p:txBody>
      </p:sp>
      <p:sp>
        <p:nvSpPr>
          <p:cNvPr id="3" name="文本框 2"/>
          <p:cNvSpPr txBox="1"/>
          <p:nvPr/>
        </p:nvSpPr>
        <p:spPr bwMode="gray">
          <a:xfrm>
            <a:off x="0" y="1229078"/>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注册</a:t>
            </a:r>
          </a:p>
        </p:txBody>
      </p:sp>
      <p:sp>
        <p:nvSpPr>
          <p:cNvPr id="29" name="TextBox 10"/>
          <p:cNvSpPr txBox="1"/>
          <p:nvPr/>
        </p:nvSpPr>
        <p:spPr>
          <a:xfrm>
            <a:off x="5256696" y="2767413"/>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②</a:t>
            </a:r>
            <a:endParaRPr lang="zh-CN" altLang="en-US" b="1" dirty="0">
              <a:solidFill>
                <a:srgbClr val="C00000"/>
              </a:solidFill>
              <a:ea typeface="微软雅黑" panose="020B0503020204020204" pitchFamily="34" charset="-122"/>
            </a:endParaRPr>
          </a:p>
        </p:txBody>
      </p:sp>
      <p:sp>
        <p:nvSpPr>
          <p:cNvPr id="30" name="TextBox 11"/>
          <p:cNvSpPr txBox="1"/>
          <p:nvPr/>
        </p:nvSpPr>
        <p:spPr>
          <a:xfrm>
            <a:off x="5976493" y="2845566"/>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③</a:t>
            </a:r>
            <a:endParaRPr lang="zh-CN" altLang="en-US" b="1" dirty="0">
              <a:solidFill>
                <a:srgbClr val="C00000"/>
              </a:solidFill>
              <a:ea typeface="微软雅黑" panose="020B0503020204020204" pitchFamily="34" charset="-122"/>
            </a:endParaRPr>
          </a:p>
        </p:txBody>
      </p:sp>
      <p:pic>
        <p:nvPicPr>
          <p:cNvPr id="36" name="图片 35"/>
          <p:cNvPicPr>
            <a:picLocks noChangeAspect="1"/>
          </p:cNvPicPr>
          <p:nvPr/>
        </p:nvPicPr>
        <p:blipFill>
          <a:blip r:embed="rId2"/>
          <a:stretch>
            <a:fillRect/>
          </a:stretch>
        </p:blipFill>
        <p:spPr>
          <a:xfrm>
            <a:off x="2335524" y="1640541"/>
            <a:ext cx="873567" cy="1093734"/>
          </a:xfrm>
          <a:prstGeom prst="rect">
            <a:avLst/>
          </a:prstGeom>
        </p:spPr>
      </p:pic>
      <p:sp>
        <p:nvSpPr>
          <p:cNvPr id="37" name="矩形 36"/>
          <p:cNvSpPr/>
          <p:nvPr/>
        </p:nvSpPr>
        <p:spPr>
          <a:xfrm>
            <a:off x="5184029" y="1808244"/>
            <a:ext cx="1362072" cy="53354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lumMod val="95000"/>
                  </a:schemeClr>
                </a:solidFill>
                <a:latin typeface="微软雅黑" panose="020B0503020204020204" pitchFamily="34" charset="-122"/>
                <a:ea typeface="微软雅黑" panose="020B0503020204020204" pitchFamily="34" charset="-122"/>
              </a:rPr>
              <a:t>P2P</a:t>
            </a: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289880" y="3655266"/>
            <a:ext cx="2589689" cy="502163"/>
            <a:chOff x="5688156" y="1208101"/>
            <a:chExt cx="2589689" cy="502163"/>
          </a:xfrm>
        </p:grpSpPr>
        <p:sp>
          <p:nvSpPr>
            <p:cNvPr id="38" name="矩形 37"/>
            <p:cNvSpPr/>
            <p:nvPr/>
          </p:nvSpPr>
          <p:spPr>
            <a:xfrm>
              <a:off x="5948420" y="1320908"/>
              <a:ext cx="232942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3"/>
            <a:stretch>
              <a:fillRect/>
            </a:stretch>
          </p:blipFill>
          <p:spPr>
            <a:xfrm>
              <a:off x="5688156" y="1208101"/>
              <a:ext cx="673854" cy="502163"/>
            </a:xfrm>
            <a:prstGeom prst="rect">
              <a:avLst/>
            </a:prstGeom>
          </p:spPr>
        </p:pic>
      </p:grpSp>
      <p:sp>
        <p:nvSpPr>
          <p:cNvPr id="11" name="矩形 10"/>
          <p:cNvSpPr/>
          <p:nvPr/>
        </p:nvSpPr>
        <p:spPr>
          <a:xfrm>
            <a:off x="4049630" y="1614820"/>
            <a:ext cx="415498" cy="369332"/>
          </a:xfrm>
          <a:prstGeom prst="rect">
            <a:avLst/>
          </a:prstGeom>
        </p:spPr>
        <p:txBody>
          <a:bodyPr wrap="none">
            <a:spAutoFit/>
          </a:bodyPr>
          <a:lstStyle/>
          <a:p>
            <a:pPr algn="ctr"/>
            <a:r>
              <a:rPr lang="en-US" altLang="zh-CN" b="1" dirty="0">
                <a:solidFill>
                  <a:srgbClr val="C00000"/>
                </a:solidFill>
                <a:ea typeface="微软雅黑" panose="020B0503020204020204" pitchFamily="34" charset="-122"/>
              </a:rPr>
              <a:t>①</a:t>
            </a:r>
            <a:endParaRPr lang="zh-CN" altLang="en-US" b="1" dirty="0">
              <a:solidFill>
                <a:srgbClr val="C00000"/>
              </a:solidFill>
              <a:ea typeface="微软雅黑" panose="020B0503020204020204" pitchFamily="34" charset="-122"/>
            </a:endParaRPr>
          </a:p>
        </p:txBody>
      </p:sp>
      <p:sp>
        <p:nvSpPr>
          <p:cNvPr id="12" name="矩形 11"/>
          <p:cNvSpPr/>
          <p:nvPr/>
        </p:nvSpPr>
        <p:spPr>
          <a:xfrm>
            <a:off x="3402658" y="4481013"/>
            <a:ext cx="1293944" cy="418191"/>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发标</a:t>
            </a:r>
            <a:r>
              <a:rPr lang="zh-CN" altLang="en-US" sz="1600" b="1" dirty="0" smtClean="0">
                <a:solidFill>
                  <a:srgbClr val="C00000"/>
                </a:solidFill>
                <a:latin typeface="微软雅黑" pitchFamily="34" charset="-122"/>
                <a:ea typeface="微软雅黑" pitchFamily="34" charset="-122"/>
              </a:rPr>
              <a:t>流程</a:t>
            </a:r>
            <a:endParaRPr lang="en-US" altLang="zh-CN" sz="1600" b="1" dirty="0">
              <a:solidFill>
                <a:srgbClr val="C00000"/>
              </a:solidFill>
              <a:latin typeface="微软雅黑" pitchFamily="34" charset="-122"/>
              <a:ea typeface="微软雅黑" pitchFamily="34" charset="-122"/>
            </a:endParaRPr>
          </a:p>
        </p:txBody>
      </p:sp>
      <p:sp>
        <p:nvSpPr>
          <p:cNvPr id="44" name="TextBox 15"/>
          <p:cNvSpPr txBox="1"/>
          <p:nvPr/>
        </p:nvSpPr>
        <p:spPr>
          <a:xfrm>
            <a:off x="8658685" y="2442279"/>
            <a:ext cx="3341057" cy="738664"/>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zh-CN" altLang="en-US" dirty="0" smtClean="0"/>
              <a:t>联动优势校验并记录交易信息，同时开通标的账户。</a:t>
            </a:r>
            <a:endParaRPr lang="en-US" altLang="zh-CN" dirty="0"/>
          </a:p>
        </p:txBody>
      </p:sp>
      <p:sp>
        <p:nvSpPr>
          <p:cNvPr id="45" name="矩形 44"/>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49" name="文本框 48"/>
          <p:cNvSpPr txBox="1"/>
          <p:nvPr/>
        </p:nvSpPr>
        <p:spPr bwMode="gray">
          <a:xfrm>
            <a:off x="0" y="161860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绑卡</a:t>
            </a:r>
          </a:p>
        </p:txBody>
      </p:sp>
      <p:sp>
        <p:nvSpPr>
          <p:cNvPr id="50" name="文本框 49"/>
          <p:cNvSpPr txBox="1"/>
          <p:nvPr/>
        </p:nvSpPr>
        <p:spPr bwMode="gray">
          <a:xfrm>
            <a:off x="0" y="202659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b="1">
                <a:solidFill>
                  <a:srgbClr val="C00000"/>
                </a:solidFill>
                <a:latin typeface="微软雅黑" panose="020B0503020204020204" pitchFamily="34" charset="-122"/>
                <a:ea typeface="微软雅黑" panose="020B0503020204020204" pitchFamily="34" charset="-122"/>
                <a:cs typeface="Arial" pitchFamily="34" charset="0"/>
              </a:defRPr>
            </a:lvl1pPr>
          </a:lstStyle>
          <a:p>
            <a:r>
              <a:rPr lang="zh-CN" altLang="en-US" dirty="0"/>
              <a:t>发标</a:t>
            </a:r>
          </a:p>
        </p:txBody>
      </p:sp>
      <p:sp>
        <p:nvSpPr>
          <p:cNvPr id="51" name="文本框 50"/>
          <p:cNvSpPr txBox="1"/>
          <p:nvPr/>
        </p:nvSpPr>
        <p:spPr bwMode="gray">
          <a:xfrm>
            <a:off x="-1304" y="241036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充值</a:t>
            </a:r>
          </a:p>
        </p:txBody>
      </p:sp>
      <p:sp>
        <p:nvSpPr>
          <p:cNvPr id="52" name="文本框 51"/>
          <p:cNvSpPr txBox="1"/>
          <p:nvPr/>
        </p:nvSpPr>
        <p:spPr bwMode="gray">
          <a:xfrm>
            <a:off x="0" y="2820301"/>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投标</a:t>
            </a:r>
          </a:p>
        </p:txBody>
      </p:sp>
      <p:sp>
        <p:nvSpPr>
          <p:cNvPr id="53" name="文本框 52"/>
          <p:cNvSpPr txBox="1"/>
          <p:nvPr/>
        </p:nvSpPr>
        <p:spPr bwMode="gray">
          <a:xfrm>
            <a:off x="-652" y="322417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提现</a:t>
            </a:r>
          </a:p>
        </p:txBody>
      </p:sp>
      <p:sp>
        <p:nvSpPr>
          <p:cNvPr id="54" name="文本框 53"/>
          <p:cNvSpPr txBox="1"/>
          <p:nvPr/>
        </p:nvSpPr>
        <p:spPr bwMode="gray">
          <a:xfrm>
            <a:off x="-1304" y="3614227"/>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还款</a:t>
            </a:r>
          </a:p>
        </p:txBody>
      </p:sp>
      <p:sp>
        <p:nvSpPr>
          <p:cNvPr id="27" name="TextBox 3"/>
          <p:cNvSpPr txBox="1"/>
          <p:nvPr/>
        </p:nvSpPr>
        <p:spPr>
          <a:xfrm>
            <a:off x="4014246" y="4994762"/>
            <a:ext cx="3675895" cy="1384995"/>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en-US" altLang="zh-CN" dirty="0"/>
              <a:t>① </a:t>
            </a:r>
            <a:r>
              <a:rPr lang="zh-CN" altLang="en-US" dirty="0"/>
              <a:t>借款者到</a:t>
            </a:r>
            <a:r>
              <a:rPr lang="en-US" altLang="zh-CN" dirty="0"/>
              <a:t>P2P</a:t>
            </a:r>
            <a:r>
              <a:rPr lang="zh-CN" altLang="en-US" dirty="0"/>
              <a:t>平台借款，签订借款合同</a:t>
            </a:r>
            <a:endParaRPr lang="en-US" altLang="zh-CN" dirty="0"/>
          </a:p>
          <a:p>
            <a:r>
              <a:rPr lang="en-US" altLang="zh-CN" dirty="0"/>
              <a:t>②</a:t>
            </a:r>
            <a:r>
              <a:rPr lang="zh-CN" altLang="en-US" dirty="0"/>
              <a:t> </a:t>
            </a:r>
            <a:r>
              <a:rPr lang="en-US" altLang="zh-CN" dirty="0" smtClean="0"/>
              <a:t>P2P</a:t>
            </a:r>
            <a:r>
              <a:rPr lang="zh-CN" altLang="en-US" dirty="0" smtClean="0"/>
              <a:t>平台为</a:t>
            </a:r>
            <a:r>
              <a:rPr lang="zh-CN" altLang="en-US" dirty="0"/>
              <a:t>借款人发布借款</a:t>
            </a:r>
            <a:r>
              <a:rPr lang="zh-CN" altLang="en-US" dirty="0" smtClean="0"/>
              <a:t>标</a:t>
            </a:r>
            <a:endParaRPr lang="en-US" altLang="zh-CN" dirty="0" smtClean="0"/>
          </a:p>
          <a:p>
            <a:r>
              <a:rPr lang="en-US" altLang="zh-CN" dirty="0" smtClean="0"/>
              <a:t>③ </a:t>
            </a:r>
            <a:r>
              <a:rPr lang="zh-CN" altLang="en-US" dirty="0" smtClean="0"/>
              <a:t>联动优势开通标的账户，并将发标结果反馈到平台</a:t>
            </a:r>
            <a:endParaRPr lang="en-US" altLang="zh-CN" dirty="0"/>
          </a:p>
        </p:txBody>
      </p:sp>
      <p:cxnSp>
        <p:nvCxnSpPr>
          <p:cNvPr id="31" name="直接箭头连接符 30"/>
          <p:cNvCxnSpPr/>
          <p:nvPr/>
        </p:nvCxnSpPr>
        <p:spPr>
          <a:xfrm flipV="1">
            <a:off x="5976493" y="2511930"/>
            <a:ext cx="0" cy="1102297"/>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673797" y="2532275"/>
            <a:ext cx="1" cy="1102298"/>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3301923" y="2096615"/>
            <a:ext cx="1754643" cy="4412"/>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275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交易流程</a:t>
            </a:r>
            <a:endParaRPr lang="zh-CN" altLang="en-US" dirty="0"/>
          </a:p>
        </p:txBody>
      </p:sp>
      <p:sp>
        <p:nvSpPr>
          <p:cNvPr id="3" name="文本框 2"/>
          <p:cNvSpPr txBox="1"/>
          <p:nvPr/>
        </p:nvSpPr>
        <p:spPr bwMode="gray">
          <a:xfrm>
            <a:off x="0" y="1229078"/>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注册</a:t>
            </a:r>
          </a:p>
        </p:txBody>
      </p:sp>
      <p:sp>
        <p:nvSpPr>
          <p:cNvPr id="29" name="TextBox 10"/>
          <p:cNvSpPr txBox="1"/>
          <p:nvPr/>
        </p:nvSpPr>
        <p:spPr>
          <a:xfrm>
            <a:off x="4344904" y="2454109"/>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②</a:t>
            </a:r>
            <a:endParaRPr lang="zh-CN" altLang="en-US" b="1" dirty="0">
              <a:solidFill>
                <a:srgbClr val="C00000"/>
              </a:solidFill>
              <a:ea typeface="微软雅黑" panose="020B0503020204020204" pitchFamily="34" charset="-122"/>
            </a:endParaRPr>
          </a:p>
        </p:txBody>
      </p:sp>
      <p:sp>
        <p:nvSpPr>
          <p:cNvPr id="30" name="TextBox 11"/>
          <p:cNvSpPr txBox="1"/>
          <p:nvPr/>
        </p:nvSpPr>
        <p:spPr>
          <a:xfrm>
            <a:off x="3024886" y="2763845"/>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③</a:t>
            </a:r>
            <a:endParaRPr lang="zh-CN" altLang="en-US" b="1" dirty="0">
              <a:solidFill>
                <a:srgbClr val="C00000"/>
              </a:solidFill>
              <a:ea typeface="微软雅黑" panose="020B0503020204020204" pitchFamily="34" charset="-122"/>
            </a:endParaRPr>
          </a:p>
        </p:txBody>
      </p:sp>
      <p:pic>
        <p:nvPicPr>
          <p:cNvPr id="36" name="图片 35"/>
          <p:cNvPicPr>
            <a:picLocks noChangeAspect="1"/>
          </p:cNvPicPr>
          <p:nvPr/>
        </p:nvPicPr>
        <p:blipFill>
          <a:blip r:embed="rId2"/>
          <a:stretch>
            <a:fillRect/>
          </a:stretch>
        </p:blipFill>
        <p:spPr>
          <a:xfrm>
            <a:off x="2120566" y="1056420"/>
            <a:ext cx="873567" cy="1093734"/>
          </a:xfrm>
          <a:prstGeom prst="rect">
            <a:avLst/>
          </a:prstGeom>
        </p:spPr>
      </p:pic>
      <p:sp>
        <p:nvSpPr>
          <p:cNvPr id="37" name="矩形 36"/>
          <p:cNvSpPr/>
          <p:nvPr/>
        </p:nvSpPr>
        <p:spPr>
          <a:xfrm>
            <a:off x="5506655" y="1440841"/>
            <a:ext cx="1362072" cy="53354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lumMod val="95000"/>
                  </a:schemeClr>
                </a:solidFill>
                <a:latin typeface="微软雅黑" panose="020B0503020204020204" pitchFamily="34" charset="-122"/>
                <a:ea typeface="微软雅黑" panose="020B0503020204020204" pitchFamily="34" charset="-122"/>
              </a:rPr>
              <a:t>P2P</a:t>
            </a: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234422" y="3460757"/>
            <a:ext cx="2589689" cy="502163"/>
            <a:chOff x="5688156" y="1208101"/>
            <a:chExt cx="2589689" cy="502163"/>
          </a:xfrm>
        </p:grpSpPr>
        <p:sp>
          <p:nvSpPr>
            <p:cNvPr id="38" name="矩形 37"/>
            <p:cNvSpPr/>
            <p:nvPr/>
          </p:nvSpPr>
          <p:spPr>
            <a:xfrm>
              <a:off x="5948420" y="1320908"/>
              <a:ext cx="232942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3"/>
            <a:stretch>
              <a:fillRect/>
            </a:stretch>
          </p:blipFill>
          <p:spPr>
            <a:xfrm>
              <a:off x="5688156" y="1208101"/>
              <a:ext cx="673854" cy="502163"/>
            </a:xfrm>
            <a:prstGeom prst="rect">
              <a:avLst/>
            </a:prstGeom>
          </p:spPr>
        </p:pic>
      </p:grpSp>
      <p:sp>
        <p:nvSpPr>
          <p:cNvPr id="11" name="矩形 10"/>
          <p:cNvSpPr/>
          <p:nvPr/>
        </p:nvSpPr>
        <p:spPr>
          <a:xfrm>
            <a:off x="4176239" y="1256175"/>
            <a:ext cx="415498" cy="369332"/>
          </a:xfrm>
          <a:prstGeom prst="rect">
            <a:avLst/>
          </a:prstGeom>
        </p:spPr>
        <p:txBody>
          <a:bodyPr wrap="none">
            <a:spAutoFit/>
          </a:bodyPr>
          <a:lstStyle/>
          <a:p>
            <a:pPr algn="ctr"/>
            <a:r>
              <a:rPr lang="en-US" altLang="zh-CN" b="1" dirty="0">
                <a:solidFill>
                  <a:srgbClr val="C00000"/>
                </a:solidFill>
                <a:ea typeface="微软雅黑" panose="020B0503020204020204" pitchFamily="34" charset="-122"/>
              </a:rPr>
              <a:t>①</a:t>
            </a:r>
            <a:endParaRPr lang="zh-CN" altLang="en-US" b="1" dirty="0">
              <a:solidFill>
                <a:srgbClr val="C00000"/>
              </a:solidFill>
              <a:ea typeface="微软雅黑" panose="020B0503020204020204" pitchFamily="34" charset="-122"/>
            </a:endParaRPr>
          </a:p>
        </p:txBody>
      </p:sp>
      <p:sp>
        <p:nvSpPr>
          <p:cNvPr id="12" name="矩形 11"/>
          <p:cNvSpPr/>
          <p:nvPr/>
        </p:nvSpPr>
        <p:spPr>
          <a:xfrm>
            <a:off x="3402658" y="4481013"/>
            <a:ext cx="1293944" cy="418191"/>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充值</a:t>
            </a:r>
            <a:r>
              <a:rPr lang="zh-CN" altLang="en-US" sz="1600" b="1" dirty="0" smtClean="0">
                <a:solidFill>
                  <a:srgbClr val="C00000"/>
                </a:solidFill>
                <a:latin typeface="微软雅黑" pitchFamily="34" charset="-122"/>
                <a:ea typeface="微软雅黑" pitchFamily="34" charset="-122"/>
              </a:rPr>
              <a:t>流程</a:t>
            </a:r>
            <a:endParaRPr lang="en-US" altLang="zh-CN" sz="1600" b="1" dirty="0">
              <a:solidFill>
                <a:srgbClr val="C00000"/>
              </a:solidFill>
              <a:latin typeface="微软雅黑" pitchFamily="34" charset="-122"/>
              <a:ea typeface="微软雅黑" pitchFamily="34" charset="-122"/>
            </a:endParaRPr>
          </a:p>
        </p:txBody>
      </p:sp>
      <p:sp>
        <p:nvSpPr>
          <p:cNvPr id="44" name="TextBox 15"/>
          <p:cNvSpPr txBox="1"/>
          <p:nvPr/>
        </p:nvSpPr>
        <p:spPr>
          <a:xfrm>
            <a:off x="8497321" y="2442279"/>
            <a:ext cx="3685715" cy="3647152"/>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zh-CN" altLang="en-US" b="1" dirty="0"/>
              <a:t>网</a:t>
            </a:r>
            <a:r>
              <a:rPr lang="zh-CN" altLang="en-US" b="1" dirty="0" smtClean="0"/>
              <a:t>银充值：</a:t>
            </a:r>
            <a:endParaRPr lang="en-US" altLang="zh-CN" b="1" dirty="0" smtClean="0"/>
          </a:p>
          <a:p>
            <a:r>
              <a:rPr lang="zh-CN" altLang="en-US" dirty="0" smtClean="0"/>
              <a:t>工商银行、招商银行、农业银行、建设银行、民生银行、浦发银行、广发银行、华夏银行、邮政储蓄、中国银行、光大银行、东亚银行、兴业银行</a:t>
            </a:r>
            <a:endParaRPr lang="en-US" altLang="zh-CN" dirty="0" smtClean="0"/>
          </a:p>
          <a:p>
            <a:endParaRPr lang="en-US" altLang="zh-CN" dirty="0"/>
          </a:p>
          <a:p>
            <a:r>
              <a:rPr lang="zh-CN" altLang="en-US" b="1" dirty="0"/>
              <a:t>借记</a:t>
            </a:r>
            <a:r>
              <a:rPr lang="zh-CN" altLang="en-US" b="1" dirty="0" smtClean="0"/>
              <a:t>卡快捷充值：</a:t>
            </a:r>
            <a:endParaRPr lang="en-US" altLang="zh-CN" b="1" dirty="0" smtClean="0"/>
          </a:p>
          <a:p>
            <a:r>
              <a:rPr lang="zh-CN" altLang="en-US" dirty="0"/>
              <a:t>中国银行、农业银行、建设银行、兴业银行、光大银行、中信</a:t>
            </a:r>
            <a:r>
              <a:rPr lang="zh-CN" altLang="en-US" dirty="0" smtClean="0"/>
              <a:t>银行、交通银行、邮储银行、兰州银行</a:t>
            </a:r>
            <a:endParaRPr lang="en-US" altLang="zh-CN" dirty="0"/>
          </a:p>
          <a:p>
            <a:endParaRPr lang="en-US" altLang="zh-CN" dirty="0"/>
          </a:p>
        </p:txBody>
      </p:sp>
      <p:sp>
        <p:nvSpPr>
          <p:cNvPr id="45" name="矩形 44"/>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49" name="文本框 48"/>
          <p:cNvSpPr txBox="1"/>
          <p:nvPr/>
        </p:nvSpPr>
        <p:spPr bwMode="gray">
          <a:xfrm>
            <a:off x="0" y="161860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绑卡</a:t>
            </a:r>
          </a:p>
        </p:txBody>
      </p:sp>
      <p:sp>
        <p:nvSpPr>
          <p:cNvPr id="50" name="文本框 49"/>
          <p:cNvSpPr txBox="1"/>
          <p:nvPr/>
        </p:nvSpPr>
        <p:spPr bwMode="gray">
          <a:xfrm>
            <a:off x="0" y="202659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发标</a:t>
            </a:r>
          </a:p>
        </p:txBody>
      </p:sp>
      <p:sp>
        <p:nvSpPr>
          <p:cNvPr id="51" name="文本框 50"/>
          <p:cNvSpPr txBox="1"/>
          <p:nvPr/>
        </p:nvSpPr>
        <p:spPr bwMode="gray">
          <a:xfrm>
            <a:off x="-1304" y="241036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b="1">
                <a:solidFill>
                  <a:srgbClr val="C00000"/>
                </a:solidFill>
                <a:latin typeface="微软雅黑" panose="020B0503020204020204" pitchFamily="34" charset="-122"/>
                <a:ea typeface="微软雅黑" panose="020B0503020204020204" pitchFamily="34" charset="-122"/>
                <a:cs typeface="Arial" pitchFamily="34" charset="0"/>
              </a:defRPr>
            </a:lvl1pPr>
          </a:lstStyle>
          <a:p>
            <a:r>
              <a:rPr lang="zh-CN" altLang="en-US" dirty="0"/>
              <a:t>充值</a:t>
            </a:r>
          </a:p>
        </p:txBody>
      </p:sp>
      <p:sp>
        <p:nvSpPr>
          <p:cNvPr id="52" name="文本框 51"/>
          <p:cNvSpPr txBox="1"/>
          <p:nvPr/>
        </p:nvSpPr>
        <p:spPr bwMode="gray">
          <a:xfrm>
            <a:off x="0" y="2820301"/>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投标</a:t>
            </a:r>
          </a:p>
        </p:txBody>
      </p:sp>
      <p:sp>
        <p:nvSpPr>
          <p:cNvPr id="53" name="文本框 52"/>
          <p:cNvSpPr txBox="1"/>
          <p:nvPr/>
        </p:nvSpPr>
        <p:spPr bwMode="gray">
          <a:xfrm>
            <a:off x="-652" y="322417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提现</a:t>
            </a:r>
          </a:p>
        </p:txBody>
      </p:sp>
      <p:sp>
        <p:nvSpPr>
          <p:cNvPr id="54" name="文本框 53"/>
          <p:cNvSpPr txBox="1"/>
          <p:nvPr/>
        </p:nvSpPr>
        <p:spPr bwMode="gray">
          <a:xfrm>
            <a:off x="-1304" y="3614227"/>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还款</a:t>
            </a:r>
          </a:p>
        </p:txBody>
      </p:sp>
      <p:sp>
        <p:nvSpPr>
          <p:cNvPr id="27" name="TextBox 3"/>
          <p:cNvSpPr txBox="1"/>
          <p:nvPr/>
        </p:nvSpPr>
        <p:spPr>
          <a:xfrm>
            <a:off x="3968112" y="4900814"/>
            <a:ext cx="3675895" cy="1708160"/>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en-US" altLang="zh-CN" dirty="0"/>
              <a:t>① </a:t>
            </a:r>
            <a:r>
              <a:rPr lang="zh-CN" altLang="en-US" dirty="0"/>
              <a:t>投资者</a:t>
            </a:r>
            <a:r>
              <a:rPr lang="en-US" altLang="zh-CN" dirty="0"/>
              <a:t>/</a:t>
            </a:r>
            <a:r>
              <a:rPr lang="zh-CN" altLang="en-US" dirty="0"/>
              <a:t>借款者</a:t>
            </a:r>
            <a:r>
              <a:rPr lang="zh-CN" altLang="en-US" dirty="0" smtClean="0"/>
              <a:t>向</a:t>
            </a:r>
            <a:r>
              <a:rPr lang="en-US" altLang="zh-CN" dirty="0" smtClean="0"/>
              <a:t>P2P</a:t>
            </a:r>
            <a:r>
              <a:rPr lang="zh-CN" altLang="en-US" dirty="0" smtClean="0"/>
              <a:t>平台</a:t>
            </a:r>
            <a:r>
              <a:rPr lang="zh-CN" altLang="en-US" dirty="0"/>
              <a:t>充值</a:t>
            </a:r>
            <a:endParaRPr lang="en-US" altLang="zh-CN" dirty="0"/>
          </a:p>
          <a:p>
            <a:r>
              <a:rPr lang="en-US" altLang="zh-CN" dirty="0"/>
              <a:t>②</a:t>
            </a:r>
            <a:r>
              <a:rPr lang="zh-CN" altLang="en-US" dirty="0"/>
              <a:t> </a:t>
            </a:r>
            <a:r>
              <a:rPr lang="en-US" altLang="zh-CN" dirty="0"/>
              <a:t>P2P</a:t>
            </a:r>
            <a:r>
              <a:rPr lang="zh-CN" altLang="en-US" dirty="0"/>
              <a:t>平台发送充值指令</a:t>
            </a:r>
            <a:r>
              <a:rPr lang="zh-CN" altLang="en-US" dirty="0" smtClean="0"/>
              <a:t>到联动优势</a:t>
            </a:r>
            <a:endParaRPr lang="en-US" altLang="zh-CN" dirty="0"/>
          </a:p>
          <a:p>
            <a:r>
              <a:rPr lang="en-US" altLang="zh-CN" dirty="0"/>
              <a:t>③</a:t>
            </a:r>
            <a:r>
              <a:rPr lang="zh-CN" altLang="en-US" dirty="0"/>
              <a:t> </a:t>
            </a:r>
            <a:r>
              <a:rPr lang="zh-CN" altLang="en-US" dirty="0" smtClean="0"/>
              <a:t>联动优势提示</a:t>
            </a:r>
            <a:r>
              <a:rPr lang="zh-CN" altLang="en-US" dirty="0"/>
              <a:t>用户并要求充值确认</a:t>
            </a:r>
            <a:endParaRPr lang="en-US" altLang="zh-CN" dirty="0"/>
          </a:p>
          <a:p>
            <a:r>
              <a:rPr lang="en-US" altLang="zh-CN" dirty="0"/>
              <a:t>④ </a:t>
            </a:r>
            <a:r>
              <a:rPr lang="zh-CN" altLang="en-US" dirty="0"/>
              <a:t>用户确认充值</a:t>
            </a:r>
            <a:endParaRPr lang="en-US" altLang="zh-CN" dirty="0"/>
          </a:p>
          <a:p>
            <a:r>
              <a:rPr lang="en-US" altLang="zh-CN" dirty="0" smtClean="0"/>
              <a:t>⑤ </a:t>
            </a:r>
            <a:r>
              <a:rPr lang="zh-CN" altLang="en-US" dirty="0" smtClean="0"/>
              <a:t>联动优势确认</a:t>
            </a:r>
            <a:r>
              <a:rPr lang="zh-CN" altLang="en-US" dirty="0"/>
              <a:t>指令并转到银行付款</a:t>
            </a:r>
          </a:p>
        </p:txBody>
      </p:sp>
      <p:sp>
        <p:nvSpPr>
          <p:cNvPr id="25" name="矩形 24"/>
          <p:cNvSpPr/>
          <p:nvPr/>
        </p:nvSpPr>
        <p:spPr>
          <a:xfrm>
            <a:off x="5502124" y="3429373"/>
            <a:ext cx="1362072" cy="533547"/>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lumMod val="95000"/>
                  </a:schemeClr>
                </a:solidFill>
                <a:latin typeface="微软雅黑" panose="020B0503020204020204" pitchFamily="34" charset="-122"/>
                <a:ea typeface="微软雅黑" panose="020B0503020204020204" pitchFamily="34" charset="-122"/>
              </a:rPr>
              <a:t>银行</a:t>
            </a:r>
          </a:p>
        </p:txBody>
      </p:sp>
      <p:cxnSp>
        <p:nvCxnSpPr>
          <p:cNvPr id="26" name="直接箭头连接符 25"/>
          <p:cNvCxnSpPr/>
          <p:nvPr/>
        </p:nvCxnSpPr>
        <p:spPr>
          <a:xfrm>
            <a:off x="3529267" y="1659843"/>
            <a:ext cx="1677225" cy="8105"/>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4094721" y="2121813"/>
            <a:ext cx="1114887" cy="1367354"/>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3070856" y="2377017"/>
            <a:ext cx="0" cy="1102297"/>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2768160" y="2397362"/>
            <a:ext cx="1" cy="1102298"/>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24"/>
          <p:cNvSpPr txBox="1"/>
          <p:nvPr/>
        </p:nvSpPr>
        <p:spPr>
          <a:xfrm>
            <a:off x="2363913" y="2753424"/>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④</a:t>
            </a:r>
            <a:endParaRPr lang="zh-CN" altLang="en-US" b="1" dirty="0">
              <a:solidFill>
                <a:srgbClr val="C00000"/>
              </a:solidFill>
              <a:ea typeface="微软雅黑" panose="020B0503020204020204" pitchFamily="34" charset="-122"/>
            </a:endParaRPr>
          </a:p>
        </p:txBody>
      </p:sp>
      <p:cxnSp>
        <p:nvCxnSpPr>
          <p:cNvPr id="46" name="直接箭头连接符 45"/>
          <p:cNvCxnSpPr/>
          <p:nvPr/>
        </p:nvCxnSpPr>
        <p:spPr>
          <a:xfrm flipH="1">
            <a:off x="4550981" y="3761944"/>
            <a:ext cx="725851" cy="0"/>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34"/>
          <p:cNvSpPr txBox="1"/>
          <p:nvPr/>
        </p:nvSpPr>
        <p:spPr>
          <a:xfrm>
            <a:off x="4720345" y="3375609"/>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⑤</a:t>
            </a:r>
            <a:endParaRPr lang="zh-CN" altLang="en-US" b="1" dirty="0">
              <a:solidFill>
                <a:srgbClr val="C00000"/>
              </a:solidFill>
              <a:ea typeface="微软雅黑" panose="020B0503020204020204" pitchFamily="34" charset="-122"/>
            </a:endParaRPr>
          </a:p>
        </p:txBody>
      </p:sp>
      <p:pic>
        <p:nvPicPr>
          <p:cNvPr id="48" name="Picture 10"/>
          <p:cNvPicPr>
            <a:picLocks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86257" y="1211895"/>
            <a:ext cx="1062093" cy="111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交易流程</a:t>
            </a:r>
            <a:endParaRPr lang="zh-CN" altLang="en-US" dirty="0"/>
          </a:p>
        </p:txBody>
      </p:sp>
      <p:sp>
        <p:nvSpPr>
          <p:cNvPr id="3" name="文本框 2"/>
          <p:cNvSpPr txBox="1"/>
          <p:nvPr/>
        </p:nvSpPr>
        <p:spPr bwMode="gray">
          <a:xfrm>
            <a:off x="0" y="1229078"/>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注册</a:t>
            </a:r>
          </a:p>
        </p:txBody>
      </p:sp>
      <p:sp>
        <p:nvSpPr>
          <p:cNvPr id="4" name="文本框 3"/>
          <p:cNvSpPr txBox="1"/>
          <p:nvPr/>
        </p:nvSpPr>
        <p:spPr bwMode="gray">
          <a:xfrm>
            <a:off x="0" y="161860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绑卡</a:t>
            </a:r>
          </a:p>
        </p:txBody>
      </p:sp>
      <p:sp>
        <p:nvSpPr>
          <p:cNvPr id="5" name="文本框 4"/>
          <p:cNvSpPr txBox="1"/>
          <p:nvPr/>
        </p:nvSpPr>
        <p:spPr bwMode="gray">
          <a:xfrm>
            <a:off x="0" y="202659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发标</a:t>
            </a:r>
          </a:p>
        </p:txBody>
      </p:sp>
      <p:sp>
        <p:nvSpPr>
          <p:cNvPr id="6" name="文本框 5"/>
          <p:cNvSpPr txBox="1"/>
          <p:nvPr/>
        </p:nvSpPr>
        <p:spPr bwMode="gray">
          <a:xfrm>
            <a:off x="-1304" y="241036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充值</a:t>
            </a:r>
          </a:p>
        </p:txBody>
      </p:sp>
      <p:sp>
        <p:nvSpPr>
          <p:cNvPr id="7" name="文本框 6"/>
          <p:cNvSpPr txBox="1"/>
          <p:nvPr/>
        </p:nvSpPr>
        <p:spPr bwMode="gray">
          <a:xfrm>
            <a:off x="0" y="2820301"/>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b="1">
                <a:solidFill>
                  <a:srgbClr val="C00000"/>
                </a:solidFill>
                <a:latin typeface="微软雅黑" panose="020B0503020204020204" pitchFamily="34" charset="-122"/>
                <a:ea typeface="微软雅黑" panose="020B0503020204020204" pitchFamily="34" charset="-122"/>
                <a:cs typeface="Arial" pitchFamily="34" charset="0"/>
              </a:defRPr>
            </a:lvl1pPr>
          </a:lstStyle>
          <a:p>
            <a:r>
              <a:rPr lang="zh-CN" altLang="en-US" dirty="0"/>
              <a:t>投标</a:t>
            </a:r>
          </a:p>
        </p:txBody>
      </p:sp>
      <p:sp>
        <p:nvSpPr>
          <p:cNvPr id="8" name="文本框 7"/>
          <p:cNvSpPr txBox="1"/>
          <p:nvPr/>
        </p:nvSpPr>
        <p:spPr bwMode="gray">
          <a:xfrm>
            <a:off x="-652" y="322417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提现</a:t>
            </a:r>
          </a:p>
        </p:txBody>
      </p:sp>
      <p:sp>
        <p:nvSpPr>
          <p:cNvPr id="9" name="文本框 8"/>
          <p:cNvSpPr txBox="1"/>
          <p:nvPr/>
        </p:nvSpPr>
        <p:spPr bwMode="gray">
          <a:xfrm>
            <a:off x="-1304" y="3614227"/>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还款</a:t>
            </a:r>
          </a:p>
        </p:txBody>
      </p:sp>
      <p:sp>
        <p:nvSpPr>
          <p:cNvPr id="10" name="TextBox 10"/>
          <p:cNvSpPr txBox="1"/>
          <p:nvPr/>
        </p:nvSpPr>
        <p:spPr>
          <a:xfrm>
            <a:off x="4344904" y="2454109"/>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②</a:t>
            </a:r>
            <a:endParaRPr lang="zh-CN" altLang="en-US" b="1" dirty="0">
              <a:solidFill>
                <a:srgbClr val="C00000"/>
              </a:solidFill>
              <a:ea typeface="微软雅黑" panose="020B0503020204020204" pitchFamily="34" charset="-122"/>
            </a:endParaRPr>
          </a:p>
        </p:txBody>
      </p:sp>
      <p:sp>
        <p:nvSpPr>
          <p:cNvPr id="11" name="TextBox 11"/>
          <p:cNvSpPr txBox="1"/>
          <p:nvPr/>
        </p:nvSpPr>
        <p:spPr>
          <a:xfrm>
            <a:off x="3024886" y="2763845"/>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③</a:t>
            </a:r>
            <a:endParaRPr lang="zh-CN" altLang="en-US" b="1" dirty="0">
              <a:solidFill>
                <a:srgbClr val="C00000"/>
              </a:solidFill>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2120566" y="1056420"/>
            <a:ext cx="873567" cy="1093734"/>
          </a:xfrm>
          <a:prstGeom prst="rect">
            <a:avLst/>
          </a:prstGeom>
        </p:spPr>
      </p:pic>
      <p:sp>
        <p:nvSpPr>
          <p:cNvPr id="13" name="矩形 12"/>
          <p:cNvSpPr/>
          <p:nvPr/>
        </p:nvSpPr>
        <p:spPr>
          <a:xfrm>
            <a:off x="5506655" y="1440841"/>
            <a:ext cx="1362072" cy="53354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lumMod val="95000"/>
                  </a:schemeClr>
                </a:solidFill>
                <a:latin typeface="微软雅黑" panose="020B0503020204020204" pitchFamily="34" charset="-122"/>
                <a:ea typeface="微软雅黑" panose="020B0503020204020204" pitchFamily="34" charset="-122"/>
              </a:rPr>
              <a:t>P2P</a:t>
            </a: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234422" y="3460757"/>
            <a:ext cx="2589689" cy="502163"/>
            <a:chOff x="5688156" y="1208101"/>
            <a:chExt cx="2589689" cy="502163"/>
          </a:xfrm>
        </p:grpSpPr>
        <p:sp>
          <p:nvSpPr>
            <p:cNvPr id="15" name="矩形 14"/>
            <p:cNvSpPr/>
            <p:nvPr/>
          </p:nvSpPr>
          <p:spPr>
            <a:xfrm>
              <a:off x="5948420" y="1320908"/>
              <a:ext cx="232942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a:stretch>
              <a:fillRect/>
            </a:stretch>
          </p:blipFill>
          <p:spPr>
            <a:xfrm>
              <a:off x="5688156" y="1208101"/>
              <a:ext cx="673854" cy="502163"/>
            </a:xfrm>
            <a:prstGeom prst="rect">
              <a:avLst/>
            </a:prstGeom>
          </p:spPr>
        </p:pic>
      </p:grpSp>
      <p:sp>
        <p:nvSpPr>
          <p:cNvPr id="17" name="矩形 16"/>
          <p:cNvSpPr/>
          <p:nvPr/>
        </p:nvSpPr>
        <p:spPr>
          <a:xfrm>
            <a:off x="4176239" y="1256175"/>
            <a:ext cx="415498" cy="369332"/>
          </a:xfrm>
          <a:prstGeom prst="rect">
            <a:avLst/>
          </a:prstGeom>
        </p:spPr>
        <p:txBody>
          <a:bodyPr wrap="none">
            <a:spAutoFit/>
          </a:bodyPr>
          <a:lstStyle/>
          <a:p>
            <a:pPr algn="ctr"/>
            <a:r>
              <a:rPr lang="en-US" altLang="zh-CN" b="1" dirty="0">
                <a:solidFill>
                  <a:srgbClr val="C00000"/>
                </a:solidFill>
                <a:ea typeface="微软雅黑" panose="020B0503020204020204" pitchFamily="34" charset="-122"/>
              </a:rPr>
              <a:t>①</a:t>
            </a:r>
            <a:endParaRPr lang="zh-CN" altLang="en-US" b="1" dirty="0">
              <a:solidFill>
                <a:srgbClr val="C00000"/>
              </a:solidFill>
              <a:ea typeface="微软雅黑" panose="020B0503020204020204" pitchFamily="34" charset="-122"/>
            </a:endParaRPr>
          </a:p>
        </p:txBody>
      </p:sp>
      <p:sp>
        <p:nvSpPr>
          <p:cNvPr id="18" name="矩形 17"/>
          <p:cNvSpPr/>
          <p:nvPr/>
        </p:nvSpPr>
        <p:spPr>
          <a:xfrm>
            <a:off x="3402658" y="4481013"/>
            <a:ext cx="1293944" cy="418191"/>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充值</a:t>
            </a:r>
            <a:r>
              <a:rPr lang="zh-CN" altLang="en-US" sz="1600" b="1" dirty="0" smtClean="0">
                <a:solidFill>
                  <a:srgbClr val="C00000"/>
                </a:solidFill>
                <a:latin typeface="微软雅黑" pitchFamily="34" charset="-122"/>
                <a:ea typeface="微软雅黑" pitchFamily="34" charset="-122"/>
              </a:rPr>
              <a:t>流程</a:t>
            </a:r>
            <a:endParaRPr lang="en-US" altLang="zh-CN" sz="1600" b="1" dirty="0">
              <a:solidFill>
                <a:srgbClr val="C00000"/>
              </a:solidFill>
              <a:latin typeface="微软雅黑" pitchFamily="34" charset="-122"/>
              <a:ea typeface="微软雅黑" pitchFamily="34" charset="-122"/>
            </a:endParaRPr>
          </a:p>
        </p:txBody>
      </p:sp>
      <p:sp>
        <p:nvSpPr>
          <p:cNvPr id="19" name="TextBox 15"/>
          <p:cNvSpPr txBox="1"/>
          <p:nvPr/>
        </p:nvSpPr>
        <p:spPr>
          <a:xfrm>
            <a:off x="8658685" y="2442279"/>
            <a:ext cx="3341057" cy="1384995"/>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zh-CN" altLang="en-US" dirty="0" smtClean="0"/>
              <a:t>      标的账户记录投标、提现、还款、债权转让等一切围绕该标的的资金变动，可以实现资金同标的进出，合规性有保障。</a:t>
            </a:r>
            <a:endParaRPr lang="en-US" altLang="zh-CN" dirty="0"/>
          </a:p>
        </p:txBody>
      </p:sp>
      <p:sp>
        <p:nvSpPr>
          <p:cNvPr id="20" name="矩形 19"/>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21" name="TextBox 3"/>
          <p:cNvSpPr txBox="1"/>
          <p:nvPr/>
        </p:nvSpPr>
        <p:spPr>
          <a:xfrm>
            <a:off x="3968112" y="4900814"/>
            <a:ext cx="4106743" cy="1708160"/>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en-US" altLang="zh-CN" dirty="0"/>
              <a:t>① </a:t>
            </a:r>
            <a:r>
              <a:rPr lang="zh-CN" altLang="en-US" dirty="0" smtClean="0"/>
              <a:t>投资者选择标的投标</a:t>
            </a:r>
            <a:endParaRPr lang="en-US" altLang="zh-CN" dirty="0" smtClean="0"/>
          </a:p>
          <a:p>
            <a:r>
              <a:rPr lang="en-US" altLang="zh-CN" dirty="0" smtClean="0"/>
              <a:t>②</a:t>
            </a:r>
            <a:r>
              <a:rPr lang="zh-CN" altLang="en-US" dirty="0" smtClean="0"/>
              <a:t> </a:t>
            </a:r>
            <a:r>
              <a:rPr lang="en-US" altLang="zh-CN" dirty="0"/>
              <a:t>P2P</a:t>
            </a:r>
            <a:r>
              <a:rPr lang="zh-CN" altLang="en-US" dirty="0"/>
              <a:t>平台</a:t>
            </a:r>
            <a:r>
              <a:rPr lang="zh-CN" altLang="en-US" dirty="0" smtClean="0"/>
              <a:t>发送投标指令到联动优势</a:t>
            </a:r>
            <a:endParaRPr lang="en-US" altLang="zh-CN" dirty="0"/>
          </a:p>
          <a:p>
            <a:r>
              <a:rPr lang="en-US" altLang="zh-CN" dirty="0"/>
              <a:t>③</a:t>
            </a:r>
            <a:r>
              <a:rPr lang="zh-CN" altLang="en-US" dirty="0"/>
              <a:t> </a:t>
            </a:r>
            <a:r>
              <a:rPr lang="zh-CN" altLang="en-US" dirty="0" smtClean="0"/>
              <a:t>联动优势提示</a:t>
            </a:r>
            <a:r>
              <a:rPr lang="zh-CN" altLang="en-US" dirty="0"/>
              <a:t>用户并</a:t>
            </a:r>
            <a:r>
              <a:rPr lang="zh-CN" altLang="en-US" dirty="0" smtClean="0"/>
              <a:t>要求投标确认</a:t>
            </a:r>
            <a:endParaRPr lang="en-US" altLang="zh-CN" dirty="0"/>
          </a:p>
          <a:p>
            <a:r>
              <a:rPr lang="en-US" altLang="zh-CN" dirty="0"/>
              <a:t>④ </a:t>
            </a:r>
            <a:r>
              <a:rPr lang="zh-CN" altLang="en-US" dirty="0"/>
              <a:t>用户</a:t>
            </a:r>
            <a:r>
              <a:rPr lang="zh-CN" altLang="en-US" dirty="0" smtClean="0"/>
              <a:t>确认</a:t>
            </a:r>
            <a:r>
              <a:rPr lang="zh-CN" altLang="en-US" dirty="0"/>
              <a:t>投标</a:t>
            </a:r>
            <a:endParaRPr lang="en-US" altLang="zh-CN" dirty="0"/>
          </a:p>
          <a:p>
            <a:r>
              <a:rPr lang="en-US" altLang="zh-CN" dirty="0" smtClean="0"/>
              <a:t>⑤ </a:t>
            </a:r>
            <a:r>
              <a:rPr lang="zh-CN" altLang="en-US" dirty="0" smtClean="0"/>
              <a:t>联动优势确认</a:t>
            </a:r>
            <a:r>
              <a:rPr lang="zh-CN" altLang="en-US" dirty="0"/>
              <a:t>指令</a:t>
            </a:r>
            <a:r>
              <a:rPr lang="zh-CN" altLang="en-US" dirty="0" smtClean="0"/>
              <a:t>并将资金划拨到标的账户</a:t>
            </a:r>
            <a:endParaRPr lang="zh-CN" altLang="en-US" dirty="0"/>
          </a:p>
        </p:txBody>
      </p:sp>
      <p:sp>
        <p:nvSpPr>
          <p:cNvPr id="22" name="矩形 21"/>
          <p:cNvSpPr/>
          <p:nvPr/>
        </p:nvSpPr>
        <p:spPr>
          <a:xfrm>
            <a:off x="5502124" y="3429373"/>
            <a:ext cx="1362072" cy="533547"/>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标的账户</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cxnSp>
        <p:nvCxnSpPr>
          <p:cNvPr id="23" name="直接箭头连接符 22"/>
          <p:cNvCxnSpPr/>
          <p:nvPr/>
        </p:nvCxnSpPr>
        <p:spPr>
          <a:xfrm>
            <a:off x="3529267" y="1659843"/>
            <a:ext cx="1677225" cy="8105"/>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4094721" y="2121813"/>
            <a:ext cx="1114887" cy="1367354"/>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3070856" y="2377017"/>
            <a:ext cx="0" cy="1102297"/>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768160" y="2397362"/>
            <a:ext cx="1" cy="1102298"/>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4"/>
          <p:cNvSpPr txBox="1"/>
          <p:nvPr/>
        </p:nvSpPr>
        <p:spPr>
          <a:xfrm>
            <a:off x="2363913" y="2753424"/>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④</a:t>
            </a:r>
            <a:endParaRPr lang="zh-CN" altLang="en-US" b="1" dirty="0">
              <a:solidFill>
                <a:srgbClr val="C00000"/>
              </a:solidFill>
              <a:ea typeface="微软雅黑" panose="020B0503020204020204" pitchFamily="34" charset="-122"/>
            </a:endParaRPr>
          </a:p>
        </p:txBody>
      </p:sp>
      <p:cxnSp>
        <p:nvCxnSpPr>
          <p:cNvPr id="28" name="直接箭头连接符 27"/>
          <p:cNvCxnSpPr/>
          <p:nvPr/>
        </p:nvCxnSpPr>
        <p:spPr>
          <a:xfrm>
            <a:off x="4591737" y="3766745"/>
            <a:ext cx="805602" cy="15692"/>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34"/>
          <p:cNvSpPr txBox="1"/>
          <p:nvPr/>
        </p:nvSpPr>
        <p:spPr>
          <a:xfrm>
            <a:off x="4720345" y="3375609"/>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⑤</a:t>
            </a:r>
            <a:endParaRPr lang="zh-CN" altLang="en-US" b="1" dirty="0">
              <a:solidFill>
                <a:srgbClr val="C00000"/>
              </a:solidFill>
              <a:ea typeface="微软雅黑" panose="020B0503020204020204" pitchFamily="34" charset="-122"/>
            </a:endParaRPr>
          </a:p>
        </p:txBody>
      </p:sp>
      <p:sp>
        <p:nvSpPr>
          <p:cNvPr id="31" name="矩形 30"/>
          <p:cNvSpPr/>
          <p:nvPr/>
        </p:nvSpPr>
        <p:spPr>
          <a:xfrm>
            <a:off x="2172489" y="2194925"/>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投资</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人</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3996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交易流程</a:t>
            </a:r>
            <a:endParaRPr lang="zh-CN" altLang="en-US" dirty="0"/>
          </a:p>
        </p:txBody>
      </p:sp>
      <p:sp>
        <p:nvSpPr>
          <p:cNvPr id="3" name="文本框 2"/>
          <p:cNvSpPr txBox="1"/>
          <p:nvPr/>
        </p:nvSpPr>
        <p:spPr bwMode="gray">
          <a:xfrm>
            <a:off x="0" y="1229078"/>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注册</a:t>
            </a:r>
          </a:p>
        </p:txBody>
      </p:sp>
      <p:sp>
        <p:nvSpPr>
          <p:cNvPr id="4" name="文本框 3"/>
          <p:cNvSpPr txBox="1"/>
          <p:nvPr/>
        </p:nvSpPr>
        <p:spPr bwMode="gray">
          <a:xfrm>
            <a:off x="0" y="161860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绑卡</a:t>
            </a:r>
          </a:p>
        </p:txBody>
      </p:sp>
      <p:sp>
        <p:nvSpPr>
          <p:cNvPr id="5" name="文本框 4"/>
          <p:cNvSpPr txBox="1"/>
          <p:nvPr/>
        </p:nvSpPr>
        <p:spPr bwMode="gray">
          <a:xfrm>
            <a:off x="0" y="202659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发标</a:t>
            </a:r>
          </a:p>
        </p:txBody>
      </p:sp>
      <p:sp>
        <p:nvSpPr>
          <p:cNvPr id="6" name="文本框 5"/>
          <p:cNvSpPr txBox="1"/>
          <p:nvPr/>
        </p:nvSpPr>
        <p:spPr bwMode="gray">
          <a:xfrm>
            <a:off x="-1304" y="241036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充值</a:t>
            </a:r>
          </a:p>
        </p:txBody>
      </p:sp>
      <p:sp>
        <p:nvSpPr>
          <p:cNvPr id="7" name="文本框 6"/>
          <p:cNvSpPr txBox="1"/>
          <p:nvPr/>
        </p:nvSpPr>
        <p:spPr bwMode="gray">
          <a:xfrm>
            <a:off x="0" y="2820301"/>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投标</a:t>
            </a:r>
          </a:p>
        </p:txBody>
      </p:sp>
      <p:sp>
        <p:nvSpPr>
          <p:cNvPr id="8" name="文本框 7"/>
          <p:cNvSpPr txBox="1"/>
          <p:nvPr/>
        </p:nvSpPr>
        <p:spPr bwMode="gray">
          <a:xfrm>
            <a:off x="-652" y="322417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b="1">
                <a:solidFill>
                  <a:srgbClr val="C00000"/>
                </a:solidFill>
                <a:latin typeface="微软雅黑" panose="020B0503020204020204" pitchFamily="34" charset="-122"/>
                <a:ea typeface="微软雅黑" panose="020B0503020204020204" pitchFamily="34" charset="-122"/>
                <a:cs typeface="Arial" pitchFamily="34" charset="0"/>
              </a:defRPr>
            </a:lvl1pPr>
          </a:lstStyle>
          <a:p>
            <a:r>
              <a:rPr lang="zh-CN" altLang="en-US" dirty="0"/>
              <a:t>提现</a:t>
            </a:r>
          </a:p>
        </p:txBody>
      </p:sp>
      <p:sp>
        <p:nvSpPr>
          <p:cNvPr id="9" name="文本框 8"/>
          <p:cNvSpPr txBox="1"/>
          <p:nvPr/>
        </p:nvSpPr>
        <p:spPr bwMode="gray">
          <a:xfrm>
            <a:off x="-1304" y="3614227"/>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还款</a:t>
            </a:r>
          </a:p>
        </p:txBody>
      </p:sp>
      <p:sp>
        <p:nvSpPr>
          <p:cNvPr id="10" name="矩形 9"/>
          <p:cNvSpPr/>
          <p:nvPr/>
        </p:nvSpPr>
        <p:spPr>
          <a:xfrm>
            <a:off x="3402658" y="4481013"/>
            <a:ext cx="1293944" cy="418191"/>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提现</a:t>
            </a:r>
            <a:r>
              <a:rPr lang="zh-CN" altLang="en-US" sz="1600" b="1" dirty="0" smtClean="0">
                <a:solidFill>
                  <a:srgbClr val="C00000"/>
                </a:solidFill>
                <a:latin typeface="微软雅黑" pitchFamily="34" charset="-122"/>
                <a:ea typeface="微软雅黑" pitchFamily="34" charset="-122"/>
              </a:rPr>
              <a:t>流程</a:t>
            </a:r>
            <a:endParaRPr lang="en-US" altLang="zh-CN" sz="1600" b="1" dirty="0">
              <a:solidFill>
                <a:srgbClr val="C00000"/>
              </a:solidFill>
              <a:latin typeface="微软雅黑" pitchFamily="34" charset="-122"/>
              <a:ea typeface="微软雅黑" pitchFamily="34" charset="-122"/>
            </a:endParaRPr>
          </a:p>
        </p:txBody>
      </p:sp>
      <p:sp>
        <p:nvSpPr>
          <p:cNvPr id="11" name="TextBox 15"/>
          <p:cNvSpPr txBox="1"/>
          <p:nvPr/>
        </p:nvSpPr>
        <p:spPr>
          <a:xfrm>
            <a:off x="8658685" y="2442279"/>
            <a:ext cx="3341057" cy="1384995"/>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en-US" altLang="zh-CN" dirty="0"/>
              <a:t>① </a:t>
            </a:r>
            <a:r>
              <a:rPr lang="zh-CN" altLang="en-US" dirty="0"/>
              <a:t>投资者</a:t>
            </a:r>
            <a:r>
              <a:rPr lang="en-US" altLang="zh-CN" dirty="0"/>
              <a:t>/</a:t>
            </a:r>
            <a:r>
              <a:rPr lang="zh-CN" altLang="en-US" dirty="0"/>
              <a:t>借款者必须</a:t>
            </a:r>
            <a:r>
              <a:rPr lang="zh-CN" altLang="en-US" dirty="0" smtClean="0"/>
              <a:t>通过联动优势的</a:t>
            </a:r>
            <a:r>
              <a:rPr lang="zh-CN" altLang="en-US" dirty="0"/>
              <a:t>身份证验证和银行卡</a:t>
            </a:r>
            <a:r>
              <a:rPr lang="zh-CN" altLang="en-US" dirty="0" smtClean="0"/>
              <a:t>验证</a:t>
            </a:r>
            <a:endParaRPr lang="en-US" altLang="zh-CN" dirty="0" smtClean="0"/>
          </a:p>
          <a:p>
            <a:r>
              <a:rPr lang="en-US" altLang="zh-CN" dirty="0" smtClean="0"/>
              <a:t>② </a:t>
            </a:r>
            <a:r>
              <a:rPr lang="zh-CN" altLang="en-US" dirty="0" smtClean="0"/>
              <a:t>提现支持所有银行卡</a:t>
            </a:r>
            <a:endParaRPr lang="en-US" altLang="zh-CN" dirty="0" smtClean="0"/>
          </a:p>
          <a:p>
            <a:r>
              <a:rPr lang="en-US" altLang="zh-CN" dirty="0" smtClean="0"/>
              <a:t>③ </a:t>
            </a:r>
            <a:r>
              <a:rPr lang="zh-CN" altLang="en-US" dirty="0" smtClean="0"/>
              <a:t>提现支持</a:t>
            </a:r>
            <a:r>
              <a:rPr lang="en-US" altLang="zh-CN" dirty="0" smtClean="0"/>
              <a:t>T+0</a:t>
            </a:r>
            <a:r>
              <a:rPr lang="zh-CN" altLang="en-US" dirty="0" smtClean="0"/>
              <a:t>日到账</a:t>
            </a:r>
            <a:endParaRPr lang="en-US" altLang="zh-CN" dirty="0"/>
          </a:p>
        </p:txBody>
      </p:sp>
      <p:sp>
        <p:nvSpPr>
          <p:cNvPr id="12" name="矩形 11"/>
          <p:cNvSpPr/>
          <p:nvPr/>
        </p:nvSpPr>
        <p:spPr>
          <a:xfrm>
            <a:off x="8448051" y="1907431"/>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13" name="TextBox 3"/>
          <p:cNvSpPr txBox="1"/>
          <p:nvPr/>
        </p:nvSpPr>
        <p:spPr>
          <a:xfrm>
            <a:off x="3968112" y="4900814"/>
            <a:ext cx="3675895" cy="1708160"/>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en-US" altLang="zh-CN" dirty="0"/>
              <a:t>① </a:t>
            </a:r>
            <a:r>
              <a:rPr lang="zh-CN" altLang="en-US" dirty="0"/>
              <a:t>投资者</a:t>
            </a:r>
            <a:r>
              <a:rPr lang="en-US" altLang="zh-CN" dirty="0"/>
              <a:t>/</a:t>
            </a:r>
            <a:r>
              <a:rPr lang="zh-CN" altLang="en-US" dirty="0"/>
              <a:t>借款者向</a:t>
            </a:r>
            <a:r>
              <a:rPr lang="en-US" altLang="zh-CN" dirty="0"/>
              <a:t>P2P</a:t>
            </a:r>
            <a:r>
              <a:rPr lang="zh-CN" altLang="en-US" dirty="0"/>
              <a:t>平台提现</a:t>
            </a:r>
            <a:endParaRPr lang="en-US" altLang="zh-CN" dirty="0"/>
          </a:p>
          <a:p>
            <a:r>
              <a:rPr lang="en-US" altLang="zh-CN" dirty="0"/>
              <a:t>②</a:t>
            </a:r>
            <a:r>
              <a:rPr lang="zh-CN" altLang="en-US" dirty="0"/>
              <a:t> </a:t>
            </a:r>
            <a:r>
              <a:rPr lang="en-US" altLang="zh-CN" dirty="0"/>
              <a:t>P2P</a:t>
            </a:r>
            <a:r>
              <a:rPr lang="zh-CN" altLang="en-US" dirty="0"/>
              <a:t>平台发送提现指令</a:t>
            </a:r>
            <a:r>
              <a:rPr lang="zh-CN" altLang="en-US" dirty="0" smtClean="0"/>
              <a:t>到联动优势</a:t>
            </a:r>
            <a:endParaRPr lang="en-US" altLang="zh-CN" dirty="0"/>
          </a:p>
          <a:p>
            <a:r>
              <a:rPr lang="en-US" altLang="zh-CN" dirty="0"/>
              <a:t>③</a:t>
            </a:r>
            <a:r>
              <a:rPr lang="zh-CN" altLang="en-US" dirty="0"/>
              <a:t> </a:t>
            </a:r>
            <a:r>
              <a:rPr lang="zh-CN" altLang="en-US" dirty="0" smtClean="0"/>
              <a:t>联动优势提示</a:t>
            </a:r>
            <a:r>
              <a:rPr lang="zh-CN" altLang="en-US" dirty="0"/>
              <a:t>用户并要求提现确认</a:t>
            </a:r>
            <a:endParaRPr lang="en-US" altLang="zh-CN" dirty="0"/>
          </a:p>
          <a:p>
            <a:r>
              <a:rPr lang="en-US" altLang="zh-CN" dirty="0"/>
              <a:t>④ </a:t>
            </a:r>
            <a:r>
              <a:rPr lang="zh-CN" altLang="en-US" dirty="0"/>
              <a:t>用户确认提现</a:t>
            </a:r>
            <a:endParaRPr lang="en-US" altLang="zh-CN" dirty="0"/>
          </a:p>
          <a:p>
            <a:r>
              <a:rPr lang="en-US" altLang="zh-CN" dirty="0"/>
              <a:t>⑤ </a:t>
            </a:r>
            <a:r>
              <a:rPr lang="zh-CN" altLang="en-US" dirty="0" smtClean="0"/>
              <a:t>联动优势确认</a:t>
            </a:r>
            <a:r>
              <a:rPr lang="zh-CN" altLang="en-US" dirty="0"/>
              <a:t>指令并</a:t>
            </a:r>
            <a:r>
              <a:rPr lang="en-US" altLang="zh-CN" dirty="0" smtClean="0"/>
              <a:t>T+0</a:t>
            </a:r>
            <a:r>
              <a:rPr lang="zh-CN" altLang="en-US" dirty="0" smtClean="0"/>
              <a:t>结算</a:t>
            </a:r>
            <a:r>
              <a:rPr lang="zh-CN" altLang="en-US" dirty="0"/>
              <a:t>到银行</a:t>
            </a:r>
          </a:p>
        </p:txBody>
      </p:sp>
      <p:sp>
        <p:nvSpPr>
          <p:cNvPr id="14" name="TextBox 10"/>
          <p:cNvSpPr txBox="1"/>
          <p:nvPr/>
        </p:nvSpPr>
        <p:spPr>
          <a:xfrm>
            <a:off x="4344904" y="2454109"/>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②</a:t>
            </a:r>
            <a:endParaRPr lang="zh-CN" altLang="en-US" b="1" dirty="0">
              <a:solidFill>
                <a:srgbClr val="C00000"/>
              </a:solidFill>
              <a:ea typeface="微软雅黑" panose="020B0503020204020204" pitchFamily="34" charset="-122"/>
            </a:endParaRPr>
          </a:p>
        </p:txBody>
      </p:sp>
      <p:sp>
        <p:nvSpPr>
          <p:cNvPr id="15" name="TextBox 11"/>
          <p:cNvSpPr txBox="1"/>
          <p:nvPr/>
        </p:nvSpPr>
        <p:spPr>
          <a:xfrm>
            <a:off x="3024886" y="2763845"/>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③</a:t>
            </a:r>
            <a:endParaRPr lang="zh-CN" altLang="en-US" b="1" dirty="0">
              <a:solidFill>
                <a:srgbClr val="C00000"/>
              </a:solidFill>
              <a:ea typeface="微软雅黑" panose="020B0503020204020204" pitchFamily="34" charset="-122"/>
            </a:endParaRPr>
          </a:p>
        </p:txBody>
      </p:sp>
      <p:pic>
        <p:nvPicPr>
          <p:cNvPr id="16" name="图片 15"/>
          <p:cNvPicPr>
            <a:picLocks noChangeAspect="1"/>
          </p:cNvPicPr>
          <p:nvPr/>
        </p:nvPicPr>
        <p:blipFill>
          <a:blip r:embed="rId2"/>
          <a:stretch>
            <a:fillRect/>
          </a:stretch>
        </p:blipFill>
        <p:spPr>
          <a:xfrm>
            <a:off x="2117546" y="1060663"/>
            <a:ext cx="873567" cy="1093734"/>
          </a:xfrm>
          <a:prstGeom prst="rect">
            <a:avLst/>
          </a:prstGeom>
        </p:spPr>
      </p:pic>
      <p:sp>
        <p:nvSpPr>
          <p:cNvPr id="17" name="矩形 16"/>
          <p:cNvSpPr/>
          <p:nvPr/>
        </p:nvSpPr>
        <p:spPr>
          <a:xfrm>
            <a:off x="5506655" y="1440841"/>
            <a:ext cx="1362072" cy="53354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lumMod val="95000"/>
                  </a:schemeClr>
                </a:solidFill>
                <a:latin typeface="微软雅黑" panose="020B0503020204020204" pitchFamily="34" charset="-122"/>
                <a:ea typeface="微软雅黑" panose="020B0503020204020204" pitchFamily="34" charset="-122"/>
              </a:rPr>
              <a:t>P2P</a:t>
            </a: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234422" y="3460757"/>
            <a:ext cx="2589689" cy="502163"/>
            <a:chOff x="5688156" y="1208101"/>
            <a:chExt cx="2589689" cy="502163"/>
          </a:xfrm>
        </p:grpSpPr>
        <p:sp>
          <p:nvSpPr>
            <p:cNvPr id="19" name="矩形 18"/>
            <p:cNvSpPr/>
            <p:nvPr/>
          </p:nvSpPr>
          <p:spPr>
            <a:xfrm>
              <a:off x="5948420" y="1320908"/>
              <a:ext cx="232942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a:stretch>
              <a:fillRect/>
            </a:stretch>
          </p:blipFill>
          <p:spPr>
            <a:xfrm>
              <a:off x="5688156" y="1208101"/>
              <a:ext cx="673854" cy="502163"/>
            </a:xfrm>
            <a:prstGeom prst="rect">
              <a:avLst/>
            </a:prstGeom>
          </p:spPr>
        </p:pic>
      </p:grpSp>
      <p:sp>
        <p:nvSpPr>
          <p:cNvPr id="21" name="矩形 20"/>
          <p:cNvSpPr/>
          <p:nvPr/>
        </p:nvSpPr>
        <p:spPr>
          <a:xfrm>
            <a:off x="4176239" y="1256175"/>
            <a:ext cx="415498" cy="369332"/>
          </a:xfrm>
          <a:prstGeom prst="rect">
            <a:avLst/>
          </a:prstGeom>
        </p:spPr>
        <p:txBody>
          <a:bodyPr wrap="none">
            <a:spAutoFit/>
          </a:bodyPr>
          <a:lstStyle/>
          <a:p>
            <a:pPr algn="ctr"/>
            <a:r>
              <a:rPr lang="en-US" altLang="zh-CN" b="1" dirty="0">
                <a:solidFill>
                  <a:srgbClr val="C00000"/>
                </a:solidFill>
                <a:ea typeface="微软雅黑" panose="020B0503020204020204" pitchFamily="34" charset="-122"/>
              </a:rPr>
              <a:t>①</a:t>
            </a:r>
            <a:endParaRPr lang="zh-CN" altLang="en-US" b="1" dirty="0">
              <a:solidFill>
                <a:srgbClr val="C00000"/>
              </a:solidFill>
              <a:ea typeface="微软雅黑" panose="020B0503020204020204" pitchFamily="34" charset="-122"/>
            </a:endParaRPr>
          </a:p>
        </p:txBody>
      </p:sp>
      <p:sp>
        <p:nvSpPr>
          <p:cNvPr id="22" name="矩形 21"/>
          <p:cNvSpPr/>
          <p:nvPr/>
        </p:nvSpPr>
        <p:spPr>
          <a:xfrm>
            <a:off x="5502124" y="3429373"/>
            <a:ext cx="1362072" cy="533547"/>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lumMod val="95000"/>
                  </a:schemeClr>
                </a:solidFill>
                <a:latin typeface="微软雅黑" panose="020B0503020204020204" pitchFamily="34" charset="-122"/>
                <a:ea typeface="微软雅黑" panose="020B0503020204020204" pitchFamily="34" charset="-122"/>
              </a:rPr>
              <a:t>银行</a:t>
            </a:r>
          </a:p>
        </p:txBody>
      </p:sp>
      <p:cxnSp>
        <p:nvCxnSpPr>
          <p:cNvPr id="23" name="直接箭头连接符 22"/>
          <p:cNvCxnSpPr/>
          <p:nvPr/>
        </p:nvCxnSpPr>
        <p:spPr>
          <a:xfrm>
            <a:off x="3529267" y="1659843"/>
            <a:ext cx="1677225" cy="8105"/>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4094721" y="2121813"/>
            <a:ext cx="1114887" cy="1367354"/>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3070856" y="2377017"/>
            <a:ext cx="0" cy="1102297"/>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2768160" y="2397362"/>
            <a:ext cx="1" cy="1102298"/>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4"/>
          <p:cNvSpPr txBox="1"/>
          <p:nvPr/>
        </p:nvSpPr>
        <p:spPr>
          <a:xfrm>
            <a:off x="2363913" y="2753424"/>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④</a:t>
            </a:r>
            <a:endParaRPr lang="zh-CN" altLang="en-US" b="1" dirty="0">
              <a:solidFill>
                <a:srgbClr val="C00000"/>
              </a:solidFill>
              <a:ea typeface="微软雅黑" panose="020B0503020204020204" pitchFamily="34" charset="-122"/>
            </a:endParaRPr>
          </a:p>
        </p:txBody>
      </p:sp>
      <p:cxnSp>
        <p:nvCxnSpPr>
          <p:cNvPr id="28" name="直接箭头连接符 27"/>
          <p:cNvCxnSpPr/>
          <p:nvPr/>
        </p:nvCxnSpPr>
        <p:spPr>
          <a:xfrm>
            <a:off x="4591737" y="3766745"/>
            <a:ext cx="805602" cy="15692"/>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34"/>
          <p:cNvSpPr txBox="1"/>
          <p:nvPr/>
        </p:nvSpPr>
        <p:spPr>
          <a:xfrm>
            <a:off x="4720345" y="3375609"/>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⑤</a:t>
            </a:r>
            <a:endParaRPr lang="zh-CN" altLang="en-US" b="1" dirty="0">
              <a:solidFill>
                <a:srgbClr val="C00000"/>
              </a:solidFill>
              <a:ea typeface="微软雅黑" panose="020B0503020204020204" pitchFamily="34" charset="-122"/>
            </a:endParaRPr>
          </a:p>
        </p:txBody>
      </p:sp>
      <p:pic>
        <p:nvPicPr>
          <p:cNvPr id="30" name="Picture 10"/>
          <p:cNvPicPr>
            <a:picLocks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210" y="1202845"/>
            <a:ext cx="1062093" cy="111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1300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交易流程</a:t>
            </a:r>
            <a:endParaRPr lang="zh-CN" altLang="en-US" dirty="0"/>
          </a:p>
        </p:txBody>
      </p:sp>
      <p:sp>
        <p:nvSpPr>
          <p:cNvPr id="3" name="文本框 2"/>
          <p:cNvSpPr txBox="1"/>
          <p:nvPr/>
        </p:nvSpPr>
        <p:spPr bwMode="gray">
          <a:xfrm>
            <a:off x="0" y="1229078"/>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注册</a:t>
            </a:r>
          </a:p>
        </p:txBody>
      </p:sp>
      <p:sp>
        <p:nvSpPr>
          <p:cNvPr id="4" name="文本框 3"/>
          <p:cNvSpPr txBox="1"/>
          <p:nvPr/>
        </p:nvSpPr>
        <p:spPr bwMode="gray">
          <a:xfrm>
            <a:off x="0" y="161860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p>
            <a:pPr algn="ctr" eaLnBrk="1" hangingPunct="1">
              <a:spcBef>
                <a:spcPct val="50000"/>
              </a:spcBef>
              <a:buClr>
                <a:srgbClr val="FF9900"/>
              </a:buClr>
              <a:buFont typeface="Wingdings" pitchFamily="2" charset="2"/>
              <a:buNone/>
            </a:pPr>
            <a:r>
              <a:rPr lang="zh-CN" altLang="en-US" sz="2000" dirty="0">
                <a:solidFill>
                  <a:schemeClr val="bg1"/>
                </a:solidFill>
                <a:latin typeface="微软雅黑" panose="020B0503020204020204" pitchFamily="34" charset="-122"/>
                <a:ea typeface="微软雅黑" panose="020B0503020204020204" pitchFamily="34" charset="-122"/>
                <a:cs typeface="Arial" pitchFamily="34" charset="0"/>
              </a:rPr>
              <a:t>绑卡</a:t>
            </a:r>
          </a:p>
        </p:txBody>
      </p:sp>
      <p:sp>
        <p:nvSpPr>
          <p:cNvPr id="5" name="文本框 4"/>
          <p:cNvSpPr txBox="1"/>
          <p:nvPr/>
        </p:nvSpPr>
        <p:spPr bwMode="gray">
          <a:xfrm>
            <a:off x="0" y="202659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发标</a:t>
            </a:r>
          </a:p>
        </p:txBody>
      </p:sp>
      <p:sp>
        <p:nvSpPr>
          <p:cNvPr id="6" name="文本框 5"/>
          <p:cNvSpPr txBox="1"/>
          <p:nvPr/>
        </p:nvSpPr>
        <p:spPr bwMode="gray">
          <a:xfrm>
            <a:off x="-1304" y="2410369"/>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充值</a:t>
            </a:r>
          </a:p>
        </p:txBody>
      </p:sp>
      <p:sp>
        <p:nvSpPr>
          <p:cNvPr id="7" name="文本框 6"/>
          <p:cNvSpPr txBox="1"/>
          <p:nvPr/>
        </p:nvSpPr>
        <p:spPr bwMode="gray">
          <a:xfrm>
            <a:off x="0" y="2820301"/>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投标</a:t>
            </a:r>
          </a:p>
        </p:txBody>
      </p:sp>
      <p:sp>
        <p:nvSpPr>
          <p:cNvPr id="8" name="文本框 7"/>
          <p:cNvSpPr txBox="1"/>
          <p:nvPr/>
        </p:nvSpPr>
        <p:spPr bwMode="gray">
          <a:xfrm>
            <a:off x="-652" y="3224173"/>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a:solidFill>
                  <a:schemeClr val="bg1"/>
                </a:solidFill>
                <a:latin typeface="微软雅黑" panose="020B0503020204020204" pitchFamily="34" charset="-122"/>
                <a:ea typeface="微软雅黑" panose="020B0503020204020204" pitchFamily="34" charset="-122"/>
                <a:cs typeface="Arial" pitchFamily="34" charset="0"/>
              </a:defRPr>
            </a:lvl1pPr>
          </a:lstStyle>
          <a:p>
            <a:r>
              <a:rPr lang="zh-CN" altLang="en-US" dirty="0"/>
              <a:t>提现</a:t>
            </a:r>
          </a:p>
        </p:txBody>
      </p:sp>
      <p:sp>
        <p:nvSpPr>
          <p:cNvPr id="9" name="文本框 8"/>
          <p:cNvSpPr txBox="1"/>
          <p:nvPr/>
        </p:nvSpPr>
        <p:spPr bwMode="gray">
          <a:xfrm>
            <a:off x="-1304" y="3614227"/>
            <a:ext cx="1317600" cy="410400"/>
          </a:xfrm>
          <a:prstGeom prst="rect">
            <a:avLst/>
          </a:prstGeom>
          <a:solidFill>
            <a:schemeClr val="bg1">
              <a:lumMod val="85000"/>
            </a:schemeClr>
          </a:solidFill>
          <a:ln w="9525">
            <a:solidFill>
              <a:schemeClr val="bg1"/>
            </a:solidFill>
            <a:miter lim="800000"/>
            <a:headEnd/>
            <a:tailEnd/>
          </a:ln>
        </p:spPr>
        <p:txBody>
          <a:bodyPr wrap="square" rtlCol="0" anchor="ctr">
            <a:noAutofit/>
          </a:bodyPr>
          <a:lstStyle>
            <a:defPPr>
              <a:defRPr lang="zh-CN"/>
            </a:defPPr>
            <a:lvl1pPr algn="ctr">
              <a:spcBef>
                <a:spcPct val="50000"/>
              </a:spcBef>
              <a:buClr>
                <a:srgbClr val="FF9900"/>
              </a:buClr>
              <a:buFont typeface="Wingdings" pitchFamily="2" charset="2"/>
              <a:buNone/>
              <a:defRPr sz="2000" b="1">
                <a:solidFill>
                  <a:srgbClr val="C00000"/>
                </a:solidFill>
                <a:latin typeface="微软雅黑" panose="020B0503020204020204" pitchFamily="34" charset="-122"/>
                <a:ea typeface="微软雅黑" panose="020B0503020204020204" pitchFamily="34" charset="-122"/>
                <a:cs typeface="Arial" pitchFamily="34" charset="0"/>
              </a:defRPr>
            </a:lvl1pPr>
          </a:lstStyle>
          <a:p>
            <a:r>
              <a:rPr lang="zh-CN" altLang="en-US" dirty="0"/>
              <a:t>还款</a:t>
            </a:r>
          </a:p>
        </p:txBody>
      </p:sp>
      <p:sp>
        <p:nvSpPr>
          <p:cNvPr id="10" name="TextBox 10"/>
          <p:cNvSpPr txBox="1"/>
          <p:nvPr/>
        </p:nvSpPr>
        <p:spPr>
          <a:xfrm>
            <a:off x="4344904" y="2454109"/>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②</a:t>
            </a:r>
            <a:endParaRPr lang="zh-CN" altLang="en-US" b="1" dirty="0">
              <a:solidFill>
                <a:srgbClr val="C00000"/>
              </a:solidFill>
              <a:ea typeface="微软雅黑" panose="020B0503020204020204" pitchFamily="34" charset="-122"/>
            </a:endParaRPr>
          </a:p>
        </p:txBody>
      </p:sp>
      <p:sp>
        <p:nvSpPr>
          <p:cNvPr id="11" name="TextBox 11"/>
          <p:cNvSpPr txBox="1"/>
          <p:nvPr/>
        </p:nvSpPr>
        <p:spPr>
          <a:xfrm>
            <a:off x="3024886" y="2763845"/>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③</a:t>
            </a:r>
            <a:endParaRPr lang="zh-CN" altLang="en-US" b="1" dirty="0">
              <a:solidFill>
                <a:srgbClr val="C00000"/>
              </a:solidFill>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5623796" y="2869186"/>
            <a:ext cx="873567" cy="1093734"/>
          </a:xfrm>
          <a:prstGeom prst="rect">
            <a:avLst/>
          </a:prstGeom>
        </p:spPr>
      </p:pic>
      <p:sp>
        <p:nvSpPr>
          <p:cNvPr id="13" name="矩形 12"/>
          <p:cNvSpPr/>
          <p:nvPr/>
        </p:nvSpPr>
        <p:spPr>
          <a:xfrm>
            <a:off x="5506655" y="1440841"/>
            <a:ext cx="1362072" cy="533547"/>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bg1">
                    <a:lumMod val="95000"/>
                  </a:schemeClr>
                </a:solidFill>
                <a:latin typeface="微软雅黑" panose="020B0503020204020204" pitchFamily="34" charset="-122"/>
                <a:ea typeface="微软雅黑" panose="020B0503020204020204" pitchFamily="34" charset="-122"/>
              </a:rPr>
              <a:t>P2P</a:t>
            </a:r>
            <a:r>
              <a:rPr lang="zh-CN" altLang="en-US" sz="2000" dirty="0" smtClean="0">
                <a:solidFill>
                  <a:schemeClr val="bg1">
                    <a:lumMod val="95000"/>
                  </a:schemeClr>
                </a:solidFill>
                <a:latin typeface="微软雅黑" panose="020B0503020204020204" pitchFamily="34" charset="-122"/>
                <a:ea typeface="微软雅黑" panose="020B0503020204020204" pitchFamily="34" charset="-122"/>
              </a:rPr>
              <a:t>平台</a:t>
            </a:r>
            <a:endParaRPr lang="zh-CN" altLang="en-US" sz="20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234422" y="3460757"/>
            <a:ext cx="2589689" cy="502163"/>
            <a:chOff x="5688156" y="1208101"/>
            <a:chExt cx="2589689" cy="502163"/>
          </a:xfrm>
        </p:grpSpPr>
        <p:sp>
          <p:nvSpPr>
            <p:cNvPr id="15" name="矩形 14"/>
            <p:cNvSpPr/>
            <p:nvPr/>
          </p:nvSpPr>
          <p:spPr>
            <a:xfrm>
              <a:off x="5948420" y="1320908"/>
              <a:ext cx="2329425" cy="322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资金托管平台</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a:stretch>
              <a:fillRect/>
            </a:stretch>
          </p:blipFill>
          <p:spPr>
            <a:xfrm>
              <a:off x="5688156" y="1208101"/>
              <a:ext cx="673854" cy="502163"/>
            </a:xfrm>
            <a:prstGeom prst="rect">
              <a:avLst/>
            </a:prstGeom>
          </p:spPr>
        </p:pic>
      </p:grpSp>
      <p:sp>
        <p:nvSpPr>
          <p:cNvPr id="17" name="矩形 16"/>
          <p:cNvSpPr/>
          <p:nvPr/>
        </p:nvSpPr>
        <p:spPr>
          <a:xfrm>
            <a:off x="4176239" y="1256175"/>
            <a:ext cx="415498" cy="369332"/>
          </a:xfrm>
          <a:prstGeom prst="rect">
            <a:avLst/>
          </a:prstGeom>
        </p:spPr>
        <p:txBody>
          <a:bodyPr wrap="none">
            <a:spAutoFit/>
          </a:bodyPr>
          <a:lstStyle/>
          <a:p>
            <a:pPr algn="ctr"/>
            <a:r>
              <a:rPr lang="en-US" altLang="zh-CN" b="1" dirty="0">
                <a:solidFill>
                  <a:srgbClr val="C00000"/>
                </a:solidFill>
                <a:ea typeface="微软雅黑" panose="020B0503020204020204" pitchFamily="34" charset="-122"/>
              </a:rPr>
              <a:t>①</a:t>
            </a:r>
            <a:endParaRPr lang="zh-CN" altLang="en-US" b="1" dirty="0">
              <a:solidFill>
                <a:srgbClr val="C00000"/>
              </a:solidFill>
              <a:ea typeface="微软雅黑" panose="020B0503020204020204" pitchFamily="34" charset="-122"/>
            </a:endParaRPr>
          </a:p>
        </p:txBody>
      </p:sp>
      <p:cxnSp>
        <p:nvCxnSpPr>
          <p:cNvPr id="19" name="直接箭头连接符 18"/>
          <p:cNvCxnSpPr/>
          <p:nvPr/>
        </p:nvCxnSpPr>
        <p:spPr>
          <a:xfrm>
            <a:off x="3529267" y="1659843"/>
            <a:ext cx="1677225" cy="8105"/>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4094721" y="2121813"/>
            <a:ext cx="1114887" cy="1367354"/>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070856" y="2377017"/>
            <a:ext cx="0" cy="1102297"/>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2768160" y="2397362"/>
            <a:ext cx="1" cy="1102298"/>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4"/>
          <p:cNvSpPr txBox="1"/>
          <p:nvPr/>
        </p:nvSpPr>
        <p:spPr>
          <a:xfrm>
            <a:off x="2363913" y="2753424"/>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④</a:t>
            </a:r>
            <a:endParaRPr lang="zh-CN" altLang="en-US" b="1" dirty="0">
              <a:solidFill>
                <a:srgbClr val="C00000"/>
              </a:solidFill>
              <a:ea typeface="微软雅黑" panose="020B0503020204020204" pitchFamily="34" charset="-122"/>
            </a:endParaRPr>
          </a:p>
        </p:txBody>
      </p:sp>
      <p:cxnSp>
        <p:nvCxnSpPr>
          <p:cNvPr id="24" name="直接箭头连接符 23"/>
          <p:cNvCxnSpPr/>
          <p:nvPr/>
        </p:nvCxnSpPr>
        <p:spPr>
          <a:xfrm>
            <a:off x="4591737" y="3766745"/>
            <a:ext cx="805602" cy="15692"/>
          </a:xfrm>
          <a:prstGeom prst="straightConnector1">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34"/>
          <p:cNvSpPr txBox="1"/>
          <p:nvPr/>
        </p:nvSpPr>
        <p:spPr>
          <a:xfrm>
            <a:off x="4720345" y="3375609"/>
            <a:ext cx="417102" cy="369332"/>
          </a:xfrm>
          <a:prstGeom prst="rect">
            <a:avLst/>
          </a:prstGeom>
          <a:noFill/>
        </p:spPr>
        <p:txBody>
          <a:bodyPr wrap="none" rtlCol="0">
            <a:spAutoFit/>
          </a:bodyPr>
          <a:lstStyle/>
          <a:p>
            <a:r>
              <a:rPr lang="en-US" altLang="zh-CN" b="1" dirty="0">
                <a:solidFill>
                  <a:srgbClr val="C00000"/>
                </a:solidFill>
                <a:ea typeface="微软雅黑" panose="020B0503020204020204" pitchFamily="34" charset="-122"/>
              </a:rPr>
              <a:t>⑤</a:t>
            </a:r>
            <a:endParaRPr lang="zh-CN" altLang="en-US" b="1" dirty="0">
              <a:solidFill>
                <a:srgbClr val="C00000"/>
              </a:solidFill>
              <a:ea typeface="微软雅黑" panose="020B0503020204020204" pitchFamily="34" charset="-122"/>
            </a:endParaRPr>
          </a:p>
        </p:txBody>
      </p:sp>
      <p:sp>
        <p:nvSpPr>
          <p:cNvPr id="26" name="矩形 25"/>
          <p:cNvSpPr/>
          <p:nvPr/>
        </p:nvSpPr>
        <p:spPr>
          <a:xfrm>
            <a:off x="2430420" y="2162719"/>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融资</a:t>
            </a:r>
            <a:r>
              <a:rPr lang="zh-CN" altLang="en-US" sz="1400" dirty="0">
                <a:solidFill>
                  <a:schemeClr val="bg1">
                    <a:lumMod val="95000"/>
                  </a:schemeClr>
                </a:solidFill>
                <a:latin typeface="微软雅黑" panose="020B0503020204020204" pitchFamily="34" charset="-122"/>
                <a:ea typeface="微软雅黑" panose="020B0503020204020204" pitchFamily="34" charset="-122"/>
              </a:rPr>
              <a:t>人</a:t>
            </a:r>
          </a:p>
        </p:txBody>
      </p:sp>
      <p:pic>
        <p:nvPicPr>
          <p:cNvPr id="27" name="Picture 10"/>
          <p:cNvPicPr>
            <a:picLocks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4484" y="1046580"/>
            <a:ext cx="1062093" cy="111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p:cNvSpPr/>
          <p:nvPr/>
        </p:nvSpPr>
        <p:spPr>
          <a:xfrm>
            <a:off x="3402658" y="4481013"/>
            <a:ext cx="1293944" cy="418191"/>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还款</a:t>
            </a:r>
            <a:r>
              <a:rPr lang="zh-CN" altLang="en-US" sz="1600" b="1" dirty="0" smtClean="0">
                <a:solidFill>
                  <a:srgbClr val="C00000"/>
                </a:solidFill>
                <a:latin typeface="微软雅黑" pitchFamily="34" charset="-122"/>
                <a:ea typeface="微软雅黑" pitchFamily="34" charset="-122"/>
              </a:rPr>
              <a:t>流程</a:t>
            </a:r>
            <a:endParaRPr lang="en-US" altLang="zh-CN" sz="1600" b="1" dirty="0">
              <a:solidFill>
                <a:srgbClr val="C00000"/>
              </a:solidFill>
              <a:latin typeface="微软雅黑" pitchFamily="34" charset="-122"/>
              <a:ea typeface="微软雅黑" pitchFamily="34" charset="-122"/>
            </a:endParaRPr>
          </a:p>
        </p:txBody>
      </p:sp>
      <p:sp>
        <p:nvSpPr>
          <p:cNvPr id="29" name="TextBox 15"/>
          <p:cNvSpPr txBox="1"/>
          <p:nvPr/>
        </p:nvSpPr>
        <p:spPr>
          <a:xfrm>
            <a:off x="8201787" y="1592477"/>
            <a:ext cx="3833331" cy="3000821"/>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a:solidFill>
                  <a:schemeClr val="tx1">
                    <a:lumMod val="85000"/>
                    <a:lumOff val="15000"/>
                  </a:schemeClr>
                </a:solidFill>
                <a:latin typeface="微软雅黑" pitchFamily="34" charset="-122"/>
                <a:ea typeface="微软雅黑" pitchFamily="34" charset="-122"/>
              </a:defRPr>
            </a:lvl1pPr>
          </a:lstStyle>
          <a:p>
            <a:r>
              <a:rPr lang="zh-CN" altLang="en-US" b="1" dirty="0"/>
              <a:t>网</a:t>
            </a:r>
            <a:r>
              <a:rPr lang="zh-CN" altLang="en-US" b="1" dirty="0" smtClean="0"/>
              <a:t>银还款：</a:t>
            </a:r>
            <a:endParaRPr lang="en-US" altLang="zh-CN" b="1" dirty="0"/>
          </a:p>
          <a:p>
            <a:r>
              <a:rPr lang="zh-CN" altLang="en-US" dirty="0"/>
              <a:t>工商银行、招商银行、农业银行、建设银行、民生银行、浦发银行、广发银行、华夏银行、邮政储蓄、中国银行、光大银行、东亚银行、兴业银行</a:t>
            </a:r>
            <a:endParaRPr lang="en-US" altLang="zh-CN" dirty="0"/>
          </a:p>
          <a:p>
            <a:endParaRPr lang="en-US" altLang="zh-CN" dirty="0" smtClean="0"/>
          </a:p>
          <a:p>
            <a:r>
              <a:rPr lang="zh-CN" altLang="en-US" b="1" dirty="0"/>
              <a:t>借记</a:t>
            </a:r>
            <a:r>
              <a:rPr lang="zh-CN" altLang="en-US" b="1" dirty="0" smtClean="0"/>
              <a:t>卡快捷还款：</a:t>
            </a:r>
            <a:endParaRPr lang="en-US" altLang="zh-CN" b="1" dirty="0" smtClean="0"/>
          </a:p>
          <a:p>
            <a:r>
              <a:rPr lang="zh-CN" altLang="en-US" dirty="0" smtClean="0"/>
              <a:t>中国银行、农业银行、建设银行、兴业银行、光大银行、中信银行</a:t>
            </a:r>
            <a:endParaRPr lang="en-US" altLang="zh-CN" dirty="0"/>
          </a:p>
        </p:txBody>
      </p:sp>
      <p:sp>
        <p:nvSpPr>
          <p:cNvPr id="30" name="矩形 29"/>
          <p:cNvSpPr/>
          <p:nvPr/>
        </p:nvSpPr>
        <p:spPr>
          <a:xfrm>
            <a:off x="8520180" y="1114620"/>
            <a:ext cx="937249" cy="461665"/>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l"/>
            </a:pPr>
            <a:r>
              <a:rPr lang="zh-CN" altLang="en-US" sz="1600" b="1" dirty="0">
                <a:solidFill>
                  <a:srgbClr val="C00000"/>
                </a:solidFill>
                <a:latin typeface="微软雅黑" pitchFamily="34" charset="-122"/>
                <a:ea typeface="微软雅黑" pitchFamily="34" charset="-122"/>
              </a:rPr>
              <a:t>说明</a:t>
            </a:r>
            <a:endParaRPr lang="en-US" altLang="zh-CN" sz="1600" b="1" dirty="0">
              <a:solidFill>
                <a:srgbClr val="C00000"/>
              </a:solidFill>
              <a:latin typeface="微软雅黑" pitchFamily="34" charset="-122"/>
              <a:ea typeface="微软雅黑" pitchFamily="34" charset="-122"/>
            </a:endParaRPr>
          </a:p>
        </p:txBody>
      </p:sp>
      <p:sp>
        <p:nvSpPr>
          <p:cNvPr id="31" name="TextBox 3"/>
          <p:cNvSpPr txBox="1"/>
          <p:nvPr/>
        </p:nvSpPr>
        <p:spPr>
          <a:xfrm>
            <a:off x="3968112" y="4900814"/>
            <a:ext cx="3797254" cy="1708160"/>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a:lnSpc>
                <a:spcPct val="150000"/>
              </a:lnSpc>
              <a:defRPr sz="1400" b="1">
                <a:solidFill>
                  <a:schemeClr val="tx1">
                    <a:lumMod val="85000"/>
                    <a:lumOff val="15000"/>
                  </a:schemeClr>
                </a:solidFill>
                <a:latin typeface="微软雅黑" pitchFamily="34" charset="-122"/>
                <a:ea typeface="微软雅黑" pitchFamily="34" charset="-122"/>
              </a:defRPr>
            </a:lvl1pPr>
          </a:lstStyle>
          <a:p>
            <a:r>
              <a:rPr lang="en-US" altLang="zh-CN" b="0" dirty="0"/>
              <a:t>① </a:t>
            </a:r>
            <a:r>
              <a:rPr lang="zh-CN" altLang="en-US" b="0" dirty="0" smtClean="0"/>
              <a:t>融资人在</a:t>
            </a:r>
            <a:r>
              <a:rPr lang="en-US" altLang="zh-CN" b="0" dirty="0"/>
              <a:t>P2P</a:t>
            </a:r>
            <a:r>
              <a:rPr lang="zh-CN" altLang="en-US" b="0" dirty="0"/>
              <a:t>平台发起还款</a:t>
            </a:r>
            <a:endParaRPr lang="en-US" altLang="zh-CN" b="0" dirty="0"/>
          </a:p>
          <a:p>
            <a:r>
              <a:rPr lang="en-US" altLang="zh-CN" b="0" dirty="0"/>
              <a:t>②</a:t>
            </a:r>
            <a:r>
              <a:rPr lang="zh-CN" altLang="en-US" b="0" dirty="0"/>
              <a:t> </a:t>
            </a:r>
            <a:r>
              <a:rPr lang="en-US" altLang="zh-CN" b="0" dirty="0"/>
              <a:t>P2P</a:t>
            </a:r>
            <a:r>
              <a:rPr lang="zh-CN" altLang="en-US" b="0" dirty="0"/>
              <a:t>平台将还款指令</a:t>
            </a:r>
            <a:r>
              <a:rPr lang="zh-CN" altLang="en-US" b="0" dirty="0" smtClean="0"/>
              <a:t>发送联动优势</a:t>
            </a:r>
            <a:endParaRPr lang="en-US" altLang="zh-CN" b="0" dirty="0"/>
          </a:p>
          <a:p>
            <a:r>
              <a:rPr lang="en-US" altLang="zh-CN" b="0" dirty="0"/>
              <a:t>③</a:t>
            </a:r>
            <a:r>
              <a:rPr lang="zh-CN" altLang="en-US" b="0" dirty="0"/>
              <a:t> </a:t>
            </a:r>
            <a:r>
              <a:rPr lang="zh-CN" altLang="en-US" b="0" dirty="0" smtClean="0"/>
              <a:t>联动优势提示</a:t>
            </a:r>
            <a:r>
              <a:rPr lang="zh-CN" altLang="en-US" b="0" dirty="0"/>
              <a:t>用户并要求还款确认</a:t>
            </a:r>
            <a:endParaRPr lang="en-US" altLang="zh-CN" b="0" dirty="0"/>
          </a:p>
          <a:p>
            <a:r>
              <a:rPr lang="en-US" altLang="zh-CN" b="0" dirty="0"/>
              <a:t>④ </a:t>
            </a:r>
            <a:r>
              <a:rPr lang="zh-CN" altLang="en-US" b="0" dirty="0"/>
              <a:t>还款者确认还款</a:t>
            </a:r>
            <a:endParaRPr lang="en-US" altLang="zh-CN" b="0" dirty="0"/>
          </a:p>
          <a:p>
            <a:r>
              <a:rPr lang="en-US" altLang="zh-CN" b="0" dirty="0"/>
              <a:t>⑤ </a:t>
            </a:r>
            <a:r>
              <a:rPr lang="zh-CN" altLang="en-US" b="0" dirty="0" smtClean="0"/>
              <a:t>联动优势将</a:t>
            </a:r>
            <a:r>
              <a:rPr lang="zh-CN" altLang="en-US" b="0" dirty="0"/>
              <a:t>还款资金划拨到投资者托管账户</a:t>
            </a:r>
          </a:p>
        </p:txBody>
      </p:sp>
      <p:sp>
        <p:nvSpPr>
          <p:cNvPr id="34" name="矩形 33"/>
          <p:cNvSpPr/>
          <p:nvPr/>
        </p:nvSpPr>
        <p:spPr>
          <a:xfrm>
            <a:off x="5791273" y="4007328"/>
            <a:ext cx="538610" cy="21544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zh-CN" altLang="en-US" sz="1400" dirty="0">
                <a:solidFill>
                  <a:schemeClr val="bg1">
                    <a:lumMod val="95000"/>
                  </a:schemeClr>
                </a:solidFill>
                <a:latin typeface="微软雅黑" panose="020B0503020204020204" pitchFamily="34" charset="-122"/>
                <a:ea typeface="微软雅黑" panose="020B0503020204020204" pitchFamily="34" charset="-122"/>
              </a:rPr>
              <a:t>投资</a:t>
            </a:r>
            <a:r>
              <a:rPr lang="zh-CN" altLang="en-US" sz="1400" dirty="0" smtClean="0">
                <a:solidFill>
                  <a:schemeClr val="bg1">
                    <a:lumMod val="95000"/>
                  </a:schemeClr>
                </a:solidFill>
                <a:latin typeface="微软雅黑" panose="020B0503020204020204" pitchFamily="34" charset="-122"/>
                <a:ea typeface="微软雅黑" panose="020B0503020204020204" pitchFamily="34" charset="-122"/>
              </a:rPr>
              <a:t>人</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3959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典型用户</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0757" y="1335150"/>
            <a:ext cx="2412698" cy="1244444"/>
          </a:xfrm>
          <a:prstGeom prst="rect">
            <a:avLst/>
          </a:prstGeom>
        </p:spPr>
      </p:pic>
      <p:pic>
        <p:nvPicPr>
          <p:cNvPr id="4" name="图片 3"/>
          <p:cNvPicPr>
            <a:picLocks noChangeAspect="1"/>
          </p:cNvPicPr>
          <p:nvPr/>
        </p:nvPicPr>
        <p:blipFill>
          <a:blip r:embed="rId3"/>
          <a:stretch>
            <a:fillRect/>
          </a:stretch>
        </p:blipFill>
        <p:spPr>
          <a:xfrm>
            <a:off x="3625448" y="1610193"/>
            <a:ext cx="2684991" cy="81415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4958" y="2884584"/>
            <a:ext cx="2184297" cy="748551"/>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981" y="4133633"/>
            <a:ext cx="2332061" cy="633566"/>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49095" y="5126082"/>
            <a:ext cx="2236858" cy="769365"/>
          </a:xfrm>
          <a:prstGeom prst="rect">
            <a:avLst/>
          </a:prstGeom>
        </p:spPr>
      </p:pic>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981" y="5239063"/>
            <a:ext cx="2105025" cy="647700"/>
          </a:xfrm>
          <a:prstGeom prst="rect">
            <a:avLst/>
          </a:prstGeom>
        </p:spPr>
      </p:pic>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6995" y="5144015"/>
            <a:ext cx="1941436" cy="710011"/>
          </a:xfrm>
          <a:prstGeom prst="rect">
            <a:avLst/>
          </a:prstGeom>
        </p:spPr>
      </p:pic>
      <p:pic>
        <p:nvPicPr>
          <p:cNvPr id="18" name="图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1912" y="4092289"/>
            <a:ext cx="2481927" cy="674910"/>
          </a:xfrm>
          <a:prstGeom prst="rect">
            <a:avLst/>
          </a:prstGeom>
        </p:spPr>
      </p:pic>
      <p:pic>
        <p:nvPicPr>
          <p:cNvPr id="19" name="图片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981" y="1615542"/>
            <a:ext cx="2198597" cy="808810"/>
          </a:xfrm>
          <a:prstGeom prst="rect">
            <a:avLst/>
          </a:prstGeom>
        </p:spPr>
      </p:pic>
      <p:pic>
        <p:nvPicPr>
          <p:cNvPr id="20" name="图片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9981" y="2884583"/>
            <a:ext cx="2436678" cy="804670"/>
          </a:xfrm>
          <a:prstGeom prst="rect">
            <a:avLst/>
          </a:prstGeom>
        </p:spPr>
      </p:pic>
      <p:pic>
        <p:nvPicPr>
          <p:cNvPr id="8" name="图片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66289" y="1610193"/>
            <a:ext cx="2137724" cy="852753"/>
          </a:xfrm>
          <a:prstGeom prst="rect">
            <a:avLst/>
          </a:prstGeom>
        </p:spPr>
      </p:pic>
      <p:pic>
        <p:nvPicPr>
          <p:cNvPr id="17" name="图片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54282" y="2882668"/>
            <a:ext cx="2333333" cy="752381"/>
          </a:xfrm>
          <a:prstGeom prst="rect">
            <a:avLst/>
          </a:prstGeom>
        </p:spPr>
      </p:pic>
      <p:pic>
        <p:nvPicPr>
          <p:cNvPr id="21" name="图片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04958" y="4128488"/>
            <a:ext cx="2209378" cy="732101"/>
          </a:xfrm>
          <a:prstGeom prst="rect">
            <a:avLst/>
          </a:prstGeom>
        </p:spPr>
      </p:pic>
      <p:pic>
        <p:nvPicPr>
          <p:cNvPr id="22" name="图片 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41001" y="4024198"/>
            <a:ext cx="2247619" cy="800000"/>
          </a:xfrm>
          <a:prstGeom prst="rect">
            <a:avLst/>
          </a:prstGeom>
        </p:spPr>
      </p:pic>
      <p:pic>
        <p:nvPicPr>
          <p:cNvPr id="23" name="图片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17368" y="5133575"/>
            <a:ext cx="2212489" cy="753188"/>
          </a:xfrm>
          <a:prstGeom prst="rect">
            <a:avLst/>
          </a:prstGeom>
        </p:spPr>
      </p:pic>
      <p:pic>
        <p:nvPicPr>
          <p:cNvPr id="5" name="图片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07667" y="2842659"/>
            <a:ext cx="2514286" cy="790476"/>
          </a:xfrm>
          <a:prstGeom prst="rect">
            <a:avLst/>
          </a:prstGeom>
        </p:spPr>
      </p:pic>
    </p:spTree>
    <p:extLst>
      <p:ext uri="{BB962C8B-B14F-4D97-AF65-F5344CB8AC3E}">
        <p14:creationId xmlns:p14="http://schemas.microsoft.com/office/powerpoint/2010/main" val="33441957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972671" y="316753"/>
            <a:ext cx="1622612" cy="7455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panose="020B0503020204020204" pitchFamily="34" charset="-122"/>
                <a:ea typeface="微软雅黑" panose="020B0503020204020204" pitchFamily="34" charset="-122"/>
              </a:rPr>
              <a:t>目录</a:t>
            </a:r>
          </a:p>
        </p:txBody>
      </p:sp>
      <p:sp>
        <p:nvSpPr>
          <p:cNvPr id="4" name="Text Box 2"/>
          <p:cNvSpPr txBox="1">
            <a:spLocks noChangeArrowheads="1"/>
          </p:cNvSpPr>
          <p:nvPr/>
        </p:nvSpPr>
        <p:spPr bwMode="blackWhite">
          <a:xfrm>
            <a:off x="3171625" y="1084204"/>
            <a:ext cx="7704856" cy="2332946"/>
          </a:xfrm>
          <a:prstGeom prst="rect">
            <a:avLst/>
          </a:prstGeom>
          <a:noFill/>
          <a:ln>
            <a:noFill/>
          </a:ln>
          <a:effectLst>
            <a:outerShdw blurRad="508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eaLnBrk="1" hangingPunct="1">
              <a:lnSpc>
                <a:spcPct val="130000"/>
              </a:lnSpc>
              <a:buBlip>
                <a:blip r:embed="rId2"/>
              </a:buBlip>
            </a:pPr>
            <a:r>
              <a:rPr lang="en-US" altLang="zh-CN" sz="2800" dirty="0" smtClean="0">
                <a:solidFill>
                  <a:schemeClr val="tx1">
                    <a:lumMod val="75000"/>
                    <a:lumOff val="25000"/>
                  </a:schemeClr>
                </a:solidFill>
                <a:latin typeface="微软雅黑" pitchFamily="34" charset="-122"/>
                <a:ea typeface="微软雅黑" pitchFamily="34" charset="-122"/>
              </a:rPr>
              <a:t>P2P</a:t>
            </a:r>
            <a:r>
              <a:rPr lang="zh-CN" altLang="en-US" sz="2800" dirty="0" smtClean="0">
                <a:solidFill>
                  <a:schemeClr val="tx1">
                    <a:lumMod val="75000"/>
                    <a:lumOff val="25000"/>
                  </a:schemeClr>
                </a:solidFill>
                <a:latin typeface="微软雅黑" pitchFamily="34" charset="-122"/>
                <a:ea typeface="微软雅黑" pitchFamily="34" charset="-122"/>
              </a:rPr>
              <a:t>行业发展趋势</a:t>
            </a:r>
            <a:endParaRPr lang="en-US" altLang="zh-CN" sz="2800"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dirty="0">
                <a:solidFill>
                  <a:schemeClr val="tx1">
                    <a:lumMod val="75000"/>
                    <a:lumOff val="25000"/>
                  </a:schemeClr>
                </a:solidFill>
                <a:latin typeface="微软雅黑" pitchFamily="34" charset="-122"/>
                <a:ea typeface="微软雅黑" pitchFamily="34" charset="-122"/>
              </a:rPr>
              <a:t>联动</a:t>
            </a:r>
            <a:r>
              <a:rPr lang="zh-CN" altLang="en-US" sz="2800" dirty="0" smtClean="0">
                <a:solidFill>
                  <a:schemeClr val="tx1">
                    <a:lumMod val="75000"/>
                    <a:lumOff val="25000"/>
                  </a:schemeClr>
                </a:solidFill>
                <a:latin typeface="微软雅黑" pitchFamily="34" charset="-122"/>
                <a:ea typeface="微软雅黑" pitchFamily="34" charset="-122"/>
              </a:rPr>
              <a:t>优势</a:t>
            </a:r>
            <a:r>
              <a:rPr lang="en-US" altLang="zh-CN" sz="2800" dirty="0" smtClean="0">
                <a:solidFill>
                  <a:schemeClr val="tx1">
                    <a:lumMod val="75000"/>
                    <a:lumOff val="25000"/>
                  </a:schemeClr>
                </a:solidFill>
                <a:latin typeface="微软雅黑" pitchFamily="34" charset="-122"/>
                <a:ea typeface="微软雅黑" pitchFamily="34" charset="-122"/>
              </a:rPr>
              <a:t>P2P</a:t>
            </a:r>
            <a:r>
              <a:rPr lang="zh-CN" altLang="en-US" sz="2800" dirty="0" smtClean="0">
                <a:solidFill>
                  <a:schemeClr val="tx1">
                    <a:lumMod val="75000"/>
                    <a:lumOff val="25000"/>
                  </a:schemeClr>
                </a:solidFill>
                <a:latin typeface="微软雅黑" pitchFamily="34" charset="-122"/>
                <a:ea typeface="微软雅黑" pitchFamily="34" charset="-122"/>
              </a:rPr>
              <a:t>资金托管综合服务方案</a:t>
            </a:r>
            <a:endParaRPr lang="en-US" altLang="zh-CN" sz="2800"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b="1" dirty="0" smtClean="0">
                <a:solidFill>
                  <a:schemeClr val="tx1">
                    <a:lumMod val="75000"/>
                    <a:lumOff val="25000"/>
                  </a:schemeClr>
                </a:solidFill>
                <a:latin typeface="微软雅黑" pitchFamily="34" charset="-122"/>
                <a:ea typeface="微软雅黑" pitchFamily="34" charset="-122"/>
              </a:rPr>
              <a:t>接入流程</a:t>
            </a:r>
            <a:endParaRPr lang="en-US" altLang="zh-CN" sz="2800" b="1"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dirty="0" smtClean="0">
                <a:solidFill>
                  <a:schemeClr val="tx1">
                    <a:lumMod val="75000"/>
                    <a:lumOff val="25000"/>
                  </a:schemeClr>
                </a:solidFill>
                <a:latin typeface="微软雅黑" pitchFamily="34" charset="-122"/>
                <a:ea typeface="微软雅黑" pitchFamily="34" charset="-122"/>
              </a:rPr>
              <a:t>关于联动优势</a:t>
            </a:r>
            <a:endParaRPr lang="en-US" altLang="zh-CN" sz="2800" dirty="0" smtClean="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08456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p:nvPr/>
        </p:nvSpPr>
        <p:spPr>
          <a:xfrm>
            <a:off x="8509574" y="2815997"/>
            <a:ext cx="2216202" cy="232169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 name="标题 1"/>
          <p:cNvSpPr>
            <a:spLocks noGrp="1"/>
          </p:cNvSpPr>
          <p:nvPr>
            <p:ph type="title"/>
          </p:nvPr>
        </p:nvSpPr>
        <p:spPr/>
        <p:txBody>
          <a:bodyPr/>
          <a:lstStyle/>
          <a:p>
            <a:r>
              <a:rPr lang="zh-CN" altLang="en-US" dirty="0" smtClean="0"/>
              <a:t>接入要求及合作承诺</a:t>
            </a:r>
            <a:endParaRPr lang="zh-CN" altLang="en-US" dirty="0"/>
          </a:p>
        </p:txBody>
      </p:sp>
      <p:cxnSp>
        <p:nvCxnSpPr>
          <p:cNvPr id="3" name="直接连接符 2"/>
          <p:cNvCxnSpPr/>
          <p:nvPr/>
        </p:nvCxnSpPr>
        <p:spPr>
          <a:xfrm rot="10800000" flipV="1">
            <a:off x="11221250" y="4039160"/>
            <a:ext cx="986625" cy="3653"/>
          </a:xfrm>
          <a:prstGeom prst="line">
            <a:avLst/>
          </a:prstGeom>
          <a:ln w="28575">
            <a:solidFill>
              <a:srgbClr val="DC1F26"/>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9742243" y="3318831"/>
            <a:ext cx="1479007" cy="1387441"/>
          </a:xfrm>
          <a:prstGeom prst="ellipse">
            <a:avLst/>
          </a:prstGeom>
          <a:solidFill>
            <a:schemeClr val="accent1">
              <a:lumMod val="7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5" name="椭圆 4"/>
          <p:cNvSpPr/>
          <p:nvPr/>
        </p:nvSpPr>
        <p:spPr>
          <a:xfrm>
            <a:off x="7875684" y="3318831"/>
            <a:ext cx="1552075" cy="1387442"/>
          </a:xfrm>
          <a:prstGeom prst="ellipse">
            <a:avLst/>
          </a:prstGeom>
          <a:solidFill>
            <a:srgbClr val="C00000"/>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6" name="Text Box 32"/>
          <p:cNvSpPr txBox="1">
            <a:spLocks noChangeArrowheads="1"/>
          </p:cNvSpPr>
          <p:nvPr/>
        </p:nvSpPr>
        <p:spPr bwMode="auto">
          <a:xfrm>
            <a:off x="9938348" y="3826698"/>
            <a:ext cx="1135001" cy="369332"/>
          </a:xfrm>
          <a:prstGeom prst="rect">
            <a:avLst/>
          </a:prstGeom>
          <a:noFill/>
          <a:ln w="9525">
            <a:noFill/>
            <a:miter lim="800000"/>
            <a:headEnd/>
            <a:tailEnd/>
          </a:ln>
        </p:spPr>
        <p:txBody>
          <a:bodyPr wrap="square">
            <a:spAutoFit/>
          </a:bodyPr>
          <a:lstStyle/>
          <a:p>
            <a:pPr algn="ctr">
              <a:defRPr/>
            </a:pPr>
            <a:r>
              <a:rPr lang="zh-CN" altLang="en-US" sz="1800" b="1" dirty="0" smtClean="0">
                <a:solidFill>
                  <a:schemeClr val="bg1"/>
                </a:solidFill>
                <a:latin typeface="微软雅黑" pitchFamily="34" charset="-122"/>
                <a:ea typeface="微软雅黑" pitchFamily="34" charset="-122"/>
              </a:rPr>
              <a:t>合作承诺</a:t>
            </a:r>
            <a:endParaRPr lang="zh-CN" altLang="en-US" sz="1800" b="1" dirty="0">
              <a:solidFill>
                <a:schemeClr val="bg1"/>
              </a:solidFill>
              <a:latin typeface="微软雅黑" pitchFamily="34" charset="-122"/>
              <a:ea typeface="微软雅黑" pitchFamily="34" charset="-122"/>
            </a:endParaRPr>
          </a:p>
        </p:txBody>
      </p:sp>
      <p:sp>
        <p:nvSpPr>
          <p:cNvPr id="7" name="Text Box 31"/>
          <p:cNvSpPr txBox="1">
            <a:spLocks noChangeArrowheads="1"/>
          </p:cNvSpPr>
          <p:nvPr/>
        </p:nvSpPr>
        <p:spPr bwMode="auto">
          <a:xfrm>
            <a:off x="8065600" y="3834947"/>
            <a:ext cx="1246818" cy="369332"/>
          </a:xfrm>
          <a:prstGeom prst="rect">
            <a:avLst/>
          </a:prstGeom>
          <a:noFill/>
          <a:ln w="9525">
            <a:noFill/>
            <a:miter lim="800000"/>
            <a:headEnd/>
            <a:tailEnd/>
          </a:ln>
        </p:spPr>
        <p:txBody>
          <a:bodyPr wrap="square">
            <a:spAutoFit/>
          </a:bodyPr>
          <a:lstStyle/>
          <a:p>
            <a:pPr algn="ctr">
              <a:defRPr/>
            </a:pPr>
            <a:r>
              <a:rPr lang="zh-CN" altLang="en-US" sz="1800" b="1" dirty="0" smtClean="0">
                <a:solidFill>
                  <a:schemeClr val="bg1"/>
                </a:solidFill>
                <a:latin typeface="微软雅黑" pitchFamily="34" charset="-122"/>
                <a:ea typeface="微软雅黑" pitchFamily="34" charset="-122"/>
              </a:rPr>
              <a:t>接入要求</a:t>
            </a:r>
            <a:endParaRPr lang="zh-CN" altLang="en-US" sz="1800" b="1" dirty="0">
              <a:solidFill>
                <a:schemeClr val="bg1"/>
              </a:solidFill>
              <a:latin typeface="微软雅黑" pitchFamily="34" charset="-122"/>
              <a:ea typeface="微软雅黑" pitchFamily="34" charset="-122"/>
            </a:endParaRPr>
          </a:p>
        </p:txBody>
      </p:sp>
      <p:cxnSp>
        <p:nvCxnSpPr>
          <p:cNvPr id="14" name="直接连接符 13"/>
          <p:cNvCxnSpPr/>
          <p:nvPr/>
        </p:nvCxnSpPr>
        <p:spPr>
          <a:xfrm rot="10800000">
            <a:off x="0" y="4039162"/>
            <a:ext cx="7875684" cy="901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组合 20"/>
          <p:cNvGrpSpPr/>
          <p:nvPr/>
        </p:nvGrpSpPr>
        <p:grpSpPr>
          <a:xfrm>
            <a:off x="2038034" y="4196029"/>
            <a:ext cx="6824611" cy="2039410"/>
            <a:chOff x="2233759" y="3043799"/>
            <a:chExt cx="3413867" cy="2121082"/>
          </a:xfrm>
        </p:grpSpPr>
        <p:sp>
          <p:nvSpPr>
            <p:cNvPr id="16" name="TextBox 18"/>
            <p:cNvSpPr txBox="1"/>
            <p:nvPr/>
          </p:nvSpPr>
          <p:spPr>
            <a:xfrm>
              <a:off x="2525964" y="3388313"/>
              <a:ext cx="3121662" cy="1776568"/>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marL="285750" indent="-285750">
                <a:lnSpc>
                  <a:spcPct val="150000"/>
                </a:lnSpc>
                <a:buFont typeface="Wingdings" panose="05000000000000000000" pitchFamily="2" charset="2"/>
                <a:buChar char="u"/>
                <a:defRPr sz="1400">
                  <a:solidFill>
                    <a:schemeClr val="tx1">
                      <a:lumMod val="85000"/>
                      <a:lumOff val="15000"/>
                    </a:schemeClr>
                  </a:solidFill>
                  <a:latin typeface="微软雅黑" pitchFamily="34" charset="-122"/>
                  <a:ea typeface="微软雅黑" pitchFamily="34" charset="-122"/>
                </a:defRPr>
              </a:lvl1pPr>
            </a:lstStyle>
            <a:p>
              <a:r>
                <a:rPr lang="zh-CN" altLang="zh-CN" dirty="0"/>
                <a:t>承诺实际开展业务与申报业务一致，不采用任何欺诈交易的形式；</a:t>
              </a:r>
            </a:p>
            <a:p>
              <a:r>
                <a:rPr lang="zh-CN" altLang="zh-CN" dirty="0"/>
                <a:t>承诺不会利用任一渠道进行任何形式的虚假宣传；</a:t>
              </a:r>
            </a:p>
            <a:p>
              <a:r>
                <a:rPr lang="zh-CN" altLang="zh-CN" dirty="0"/>
                <a:t>承诺用户支付购买前，向用户清晰明示相关业务信息并确保用户知晓。</a:t>
              </a:r>
            </a:p>
            <a:p>
              <a:r>
                <a:rPr lang="zh-CN" altLang="zh-CN" dirty="0"/>
                <a:t>约定一旦出现违反业务相关承诺的情况，合作公司将承担因此而产生的一切经济损失及法律责任。</a:t>
              </a:r>
              <a:endParaRPr lang="zh-CN" altLang="en-US" dirty="0"/>
            </a:p>
          </p:txBody>
        </p:sp>
        <p:sp>
          <p:nvSpPr>
            <p:cNvPr id="17" name="TextBox 19"/>
            <p:cNvSpPr txBox="1"/>
            <p:nvPr/>
          </p:nvSpPr>
          <p:spPr>
            <a:xfrm>
              <a:off x="2233759" y="3043799"/>
              <a:ext cx="292205" cy="1179089"/>
            </a:xfrm>
            <a:prstGeom prst="rect">
              <a:avLst/>
            </a:prstGeom>
            <a:noFill/>
          </p:spPr>
          <p:txBody>
            <a:bodyPr vert="eaVert" wrap="square" rtlCol="0">
              <a:spAutoFit/>
            </a:bodyPr>
            <a:lstStyle/>
            <a:p>
              <a:r>
                <a:rPr lang="zh-CN" altLang="en-US" sz="2000" b="1" dirty="0" smtClean="0">
                  <a:solidFill>
                    <a:srgbClr val="C00000"/>
                  </a:solidFill>
                  <a:latin typeface="微软雅黑" pitchFamily="34" charset="-122"/>
                  <a:ea typeface="微软雅黑" pitchFamily="34" charset="-122"/>
                </a:rPr>
                <a:t>合作承诺</a:t>
              </a:r>
              <a:endParaRPr lang="zh-CN" altLang="en-US" sz="2000" b="1" dirty="0">
                <a:solidFill>
                  <a:srgbClr val="C00000"/>
                </a:solidFill>
                <a:latin typeface="微软雅黑" pitchFamily="34" charset="-122"/>
                <a:ea typeface="微软雅黑" pitchFamily="34" charset="-122"/>
              </a:endParaRPr>
            </a:p>
          </p:txBody>
        </p:sp>
      </p:grpSp>
      <p:grpSp>
        <p:nvGrpSpPr>
          <p:cNvPr id="18" name="组合 23"/>
          <p:cNvGrpSpPr/>
          <p:nvPr/>
        </p:nvGrpSpPr>
        <p:grpSpPr>
          <a:xfrm>
            <a:off x="606842" y="1721067"/>
            <a:ext cx="6769103" cy="2310830"/>
            <a:chOff x="513489" y="1144408"/>
            <a:chExt cx="3899031" cy="2403370"/>
          </a:xfrm>
        </p:grpSpPr>
        <p:sp>
          <p:nvSpPr>
            <p:cNvPr id="19" name="TextBox 21"/>
            <p:cNvSpPr txBox="1"/>
            <p:nvPr/>
          </p:nvSpPr>
          <p:spPr>
            <a:xfrm>
              <a:off x="513489" y="1144408"/>
              <a:ext cx="283649" cy="1160696"/>
            </a:xfrm>
            <a:prstGeom prst="rect">
              <a:avLst/>
            </a:prstGeom>
            <a:noFill/>
          </p:spPr>
          <p:txBody>
            <a:bodyPr vert="eaVert" wrap="square" rtlCol="0">
              <a:spAutoFit/>
            </a:bodyPr>
            <a:lstStyle/>
            <a:p>
              <a:r>
                <a:rPr lang="zh-CN" altLang="en-US" sz="2000" b="1" dirty="0" smtClean="0">
                  <a:solidFill>
                    <a:srgbClr val="C00000"/>
                  </a:solidFill>
                  <a:latin typeface="微软雅黑" pitchFamily="34" charset="-122"/>
                  <a:ea typeface="微软雅黑" pitchFamily="34" charset="-122"/>
                </a:rPr>
                <a:t>接入要求</a:t>
              </a:r>
              <a:endParaRPr lang="zh-CN" altLang="en-US" sz="2000" b="1" dirty="0">
                <a:solidFill>
                  <a:srgbClr val="C00000"/>
                </a:solidFill>
                <a:latin typeface="微软雅黑" pitchFamily="34" charset="-122"/>
                <a:ea typeface="微软雅黑" pitchFamily="34" charset="-122"/>
              </a:endParaRPr>
            </a:p>
          </p:txBody>
        </p:sp>
        <p:sp>
          <p:nvSpPr>
            <p:cNvPr id="20" name="Rectangle 3"/>
            <p:cNvSpPr txBox="1">
              <a:spLocks noChangeArrowheads="1"/>
            </p:cNvSpPr>
            <p:nvPr/>
          </p:nvSpPr>
          <p:spPr bwMode="auto">
            <a:xfrm>
              <a:off x="811424" y="1435106"/>
              <a:ext cx="3601096" cy="2112672"/>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marL="285750" indent="-285750">
                <a:lnSpc>
                  <a:spcPct val="150000"/>
                </a:lnSpc>
                <a:buFont typeface="Wingdings" panose="05000000000000000000" pitchFamily="2" charset="2"/>
                <a:buChar char="u"/>
                <a:defRPr sz="1400">
                  <a:solidFill>
                    <a:schemeClr val="tx1">
                      <a:lumMod val="85000"/>
                      <a:lumOff val="15000"/>
                    </a:schemeClr>
                  </a:solidFill>
                  <a:latin typeface="微软雅黑" pitchFamily="34" charset="-122"/>
                  <a:ea typeface="微软雅黑" pitchFamily="34" charset="-122"/>
                </a:defRPr>
              </a:lvl1pPr>
            </a:lstStyle>
            <a:p>
              <a:r>
                <a:rPr lang="zh-CN" altLang="en-US" dirty="0"/>
                <a:t>企业规模：独立法人企业，营业执照注册资金应在</a:t>
              </a:r>
              <a:r>
                <a:rPr lang="en-US" altLang="zh-CN" dirty="0" smtClean="0"/>
                <a:t>1000</a:t>
              </a:r>
              <a:r>
                <a:rPr lang="zh-CN" altLang="en-US" dirty="0" smtClean="0"/>
                <a:t>万</a:t>
              </a:r>
              <a:r>
                <a:rPr lang="zh-CN" altLang="en-US" dirty="0"/>
                <a:t>以上，相关业务资质需</a:t>
              </a:r>
              <a:r>
                <a:rPr lang="zh-CN" altLang="en-US" dirty="0" smtClean="0"/>
                <a:t>齐全</a:t>
              </a:r>
              <a:r>
                <a:rPr lang="en-US" altLang="zh-CN" dirty="0" smtClean="0"/>
                <a:t>,</a:t>
              </a:r>
              <a:r>
                <a:rPr lang="zh-CN" altLang="en-US" dirty="0" smtClean="0"/>
                <a:t>成立时间</a:t>
              </a:r>
              <a:r>
                <a:rPr lang="en-US" altLang="zh-CN" dirty="0" smtClean="0"/>
                <a:t>1</a:t>
              </a:r>
              <a:r>
                <a:rPr lang="zh-CN" altLang="en-US" dirty="0" smtClean="0"/>
                <a:t>年以上；</a:t>
              </a:r>
              <a:endParaRPr lang="en-US" altLang="zh-CN" dirty="0"/>
            </a:p>
            <a:p>
              <a:r>
                <a:rPr lang="zh-CN" altLang="en-US" dirty="0"/>
                <a:t>技术能力：需配备与无线支付业务对接必要的技术平台以及专职技术人员，对于其对接系统，应有</a:t>
              </a:r>
              <a:r>
                <a:rPr lang="en-US" altLang="zh-CN" dirty="0"/>
                <a:t>7</a:t>
              </a:r>
              <a:r>
                <a:rPr lang="zh-CN" altLang="en-US" dirty="0"/>
                <a:t>*</a:t>
              </a:r>
              <a:r>
                <a:rPr lang="en-US" altLang="zh-CN" dirty="0"/>
                <a:t>24</a:t>
              </a:r>
              <a:r>
                <a:rPr lang="zh-CN" altLang="en-US" dirty="0"/>
                <a:t>运维监控、排查问题等能力。</a:t>
              </a:r>
              <a:endParaRPr lang="en-US" altLang="zh-CN" dirty="0"/>
            </a:p>
            <a:p>
              <a:r>
                <a:rPr lang="zh-CN" altLang="en-US" dirty="0"/>
                <a:t>客服能力：需配备专职技术人员对于产品使用问题进行处理，具备专门客服电话</a:t>
              </a:r>
              <a:endParaRPr lang="en-US" altLang="zh-CN" dirty="0"/>
            </a:p>
          </p:txBody>
        </p:sp>
      </p:grpSp>
      <p:sp>
        <p:nvSpPr>
          <p:cNvPr id="28" name="等腰三角形 27"/>
          <p:cNvSpPr/>
          <p:nvPr/>
        </p:nvSpPr>
        <p:spPr>
          <a:xfrm rot="9347421">
            <a:off x="10432955" y="3198266"/>
            <a:ext cx="172679" cy="18310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8641252" flipH="1">
            <a:off x="8727473" y="4675099"/>
            <a:ext cx="175730" cy="18376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3334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P2P</a:t>
            </a:r>
            <a:r>
              <a:rPr lang="zh-CN" altLang="en-US" dirty="0" smtClean="0"/>
              <a:t>行业监管呼之欲出</a:t>
            </a:r>
            <a:endParaRPr lang="zh-CN" altLang="en-US" dirty="0"/>
          </a:p>
        </p:txBody>
      </p:sp>
      <p:sp>
        <p:nvSpPr>
          <p:cNvPr id="7" name="AutoShape 5"/>
          <p:cNvSpPr>
            <a:spLocks noChangeAspect="1" noChangeArrowheads="1"/>
          </p:cNvSpPr>
          <p:nvPr/>
        </p:nvSpPr>
        <p:spPr bwMode="auto">
          <a:xfrm rot="5400000">
            <a:off x="7334998" y="2508094"/>
            <a:ext cx="1033181" cy="1514671"/>
          </a:xfrm>
          <a:prstGeom prst="homePlate">
            <a:avLst>
              <a:gd name="adj" fmla="val 12574"/>
            </a:avLst>
          </a:prstGeom>
          <a:solidFill>
            <a:srgbClr val="C00000"/>
          </a:solidFill>
          <a:ln>
            <a:noFill/>
          </a:ln>
          <a:effectLst/>
        </p:spPr>
        <p:txBody>
          <a:bodyPr vert="vert270" wrap="square" lIns="0" tIns="0" rIns="0" bIns="0" anchor="ctr">
            <a:noAutofit/>
          </a:bodyPr>
          <a:lstStyle/>
          <a:p>
            <a:pPr algn="ctr"/>
            <a:r>
              <a:rPr kumimoji="1" lang="zh-CN" altLang="en-US" sz="2400" dirty="0">
                <a:solidFill>
                  <a:schemeClr val="bg1"/>
                </a:solidFill>
                <a:latin typeface="微软雅黑" panose="020B0503020204020204" pitchFamily="34" charset="-122"/>
                <a:ea typeface="微软雅黑" panose="020B0503020204020204" pitchFamily="34" charset="-122"/>
              </a:rPr>
              <a:t>经营合规</a:t>
            </a:r>
          </a:p>
        </p:txBody>
      </p:sp>
      <p:sp>
        <p:nvSpPr>
          <p:cNvPr id="8" name="AutoShape 7"/>
          <p:cNvSpPr>
            <a:spLocks noChangeAspect="1" noChangeArrowheads="1"/>
          </p:cNvSpPr>
          <p:nvPr/>
        </p:nvSpPr>
        <p:spPr bwMode="auto">
          <a:xfrm rot="5400000">
            <a:off x="9481740" y="2508094"/>
            <a:ext cx="1033181" cy="1514671"/>
          </a:xfrm>
          <a:prstGeom prst="homePlate">
            <a:avLst>
              <a:gd name="adj" fmla="val 12574"/>
            </a:avLst>
          </a:prstGeom>
          <a:solidFill>
            <a:srgbClr val="C00000"/>
          </a:solidFill>
          <a:ln>
            <a:noFill/>
          </a:ln>
          <a:effectLst/>
        </p:spPr>
        <p:txBody>
          <a:bodyPr vert="vert270" wrap="square" lIns="0" tIns="0" rIns="0" bIns="0" anchor="ctr">
            <a:noAutofit/>
          </a:bodyPr>
          <a:lstStyle/>
          <a:p>
            <a:pPr algn="ctr"/>
            <a:r>
              <a:rPr kumimoji="1" lang="zh-CN" altLang="en-US" sz="2400" dirty="0">
                <a:solidFill>
                  <a:schemeClr val="bg1"/>
                </a:solidFill>
                <a:latin typeface="微软雅黑" panose="020B0503020204020204" pitchFamily="34" charset="-122"/>
                <a:ea typeface="微软雅黑" panose="020B0503020204020204" pitchFamily="34" charset="-122"/>
              </a:rPr>
              <a:t>资金安全</a:t>
            </a:r>
          </a:p>
        </p:txBody>
      </p:sp>
      <p:sp>
        <p:nvSpPr>
          <p:cNvPr id="6" name="Rectangle 4"/>
          <p:cNvSpPr>
            <a:spLocks noChangeArrowheads="1"/>
          </p:cNvSpPr>
          <p:nvPr/>
        </p:nvSpPr>
        <p:spPr bwMode="auto">
          <a:xfrm>
            <a:off x="6629810" y="3743394"/>
            <a:ext cx="4614204" cy="1222502"/>
          </a:xfrm>
          <a:prstGeom prst="rect">
            <a:avLst/>
          </a:prstGeom>
          <a:solidFill>
            <a:schemeClr val="bg1">
              <a:lumMod val="50000"/>
            </a:schemeClr>
          </a:solidFill>
          <a:ln>
            <a:noFill/>
          </a:ln>
          <a:effectLst/>
        </p:spPr>
        <p:txBody>
          <a:bodyPr wrap="square" lIns="0" tIns="0" rIns="0" bIns="0" anchor="ctr">
            <a:noAutofit/>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chemeClr val="bg1"/>
                </a:solidFill>
                <a:latin typeface="微软雅黑" panose="020B0503020204020204" pitchFamily="34" charset="-122"/>
                <a:ea typeface="微软雅黑" panose="020B0503020204020204" pitchFamily="34" charset="-122"/>
              </a:rPr>
              <a:t>第三方资金托管账户服务</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8" name="Picture 3" descr="C:\Users\hatayt\Pictures\DVD_ART36\Artwork_Imagery\Icons - Illustrations\_ xMAC STYLE\link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72061">
            <a:off x="8426100" y="2770033"/>
            <a:ext cx="997721" cy="99772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79400" y="4962088"/>
            <a:ext cx="5520899" cy="877163"/>
          </a:xfrm>
          <a:prstGeom prst="rect">
            <a:avLst/>
          </a:prstGeom>
          <a:effectLst/>
        </p:spPr>
        <p:txBody>
          <a:bodyPr wrap="square">
            <a:spAutoFit/>
          </a:bodyPr>
          <a:lstStyle/>
          <a:p>
            <a:pPr>
              <a:lnSpc>
                <a:spcPct val="150000"/>
              </a:lnSpc>
            </a:pPr>
            <a:r>
              <a:rPr lang="en-US" altLang="zh-CN" sz="2000" b="1" dirty="0" smtClean="0">
                <a:solidFill>
                  <a:schemeClr val="tx1">
                    <a:lumMod val="65000"/>
                    <a:lumOff val="35000"/>
                  </a:schemeClr>
                </a:solidFill>
                <a:latin typeface="微软雅黑" pitchFamily="34" charset="-122"/>
                <a:ea typeface="微软雅黑" pitchFamily="34" charset="-122"/>
              </a:rPr>
              <a:t>2015</a:t>
            </a:r>
            <a:r>
              <a:rPr lang="zh-CN" altLang="en-US" sz="2000" b="1" dirty="0" smtClean="0">
                <a:solidFill>
                  <a:schemeClr val="tx1">
                    <a:lumMod val="65000"/>
                    <a:lumOff val="35000"/>
                  </a:schemeClr>
                </a:solidFill>
                <a:latin typeface="微软雅黑" pitchFamily="34" charset="-122"/>
                <a:ea typeface="微软雅黑" pitchFamily="34" charset="-122"/>
              </a:rPr>
              <a:t>年</a:t>
            </a:r>
            <a:r>
              <a:rPr lang="en-US" altLang="zh-CN" sz="2000" b="1" dirty="0" smtClean="0">
                <a:solidFill>
                  <a:schemeClr val="tx1">
                    <a:lumMod val="65000"/>
                    <a:lumOff val="35000"/>
                  </a:schemeClr>
                </a:solidFill>
                <a:latin typeface="微软雅黑" pitchFamily="34" charset="-122"/>
                <a:ea typeface="微软雅黑" pitchFamily="34" charset="-122"/>
              </a:rPr>
              <a:t>1</a:t>
            </a:r>
            <a:r>
              <a:rPr lang="zh-CN" altLang="en-US" sz="2000" b="1" dirty="0">
                <a:solidFill>
                  <a:schemeClr val="tx1">
                    <a:lumMod val="65000"/>
                    <a:lumOff val="35000"/>
                  </a:schemeClr>
                </a:solidFill>
                <a:latin typeface="微软雅黑" pitchFamily="34" charset="-122"/>
                <a:ea typeface="微软雅黑" pitchFamily="34" charset="-122"/>
              </a:rPr>
              <a:t>月</a:t>
            </a:r>
            <a:r>
              <a:rPr lang="en-US" altLang="zh-CN" sz="2000" b="1" dirty="0">
                <a:solidFill>
                  <a:schemeClr val="tx1">
                    <a:lumMod val="65000"/>
                    <a:lumOff val="35000"/>
                  </a:schemeClr>
                </a:solidFill>
                <a:latin typeface="微软雅黑" pitchFamily="34" charset="-122"/>
                <a:ea typeface="微软雅黑" pitchFamily="34" charset="-122"/>
              </a:rPr>
              <a:t>20</a:t>
            </a:r>
            <a:r>
              <a:rPr lang="zh-CN" altLang="en-US" sz="2000" b="1" dirty="0" smtClean="0">
                <a:solidFill>
                  <a:schemeClr val="tx1">
                    <a:lumMod val="65000"/>
                    <a:lumOff val="35000"/>
                  </a:schemeClr>
                </a:solidFill>
                <a:latin typeface="微软雅黑" pitchFamily="34" charset="-122"/>
                <a:ea typeface="微软雅黑" pitchFamily="34" charset="-122"/>
              </a:rPr>
              <a:t>日</a:t>
            </a:r>
            <a:r>
              <a:rPr lang="zh-CN" altLang="en-US" sz="1400" dirty="0" smtClean="0">
                <a:solidFill>
                  <a:schemeClr val="tx1">
                    <a:lumMod val="75000"/>
                    <a:lumOff val="25000"/>
                  </a:schemeClr>
                </a:solidFill>
                <a:latin typeface="微软雅黑" pitchFamily="34" charset="-122"/>
                <a:ea typeface="微软雅黑" pitchFamily="34" charset="-122"/>
              </a:rPr>
              <a:t>，</a:t>
            </a:r>
            <a:r>
              <a:rPr lang="zh-CN" altLang="en-US" sz="1400" dirty="0">
                <a:solidFill>
                  <a:schemeClr val="tx1">
                    <a:lumMod val="75000"/>
                    <a:lumOff val="25000"/>
                  </a:schemeClr>
                </a:solidFill>
                <a:latin typeface="微软雅黑" pitchFamily="34" charset="-122"/>
                <a:ea typeface="微软雅黑" pitchFamily="34" charset="-122"/>
              </a:rPr>
              <a:t>银监会宣布进行机构调整</a:t>
            </a:r>
            <a:r>
              <a:rPr lang="zh-CN" altLang="en-US" sz="1400" dirty="0" smtClean="0">
                <a:solidFill>
                  <a:schemeClr val="tx1">
                    <a:lumMod val="75000"/>
                    <a:lumOff val="25000"/>
                  </a:schemeClr>
                </a:solidFill>
                <a:latin typeface="微软雅黑" pitchFamily="34" charset="-122"/>
                <a:ea typeface="微软雅黑" pitchFamily="34" charset="-122"/>
              </a:rPr>
              <a:t>，设立银行业普惠金融工作部，牵头推进银行业普惠金融工作。</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9" name="矩形 8"/>
          <p:cNvSpPr/>
          <p:nvPr/>
        </p:nvSpPr>
        <p:spPr>
          <a:xfrm>
            <a:off x="279400" y="1270970"/>
            <a:ext cx="5520899" cy="1200329"/>
          </a:xfrm>
          <a:prstGeom prst="rect">
            <a:avLst/>
          </a:prstGeom>
          <a:effectLst/>
        </p:spPr>
        <p:txBody>
          <a:bodyPr wrap="square">
            <a:spAutoFit/>
          </a:bodyPr>
          <a:lstStyle/>
          <a:p>
            <a:pPr>
              <a:lnSpc>
                <a:spcPct val="150000"/>
              </a:lnSpc>
            </a:pPr>
            <a:r>
              <a:rPr lang="en-US" altLang="zh-CN" sz="2000" b="1" dirty="0" smtClean="0">
                <a:solidFill>
                  <a:schemeClr val="tx1">
                    <a:lumMod val="65000"/>
                    <a:lumOff val="35000"/>
                  </a:schemeClr>
                </a:solidFill>
                <a:latin typeface="微软雅黑" pitchFamily="34" charset="-122"/>
                <a:ea typeface="微软雅黑" pitchFamily="34" charset="-122"/>
              </a:rPr>
              <a:t>2014</a:t>
            </a:r>
            <a:r>
              <a:rPr lang="zh-CN" altLang="en-US" sz="2000" b="1" dirty="0" smtClean="0">
                <a:solidFill>
                  <a:schemeClr val="tx1">
                    <a:lumMod val="65000"/>
                    <a:lumOff val="35000"/>
                  </a:schemeClr>
                </a:solidFill>
                <a:latin typeface="微软雅黑" pitchFamily="34" charset="-122"/>
                <a:ea typeface="微软雅黑" pitchFamily="34" charset="-122"/>
              </a:rPr>
              <a:t>年</a:t>
            </a:r>
            <a:r>
              <a:rPr lang="en-US" altLang="zh-CN" sz="2000" b="1" dirty="0" smtClean="0">
                <a:solidFill>
                  <a:schemeClr val="tx1">
                    <a:lumMod val="65000"/>
                    <a:lumOff val="35000"/>
                  </a:schemeClr>
                </a:solidFill>
                <a:latin typeface="微软雅黑" pitchFamily="34" charset="-122"/>
                <a:ea typeface="微软雅黑" pitchFamily="34" charset="-122"/>
              </a:rPr>
              <a:t>12</a:t>
            </a:r>
            <a:r>
              <a:rPr lang="zh-CN" altLang="en-US" sz="2000" b="1" dirty="0" smtClean="0">
                <a:solidFill>
                  <a:schemeClr val="tx1">
                    <a:lumMod val="65000"/>
                    <a:lumOff val="35000"/>
                  </a:schemeClr>
                </a:solidFill>
                <a:latin typeface="微软雅黑" pitchFamily="34" charset="-122"/>
                <a:ea typeface="微软雅黑" pitchFamily="34" charset="-122"/>
              </a:rPr>
              <a:t>月</a:t>
            </a:r>
            <a:r>
              <a:rPr lang="en-US" altLang="zh-CN" sz="2000" b="1" dirty="0" smtClean="0">
                <a:solidFill>
                  <a:schemeClr val="tx1">
                    <a:lumMod val="65000"/>
                    <a:lumOff val="35000"/>
                  </a:schemeClr>
                </a:solidFill>
                <a:latin typeface="微软雅黑" pitchFamily="34" charset="-122"/>
                <a:ea typeface="微软雅黑" pitchFamily="34" charset="-122"/>
              </a:rPr>
              <a:t>16</a:t>
            </a:r>
            <a:r>
              <a:rPr lang="zh-CN" altLang="en-US" sz="2000" b="1" dirty="0" smtClean="0">
                <a:solidFill>
                  <a:schemeClr val="tx1">
                    <a:lumMod val="65000"/>
                    <a:lumOff val="35000"/>
                  </a:schemeClr>
                </a:solidFill>
                <a:latin typeface="微软雅黑" pitchFamily="34" charset="-122"/>
                <a:ea typeface="微软雅黑" pitchFamily="34" charset="-122"/>
              </a:rPr>
              <a:t>日</a:t>
            </a:r>
            <a:r>
              <a:rPr lang="zh-CN" altLang="en-US" sz="1400" dirty="0" smtClean="0">
                <a:solidFill>
                  <a:schemeClr val="tx1">
                    <a:lumMod val="75000"/>
                    <a:lumOff val="25000"/>
                  </a:schemeClr>
                </a:solidFill>
                <a:latin typeface="微软雅黑" pitchFamily="34" charset="-122"/>
                <a:ea typeface="微软雅黑" pitchFamily="34" charset="-122"/>
              </a:rPr>
              <a:t>，北京市网贷行业协会第一次会员大会在北京京师科技大厦召开。北京市民政局、北京市金融工作局以及</a:t>
            </a:r>
            <a:r>
              <a:rPr lang="en-US" altLang="zh-CN" sz="1400" dirty="0" smtClean="0">
                <a:solidFill>
                  <a:schemeClr val="tx1">
                    <a:lumMod val="75000"/>
                    <a:lumOff val="25000"/>
                  </a:schemeClr>
                </a:solidFill>
                <a:latin typeface="微软雅黑" pitchFamily="34" charset="-122"/>
                <a:ea typeface="微软雅黑" pitchFamily="34" charset="-122"/>
              </a:rPr>
              <a:t>30</a:t>
            </a:r>
            <a:r>
              <a:rPr lang="zh-CN" altLang="en-US" sz="1400" dirty="0" smtClean="0">
                <a:solidFill>
                  <a:schemeClr val="tx1">
                    <a:lumMod val="75000"/>
                    <a:lumOff val="25000"/>
                  </a:schemeClr>
                </a:solidFill>
                <a:latin typeface="微软雅黑" pitchFamily="34" charset="-122"/>
                <a:ea typeface="微软雅黑" pitchFamily="34" charset="-122"/>
              </a:rPr>
              <a:t>家发起会员参会。会议明确了以下监管原则：</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10" name="矩形 9"/>
          <p:cNvSpPr/>
          <p:nvPr/>
        </p:nvSpPr>
        <p:spPr>
          <a:xfrm>
            <a:off x="279400" y="3582753"/>
            <a:ext cx="5520899" cy="1200329"/>
          </a:xfrm>
          <a:prstGeom prst="rect">
            <a:avLst/>
          </a:prstGeom>
          <a:effectLst/>
        </p:spPr>
        <p:txBody>
          <a:bodyPr wrap="square">
            <a:spAutoFit/>
          </a:bodyPr>
          <a:lstStyle/>
          <a:p>
            <a:pPr>
              <a:lnSpc>
                <a:spcPct val="150000"/>
              </a:lnSpc>
            </a:pPr>
            <a:r>
              <a:rPr lang="en-US" altLang="zh-CN" sz="2000" b="1" dirty="0" smtClean="0">
                <a:solidFill>
                  <a:schemeClr val="tx1">
                    <a:lumMod val="65000"/>
                    <a:lumOff val="35000"/>
                  </a:schemeClr>
                </a:solidFill>
                <a:latin typeface="微软雅黑" pitchFamily="34" charset="-122"/>
                <a:ea typeface="微软雅黑" pitchFamily="34" charset="-122"/>
              </a:rPr>
              <a:t>2014</a:t>
            </a:r>
            <a:r>
              <a:rPr lang="zh-CN" altLang="en-US" sz="2000" b="1" dirty="0" smtClean="0">
                <a:solidFill>
                  <a:schemeClr val="tx1">
                    <a:lumMod val="65000"/>
                    <a:lumOff val="35000"/>
                  </a:schemeClr>
                </a:solidFill>
                <a:latin typeface="微软雅黑" pitchFamily="34" charset="-122"/>
                <a:ea typeface="微软雅黑" pitchFamily="34" charset="-122"/>
              </a:rPr>
              <a:t>年</a:t>
            </a:r>
            <a:r>
              <a:rPr lang="en-US" altLang="zh-CN" sz="2000" b="1" dirty="0" smtClean="0">
                <a:solidFill>
                  <a:schemeClr val="tx1">
                    <a:lumMod val="65000"/>
                    <a:lumOff val="35000"/>
                  </a:schemeClr>
                </a:solidFill>
                <a:latin typeface="微软雅黑" pitchFamily="34" charset="-122"/>
                <a:ea typeface="微软雅黑" pitchFamily="34" charset="-122"/>
              </a:rPr>
              <a:t>12</a:t>
            </a:r>
            <a:r>
              <a:rPr lang="zh-CN" altLang="en-US" sz="2000" b="1" dirty="0" smtClean="0">
                <a:solidFill>
                  <a:schemeClr val="tx1">
                    <a:lumMod val="65000"/>
                    <a:lumOff val="35000"/>
                  </a:schemeClr>
                </a:solidFill>
                <a:latin typeface="微软雅黑" pitchFamily="34" charset="-122"/>
                <a:ea typeface="微软雅黑" pitchFamily="34" charset="-122"/>
              </a:rPr>
              <a:t>月</a:t>
            </a:r>
            <a:r>
              <a:rPr lang="en-US" altLang="zh-CN" sz="2000" b="1" dirty="0" smtClean="0">
                <a:solidFill>
                  <a:schemeClr val="tx1">
                    <a:lumMod val="65000"/>
                    <a:lumOff val="35000"/>
                  </a:schemeClr>
                </a:solidFill>
                <a:latin typeface="微软雅黑" pitchFamily="34" charset="-122"/>
                <a:ea typeface="微软雅黑" pitchFamily="34" charset="-122"/>
              </a:rPr>
              <a:t>29</a:t>
            </a:r>
            <a:r>
              <a:rPr lang="zh-CN" altLang="en-US" sz="2000" b="1" dirty="0" smtClean="0">
                <a:solidFill>
                  <a:schemeClr val="tx1">
                    <a:lumMod val="65000"/>
                    <a:lumOff val="35000"/>
                  </a:schemeClr>
                </a:solidFill>
                <a:latin typeface="微软雅黑" pitchFamily="34" charset="-122"/>
                <a:ea typeface="微软雅黑" pitchFamily="34" charset="-122"/>
              </a:rPr>
              <a:t>日</a:t>
            </a:r>
            <a:r>
              <a:rPr lang="zh-CN" altLang="en-US" sz="1400" dirty="0" smtClean="0">
                <a:solidFill>
                  <a:schemeClr val="tx1">
                    <a:lumMod val="75000"/>
                    <a:lumOff val="25000"/>
                  </a:schemeClr>
                </a:solidFill>
                <a:latin typeface="微软雅黑" pitchFamily="34" charset="-122"/>
                <a:ea typeface="微软雅黑" pitchFamily="34" charset="-122"/>
              </a:rPr>
              <a:t>，北京市民政局向北京市网贷行业协会筹备组颁发了</a:t>
            </a:r>
            <a:r>
              <a:rPr lang="en-US"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行政决定许可书</a:t>
            </a:r>
            <a:r>
              <a:rPr lang="en-US" altLang="zh-CN" sz="1400" dirty="0" smtClean="0">
                <a:solidFill>
                  <a:schemeClr val="tx1">
                    <a:lumMod val="75000"/>
                    <a:lumOff val="25000"/>
                  </a:schemeClr>
                </a:solidFill>
                <a:latin typeface="微软雅黑" pitchFamily="34" charset="-122"/>
                <a:ea typeface="微软雅黑" pitchFamily="34" charset="-122"/>
              </a:rPr>
              <a:t>》</a:t>
            </a:r>
            <a:r>
              <a:rPr lang="zh-CN" altLang="en-US" sz="1400" dirty="0" smtClean="0">
                <a:solidFill>
                  <a:schemeClr val="tx1">
                    <a:lumMod val="75000"/>
                    <a:lumOff val="25000"/>
                  </a:schemeClr>
                </a:solidFill>
                <a:latin typeface="微软雅黑" pitchFamily="34" charset="-122"/>
                <a:ea typeface="微软雅黑" pitchFamily="34" charset="-122"/>
              </a:rPr>
              <a:t>，标志着北京市网贷行业协会正式获批成立。这是我国第一个网贷行业协会组织。</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11" name="矩形 10"/>
          <p:cNvSpPr/>
          <p:nvPr/>
        </p:nvSpPr>
        <p:spPr>
          <a:xfrm>
            <a:off x="736899" y="2471299"/>
            <a:ext cx="4027546" cy="1061829"/>
          </a:xfrm>
          <a:prstGeom prst="rect">
            <a:avLst/>
          </a:prstGeom>
          <a:effectLst/>
        </p:spPr>
        <p:txBody>
          <a:bodyPr wrap="square">
            <a:spAutoFit/>
          </a:bodyPr>
          <a:lstStyle/>
          <a:p>
            <a:pPr marL="285750" indent="-285750">
              <a:lnSpc>
                <a:spcPct val="150000"/>
              </a:lnSpc>
              <a:buFont typeface="Wingdings" panose="05000000000000000000" pitchFamily="2" charset="2"/>
              <a:buChar char="l"/>
            </a:pPr>
            <a:r>
              <a:rPr lang="zh-CN" altLang="en-US" sz="1400" dirty="0" smtClean="0">
                <a:solidFill>
                  <a:srgbClr val="C00000"/>
                </a:solidFill>
                <a:latin typeface="微软雅黑" pitchFamily="34" charset="-122"/>
                <a:ea typeface="微软雅黑" pitchFamily="34" charset="-122"/>
              </a:rPr>
              <a:t>产品登记</a:t>
            </a:r>
            <a:endParaRPr lang="en-US" altLang="zh-CN" sz="1400" dirty="0" smtClean="0">
              <a:solidFill>
                <a:srgbClr val="C00000"/>
              </a:solidFill>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sz="1400" dirty="0" smtClean="0">
                <a:solidFill>
                  <a:srgbClr val="C00000"/>
                </a:solidFill>
                <a:latin typeface="微软雅黑" pitchFamily="34" charset="-122"/>
                <a:ea typeface="微软雅黑" pitchFamily="34" charset="-122"/>
              </a:rPr>
              <a:t>信息披露</a:t>
            </a:r>
            <a:endParaRPr lang="en-US" altLang="zh-CN" sz="1400" dirty="0" smtClean="0">
              <a:solidFill>
                <a:srgbClr val="C00000"/>
              </a:solidFill>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sz="1400" dirty="0" smtClean="0">
                <a:solidFill>
                  <a:srgbClr val="C00000"/>
                </a:solidFill>
                <a:latin typeface="微软雅黑" pitchFamily="34" charset="-122"/>
                <a:ea typeface="微软雅黑" pitchFamily="34" charset="-122"/>
              </a:rPr>
              <a:t>资金托管</a:t>
            </a:r>
            <a:endParaRPr lang="en-US" altLang="zh-CN" sz="1400" dirty="0" smtClean="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65691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a:t>
            </a:r>
            <a:r>
              <a:rPr lang="zh-CN" altLang="en-US" dirty="0"/>
              <a:t>接入</a:t>
            </a:r>
            <a:r>
              <a:rPr lang="zh-CN" altLang="en-US" dirty="0" smtClean="0"/>
              <a:t>流程</a:t>
            </a:r>
            <a:endParaRPr lang="zh-CN" altLang="en-US" dirty="0"/>
          </a:p>
        </p:txBody>
      </p:sp>
      <p:grpSp>
        <p:nvGrpSpPr>
          <p:cNvPr id="96" name="组合 20"/>
          <p:cNvGrpSpPr/>
          <p:nvPr/>
        </p:nvGrpSpPr>
        <p:grpSpPr>
          <a:xfrm>
            <a:off x="0" y="2136474"/>
            <a:ext cx="12207875" cy="3796862"/>
            <a:chOff x="0" y="845669"/>
            <a:chExt cx="9144000" cy="3948913"/>
          </a:xfrm>
        </p:grpSpPr>
        <p:cxnSp>
          <p:nvCxnSpPr>
            <p:cNvPr id="97" name="直接连接符 96"/>
            <p:cNvCxnSpPr/>
            <p:nvPr/>
          </p:nvCxnSpPr>
          <p:spPr>
            <a:xfrm>
              <a:off x="27820" y="4785170"/>
              <a:ext cx="2141984" cy="0"/>
            </a:xfrm>
            <a:prstGeom prst="line">
              <a:avLst/>
            </a:prstGeom>
            <a:ln w="28575">
              <a:solidFill>
                <a:srgbClr val="DC1F26"/>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2169804" y="3560854"/>
              <a:ext cx="0" cy="1233728"/>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2159732" y="3551442"/>
              <a:ext cx="2394266" cy="0"/>
            </a:xfrm>
            <a:prstGeom prst="line">
              <a:avLst/>
            </a:prstGeom>
            <a:ln w="28575">
              <a:solidFill>
                <a:srgbClr val="DC1F26"/>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4553998" y="2231400"/>
              <a:ext cx="0" cy="1320042"/>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553998" y="2231400"/>
              <a:ext cx="2106234" cy="0"/>
            </a:xfrm>
            <a:prstGeom prst="line">
              <a:avLst/>
            </a:prstGeom>
            <a:ln w="28575">
              <a:solidFill>
                <a:srgbClr val="DC1F26"/>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6660232" y="845669"/>
              <a:ext cx="0" cy="1385731"/>
            </a:xfrm>
            <a:prstGeom prst="line">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6660232" y="845669"/>
              <a:ext cx="2483768" cy="0"/>
            </a:xfrm>
            <a:prstGeom prst="line">
              <a:avLst/>
            </a:prstGeom>
            <a:ln w="28575">
              <a:solidFill>
                <a:srgbClr val="DC1F26"/>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0" y="2859266"/>
              <a:ext cx="35496" cy="0"/>
            </a:xfrm>
            <a:prstGeom prst="line">
              <a:avLst/>
            </a:prstGeom>
            <a:ln w="28575">
              <a:solidFill>
                <a:srgbClr val="DC1F26"/>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35496" y="2850370"/>
              <a:ext cx="0" cy="1934800"/>
            </a:xfrm>
            <a:prstGeom prst="line">
              <a:avLst/>
            </a:prstGeom>
            <a:ln w="28575">
              <a:solidFill>
                <a:srgbClr val="DC1F26"/>
              </a:solidFill>
            </a:ln>
          </p:spPr>
          <p:style>
            <a:lnRef idx="1">
              <a:schemeClr val="accent1"/>
            </a:lnRef>
            <a:fillRef idx="0">
              <a:schemeClr val="accent1"/>
            </a:fillRef>
            <a:effectRef idx="0">
              <a:schemeClr val="accent1"/>
            </a:effectRef>
            <a:fontRef idx="minor">
              <a:schemeClr val="tx1"/>
            </a:fontRef>
          </p:style>
        </p:cxnSp>
      </p:grpSp>
      <p:sp>
        <p:nvSpPr>
          <p:cNvPr id="108" name="TextBox 14"/>
          <p:cNvSpPr txBox="1"/>
          <p:nvPr/>
        </p:nvSpPr>
        <p:spPr>
          <a:xfrm>
            <a:off x="94781" y="5924286"/>
            <a:ext cx="3063223" cy="646331"/>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indent="0">
              <a:lnSpc>
                <a:spcPct val="150000"/>
              </a:lnSpc>
              <a:buFont typeface="Wingdings" panose="05000000000000000000" pitchFamily="2" charset="2"/>
              <a:buNone/>
              <a:defRPr sz="2400">
                <a:solidFill>
                  <a:srgbClr val="C00000"/>
                </a:solidFill>
                <a:latin typeface="微软雅黑" pitchFamily="34" charset="-122"/>
                <a:ea typeface="微软雅黑" pitchFamily="34" charset="-122"/>
              </a:defRPr>
            </a:lvl1pPr>
          </a:lstStyle>
          <a:p>
            <a:r>
              <a:rPr lang="zh-CN" altLang="en-US" dirty="0"/>
              <a:t>业务洽谈，协议签署</a:t>
            </a:r>
          </a:p>
        </p:txBody>
      </p:sp>
      <p:sp>
        <p:nvSpPr>
          <p:cNvPr id="110" name="TextBox 16"/>
          <p:cNvSpPr txBox="1"/>
          <p:nvPr/>
        </p:nvSpPr>
        <p:spPr>
          <a:xfrm>
            <a:off x="3036291" y="4735688"/>
            <a:ext cx="2533064" cy="581057"/>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marL="285750" indent="-285750">
              <a:lnSpc>
                <a:spcPct val="150000"/>
              </a:lnSpc>
              <a:buFont typeface="Wingdings" panose="05000000000000000000" pitchFamily="2" charset="2"/>
              <a:buChar char="u"/>
              <a:defRPr sz="1400">
                <a:solidFill>
                  <a:schemeClr val="tx1">
                    <a:lumMod val="85000"/>
                    <a:lumOff val="15000"/>
                  </a:schemeClr>
                </a:solidFill>
                <a:latin typeface="微软雅黑" pitchFamily="34" charset="-122"/>
                <a:ea typeface="微软雅黑" pitchFamily="34" charset="-122"/>
              </a:defRPr>
            </a:lvl1pPr>
          </a:lstStyle>
          <a:p>
            <a:pPr marL="0" indent="0">
              <a:buNone/>
            </a:pPr>
            <a:r>
              <a:rPr lang="zh-CN" altLang="en-US" sz="2400" dirty="0">
                <a:solidFill>
                  <a:srgbClr val="C00000"/>
                </a:solidFill>
              </a:rPr>
              <a:t>申报接入</a:t>
            </a:r>
          </a:p>
        </p:txBody>
      </p:sp>
      <p:sp>
        <p:nvSpPr>
          <p:cNvPr id="111" name="矩形 110"/>
          <p:cNvSpPr/>
          <p:nvPr/>
        </p:nvSpPr>
        <p:spPr>
          <a:xfrm>
            <a:off x="2949028" y="4028757"/>
            <a:ext cx="2817202" cy="738664"/>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商户资料验收</a:t>
            </a:r>
            <a:endParaRPr lang="en-US" altLang="zh-CN" sz="1400"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支付接口调试</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112" name="TextBox 18"/>
          <p:cNvSpPr txBox="1"/>
          <p:nvPr/>
        </p:nvSpPr>
        <p:spPr>
          <a:xfrm>
            <a:off x="6233079" y="2826049"/>
            <a:ext cx="2533064" cy="581057"/>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indent="0">
              <a:lnSpc>
                <a:spcPct val="150000"/>
              </a:lnSpc>
              <a:buFont typeface="Wingdings" panose="05000000000000000000" pitchFamily="2" charset="2"/>
              <a:buNone/>
              <a:defRPr sz="2400">
                <a:solidFill>
                  <a:srgbClr val="C00000"/>
                </a:solidFill>
                <a:latin typeface="微软雅黑" pitchFamily="34" charset="-122"/>
                <a:ea typeface="微软雅黑" pitchFamily="34" charset="-122"/>
              </a:defRPr>
            </a:lvl1pPr>
          </a:lstStyle>
          <a:p>
            <a:r>
              <a:rPr lang="zh-CN" altLang="en-US" dirty="0"/>
              <a:t>调试、测试</a:t>
            </a:r>
          </a:p>
        </p:txBody>
      </p:sp>
      <p:sp>
        <p:nvSpPr>
          <p:cNvPr id="114" name="TextBox 20"/>
          <p:cNvSpPr txBox="1"/>
          <p:nvPr/>
        </p:nvSpPr>
        <p:spPr>
          <a:xfrm>
            <a:off x="9862824" y="1485153"/>
            <a:ext cx="2533064" cy="581057"/>
          </a:xfrm>
          <a:prstGeom prst="rect">
            <a:avLst/>
          </a:prstGeom>
          <a:noFill/>
          <a:effectLst>
            <a:outerShdw blurRad="25400" dir="8100000" algn="tr" rotWithShape="0">
              <a:prstClr val="black">
                <a:alpha val="40000"/>
              </a:prstClr>
            </a:outerShdw>
          </a:effectLst>
        </p:spPr>
        <p:txBody>
          <a:bodyPr wrap="square" rtlCol="0">
            <a:spAutoFit/>
          </a:bodyPr>
          <a:lstStyle>
            <a:defPPr>
              <a:defRPr lang="zh-CN"/>
            </a:defPPr>
            <a:lvl1pPr indent="0">
              <a:lnSpc>
                <a:spcPct val="150000"/>
              </a:lnSpc>
              <a:buFont typeface="Wingdings" panose="05000000000000000000" pitchFamily="2" charset="2"/>
              <a:buNone/>
              <a:defRPr sz="2400">
                <a:solidFill>
                  <a:srgbClr val="C00000"/>
                </a:solidFill>
                <a:latin typeface="微软雅黑" pitchFamily="34" charset="-122"/>
                <a:ea typeface="微软雅黑" pitchFamily="34" charset="-122"/>
              </a:defRPr>
            </a:lvl1pPr>
          </a:lstStyle>
          <a:p>
            <a:r>
              <a:rPr lang="zh-CN" altLang="en-US" dirty="0"/>
              <a:t>正式上线</a:t>
            </a:r>
          </a:p>
        </p:txBody>
      </p:sp>
      <p:sp>
        <p:nvSpPr>
          <p:cNvPr id="115" name="矩形 114"/>
          <p:cNvSpPr/>
          <p:nvPr/>
        </p:nvSpPr>
        <p:spPr>
          <a:xfrm>
            <a:off x="9596554" y="2206739"/>
            <a:ext cx="2595446" cy="1061829"/>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商户提交正式客服文档</a:t>
            </a:r>
            <a:endParaRPr lang="en-US" altLang="zh-CN" sz="1400"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客服和运维联系人综合表</a:t>
            </a:r>
            <a:endParaRPr lang="en-US" altLang="zh-CN" sz="1400" dirty="0">
              <a:solidFill>
                <a:schemeClr val="tx1">
                  <a:lumMod val="85000"/>
                  <a:lumOff val="15000"/>
                </a:schemeClr>
              </a:solidFill>
              <a:latin typeface="微软雅黑" pitchFamily="34" charset="-122"/>
              <a:ea typeface="微软雅黑" pitchFamily="34" charset="-122"/>
            </a:endParaRP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上线成功</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23" name="矩形 22"/>
          <p:cNvSpPr/>
          <p:nvPr/>
        </p:nvSpPr>
        <p:spPr>
          <a:xfrm>
            <a:off x="186310" y="3479433"/>
            <a:ext cx="2817202" cy="2316403"/>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企业法人营业执照副本</a:t>
            </a: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银行开户许可证</a:t>
            </a: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组织机构代码证</a:t>
            </a: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税务登记证</a:t>
            </a: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企业法人身份证</a:t>
            </a:r>
          </a:p>
          <a:p>
            <a:pPr marL="285750" indent="-285750">
              <a:lnSpc>
                <a:spcPct val="150000"/>
              </a:lnSpc>
              <a:buFont typeface="Wingdings" panose="05000000000000000000" pitchFamily="2" charset="2"/>
              <a:buChar char="u"/>
            </a:pPr>
            <a:r>
              <a:rPr lang="en-US" altLang="zh-CN" sz="1400" dirty="0">
                <a:solidFill>
                  <a:schemeClr val="tx1">
                    <a:lumMod val="85000"/>
                    <a:lumOff val="15000"/>
                  </a:schemeClr>
                </a:solidFill>
                <a:latin typeface="微软雅黑" pitchFamily="34" charset="-122"/>
                <a:ea typeface="微软雅黑" pitchFamily="34" charset="-122"/>
              </a:rPr>
              <a:t>ICP</a:t>
            </a:r>
            <a:r>
              <a:rPr lang="zh-CN" altLang="en-US" sz="1400" dirty="0">
                <a:solidFill>
                  <a:schemeClr val="tx1">
                    <a:lumMod val="85000"/>
                    <a:lumOff val="15000"/>
                  </a:schemeClr>
                </a:solidFill>
                <a:latin typeface="微软雅黑" pitchFamily="34" charset="-122"/>
                <a:ea typeface="微软雅黑" pitchFamily="34" charset="-122"/>
              </a:rPr>
              <a:t>扫描件或</a:t>
            </a:r>
            <a:r>
              <a:rPr lang="en-US" altLang="zh-CN" sz="1400" dirty="0">
                <a:solidFill>
                  <a:schemeClr val="tx1">
                    <a:lumMod val="85000"/>
                    <a:lumOff val="15000"/>
                  </a:schemeClr>
                </a:solidFill>
                <a:latin typeface="微软雅黑" pitchFamily="34" charset="-122"/>
                <a:ea typeface="微软雅黑" pitchFamily="34" charset="-122"/>
              </a:rPr>
              <a:t>ICP</a:t>
            </a:r>
            <a:r>
              <a:rPr lang="zh-CN" altLang="en-US" sz="1400" dirty="0">
                <a:solidFill>
                  <a:schemeClr val="tx1">
                    <a:lumMod val="85000"/>
                    <a:lumOff val="15000"/>
                  </a:schemeClr>
                </a:solidFill>
                <a:latin typeface="微软雅黑" pitchFamily="34" charset="-122"/>
                <a:ea typeface="微软雅黑" pitchFamily="34" charset="-122"/>
              </a:rPr>
              <a:t>网站备案</a:t>
            </a: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其他行业管理所需证照</a:t>
            </a:r>
            <a:endParaRPr lang="en-US" altLang="zh-CN" sz="1400" dirty="0">
              <a:solidFill>
                <a:schemeClr val="tx1">
                  <a:lumMod val="85000"/>
                  <a:lumOff val="15000"/>
                </a:schemeClr>
              </a:solidFill>
              <a:latin typeface="微软雅黑" pitchFamily="34" charset="-122"/>
              <a:ea typeface="微软雅黑" pitchFamily="34" charset="-122"/>
            </a:endParaRPr>
          </a:p>
        </p:txBody>
      </p:sp>
      <p:sp>
        <p:nvSpPr>
          <p:cNvPr id="24" name="矩形 23"/>
          <p:cNvSpPr/>
          <p:nvPr/>
        </p:nvSpPr>
        <p:spPr>
          <a:xfrm>
            <a:off x="6233079" y="3539112"/>
            <a:ext cx="2817202" cy="1346907"/>
          </a:xfrm>
          <a:prstGeom prst="rect">
            <a:avLst/>
          </a:prstGeom>
          <a:noFill/>
          <a:effectLst>
            <a:outerShdw blurRad="25400" dir="8100000" algn="tr" rotWithShape="0">
              <a:prstClr val="black">
                <a:alpha val="40000"/>
              </a:prstClr>
            </a:outerShdw>
          </a:effectLst>
        </p:spPr>
        <p:txBody>
          <a:bodyPr wrap="square" rtlCol="0">
            <a:spAutoFit/>
          </a:bodyPr>
          <a:lstStyle/>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支付、对账、退款等接口调试</a:t>
            </a: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测试、生产环境接口测试 </a:t>
            </a:r>
          </a:p>
          <a:p>
            <a:pPr marL="285750" indent="-285750">
              <a:lnSpc>
                <a:spcPct val="150000"/>
              </a:lnSpc>
              <a:buFont typeface="Wingdings" panose="05000000000000000000" pitchFamily="2" charset="2"/>
              <a:buChar char="u"/>
            </a:pPr>
            <a:r>
              <a:rPr lang="zh-CN" altLang="en-US" sz="1400" dirty="0">
                <a:solidFill>
                  <a:schemeClr val="tx1">
                    <a:lumMod val="85000"/>
                    <a:lumOff val="15000"/>
                  </a:schemeClr>
                </a:solidFill>
                <a:latin typeface="微软雅黑" pitchFamily="34" charset="-122"/>
                <a:ea typeface="微软雅黑" pitchFamily="34" charset="-122"/>
              </a:rPr>
              <a:t>运营人员指导商户企业平台的操作方法</a:t>
            </a:r>
            <a:endParaRPr lang="en-US" altLang="zh-CN" sz="14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592541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972671" y="316753"/>
            <a:ext cx="1622612" cy="7455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panose="020B0503020204020204" pitchFamily="34" charset="-122"/>
                <a:ea typeface="微软雅黑" panose="020B0503020204020204" pitchFamily="34" charset="-122"/>
              </a:rPr>
              <a:t>目录</a:t>
            </a:r>
          </a:p>
        </p:txBody>
      </p:sp>
      <p:sp>
        <p:nvSpPr>
          <p:cNvPr id="4" name="Text Box 2"/>
          <p:cNvSpPr txBox="1">
            <a:spLocks noChangeArrowheads="1"/>
          </p:cNvSpPr>
          <p:nvPr/>
        </p:nvSpPr>
        <p:spPr bwMode="blackWhite">
          <a:xfrm>
            <a:off x="3171625" y="1084204"/>
            <a:ext cx="7704856" cy="2332946"/>
          </a:xfrm>
          <a:prstGeom prst="rect">
            <a:avLst/>
          </a:prstGeom>
          <a:noFill/>
          <a:ln>
            <a:noFill/>
          </a:ln>
          <a:effectLst>
            <a:outerShdw blurRad="508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eaLnBrk="1" hangingPunct="1">
              <a:lnSpc>
                <a:spcPct val="130000"/>
              </a:lnSpc>
              <a:buBlip>
                <a:blip r:embed="rId2"/>
              </a:buBlip>
            </a:pPr>
            <a:r>
              <a:rPr lang="en-US" altLang="zh-CN" sz="2800" dirty="0" smtClean="0">
                <a:solidFill>
                  <a:schemeClr val="tx1">
                    <a:lumMod val="75000"/>
                    <a:lumOff val="25000"/>
                  </a:schemeClr>
                </a:solidFill>
                <a:latin typeface="微软雅黑" pitchFamily="34" charset="-122"/>
                <a:ea typeface="微软雅黑" pitchFamily="34" charset="-122"/>
              </a:rPr>
              <a:t>P2P</a:t>
            </a:r>
            <a:r>
              <a:rPr lang="zh-CN" altLang="en-US" sz="2800" dirty="0" smtClean="0">
                <a:solidFill>
                  <a:schemeClr val="tx1">
                    <a:lumMod val="75000"/>
                    <a:lumOff val="25000"/>
                  </a:schemeClr>
                </a:solidFill>
                <a:latin typeface="微软雅黑" pitchFamily="34" charset="-122"/>
                <a:ea typeface="微软雅黑" pitchFamily="34" charset="-122"/>
              </a:rPr>
              <a:t>行业发展趋势</a:t>
            </a:r>
            <a:endParaRPr lang="en-US" altLang="zh-CN" sz="2800"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dirty="0">
                <a:solidFill>
                  <a:schemeClr val="tx1">
                    <a:lumMod val="75000"/>
                    <a:lumOff val="25000"/>
                  </a:schemeClr>
                </a:solidFill>
                <a:latin typeface="微软雅黑" pitchFamily="34" charset="-122"/>
                <a:ea typeface="微软雅黑" pitchFamily="34" charset="-122"/>
              </a:rPr>
              <a:t>联动</a:t>
            </a:r>
            <a:r>
              <a:rPr lang="zh-CN" altLang="en-US" sz="2800" dirty="0" smtClean="0">
                <a:solidFill>
                  <a:schemeClr val="tx1">
                    <a:lumMod val="75000"/>
                    <a:lumOff val="25000"/>
                  </a:schemeClr>
                </a:solidFill>
                <a:latin typeface="微软雅黑" pitchFamily="34" charset="-122"/>
                <a:ea typeface="微软雅黑" pitchFamily="34" charset="-122"/>
              </a:rPr>
              <a:t>优势</a:t>
            </a:r>
            <a:r>
              <a:rPr lang="en-US" altLang="zh-CN" sz="2800" dirty="0" smtClean="0">
                <a:solidFill>
                  <a:schemeClr val="tx1">
                    <a:lumMod val="75000"/>
                    <a:lumOff val="25000"/>
                  </a:schemeClr>
                </a:solidFill>
                <a:latin typeface="微软雅黑" pitchFamily="34" charset="-122"/>
                <a:ea typeface="微软雅黑" pitchFamily="34" charset="-122"/>
              </a:rPr>
              <a:t>P2P</a:t>
            </a:r>
            <a:r>
              <a:rPr lang="zh-CN" altLang="en-US" sz="2800" dirty="0" smtClean="0">
                <a:solidFill>
                  <a:schemeClr val="tx1">
                    <a:lumMod val="75000"/>
                    <a:lumOff val="25000"/>
                  </a:schemeClr>
                </a:solidFill>
                <a:latin typeface="微软雅黑" pitchFamily="34" charset="-122"/>
                <a:ea typeface="微软雅黑" pitchFamily="34" charset="-122"/>
              </a:rPr>
              <a:t>资金托管综合服务方案</a:t>
            </a:r>
            <a:endParaRPr lang="en-US" altLang="zh-CN" sz="2800"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dirty="0" smtClean="0">
                <a:solidFill>
                  <a:schemeClr val="tx1">
                    <a:lumMod val="75000"/>
                    <a:lumOff val="25000"/>
                  </a:schemeClr>
                </a:solidFill>
                <a:latin typeface="微软雅黑" pitchFamily="34" charset="-122"/>
                <a:ea typeface="微软雅黑" pitchFamily="34" charset="-122"/>
              </a:rPr>
              <a:t>接入流程</a:t>
            </a:r>
            <a:endParaRPr lang="en-US" altLang="zh-CN" sz="2800"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b="1" dirty="0" smtClean="0">
                <a:solidFill>
                  <a:schemeClr val="tx1">
                    <a:lumMod val="75000"/>
                    <a:lumOff val="25000"/>
                  </a:schemeClr>
                </a:solidFill>
                <a:latin typeface="微软雅黑" pitchFamily="34" charset="-122"/>
                <a:ea typeface="微软雅黑" pitchFamily="34" charset="-122"/>
              </a:rPr>
              <a:t>关于联动优势</a:t>
            </a:r>
            <a:endParaRPr lang="en-US" altLang="zh-CN" sz="2800" b="1" dirty="0" smtClean="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79861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联动优势企业概况</a:t>
            </a:r>
            <a:endParaRPr lang="zh-CN" altLang="en-US" dirty="0"/>
          </a:p>
        </p:txBody>
      </p:sp>
      <p:sp>
        <p:nvSpPr>
          <p:cNvPr id="36867" name="内容占位符 2"/>
          <p:cNvSpPr>
            <a:spLocks noGrp="1"/>
          </p:cNvSpPr>
          <p:nvPr>
            <p:ph idx="4294967295"/>
          </p:nvPr>
        </p:nvSpPr>
        <p:spPr>
          <a:xfrm>
            <a:off x="279400" y="1194147"/>
            <a:ext cx="10025063" cy="1954381"/>
          </a:xfrm>
          <a:prstGeom prst="rect">
            <a:avLst/>
          </a:prstGeom>
          <a:noFill/>
          <a:effectLst>
            <a:outerShdw blurRad="25400" dir="8100000" algn="tr" rotWithShape="0">
              <a:prstClr val="black">
                <a:alpha val="40000"/>
              </a:prstClr>
            </a:outerShdw>
          </a:effectLst>
        </p:spPr>
        <p:txBody>
          <a:bodyPr wrap="square" rtlCol="0">
            <a:spAutoFit/>
          </a:bodyPr>
          <a:lstStyle/>
          <a:p>
            <a:pPr marL="0">
              <a:lnSpc>
                <a:spcPct val="150000"/>
              </a:lnSpc>
            </a:pPr>
            <a:r>
              <a:rPr lang="en-US" altLang="zh-CN" sz="1600" b="1" dirty="0">
                <a:solidFill>
                  <a:schemeClr val="tx1">
                    <a:lumMod val="85000"/>
                    <a:lumOff val="15000"/>
                  </a:schemeClr>
                </a:solidFill>
                <a:latin typeface="微软雅黑" pitchFamily="34" charset="-122"/>
                <a:ea typeface="微软雅黑" pitchFamily="34" charset="-122"/>
              </a:rPr>
              <a:t>  2003</a:t>
            </a:r>
            <a:r>
              <a:rPr lang="zh-CN" altLang="en-US" sz="1600" b="1" dirty="0" smtClean="0">
                <a:solidFill>
                  <a:schemeClr val="tx1">
                    <a:lumMod val="85000"/>
                    <a:lumOff val="15000"/>
                  </a:schemeClr>
                </a:solidFill>
                <a:latin typeface="微软雅黑" pitchFamily="34" charset="-122"/>
                <a:ea typeface="微软雅黑" pitchFamily="34" charset="-122"/>
              </a:rPr>
              <a:t>由                                          联合</a:t>
            </a:r>
            <a:r>
              <a:rPr lang="zh-CN" altLang="en-US" sz="1600" b="1" dirty="0">
                <a:solidFill>
                  <a:schemeClr val="tx1">
                    <a:lumMod val="85000"/>
                    <a:lumOff val="15000"/>
                  </a:schemeClr>
                </a:solidFill>
                <a:latin typeface="微软雅黑" pitchFamily="34" charset="-122"/>
                <a:ea typeface="微软雅黑" pitchFamily="34" charset="-122"/>
              </a:rPr>
              <a:t>发起；</a:t>
            </a:r>
            <a:endParaRPr lang="en-US" altLang="zh-CN" sz="1600" b="1" dirty="0">
              <a:solidFill>
                <a:schemeClr val="tx1">
                  <a:lumMod val="85000"/>
                  <a:lumOff val="15000"/>
                </a:schemeClr>
              </a:solidFill>
              <a:latin typeface="微软雅黑" pitchFamily="34" charset="-122"/>
              <a:ea typeface="微软雅黑" pitchFamily="34" charset="-122"/>
            </a:endParaRPr>
          </a:p>
          <a:p>
            <a:pPr marL="0">
              <a:lnSpc>
                <a:spcPct val="150000"/>
              </a:lnSpc>
            </a:pPr>
            <a:r>
              <a:rPr lang="zh-CN" altLang="en-US" sz="1600" b="1" dirty="0">
                <a:solidFill>
                  <a:schemeClr val="tx1">
                    <a:lumMod val="85000"/>
                    <a:lumOff val="15000"/>
                  </a:schemeClr>
                </a:solidFill>
                <a:latin typeface="微软雅黑" pitchFamily="34" charset="-122"/>
                <a:ea typeface="微软雅黑" pitchFamily="34" charset="-122"/>
              </a:rPr>
              <a:t>  国内最早、最大的移动支付服务商；</a:t>
            </a:r>
            <a:endParaRPr lang="en-US" altLang="zh-CN" sz="1600" b="1" dirty="0">
              <a:solidFill>
                <a:schemeClr val="tx1">
                  <a:lumMod val="85000"/>
                  <a:lumOff val="15000"/>
                </a:schemeClr>
              </a:solidFill>
              <a:latin typeface="微软雅黑" pitchFamily="34" charset="-122"/>
              <a:ea typeface="微软雅黑" pitchFamily="34" charset="-122"/>
            </a:endParaRPr>
          </a:p>
          <a:p>
            <a:pPr marL="0">
              <a:lnSpc>
                <a:spcPct val="150000"/>
              </a:lnSpc>
            </a:pPr>
            <a:r>
              <a:rPr lang="en-US" altLang="zh-CN" sz="1600" b="1" dirty="0">
                <a:solidFill>
                  <a:schemeClr val="tx1">
                    <a:lumMod val="85000"/>
                    <a:lumOff val="15000"/>
                  </a:schemeClr>
                </a:solidFill>
                <a:latin typeface="微软雅黑" pitchFamily="34" charset="-122"/>
                <a:ea typeface="微软雅黑" pitchFamily="34" charset="-122"/>
              </a:rPr>
              <a:t>  </a:t>
            </a:r>
            <a:r>
              <a:rPr lang="zh-CN" altLang="zh-CN" sz="1600" b="1" dirty="0">
                <a:solidFill>
                  <a:schemeClr val="tx1">
                    <a:lumMod val="85000"/>
                    <a:lumOff val="15000"/>
                  </a:schemeClr>
                </a:solidFill>
                <a:latin typeface="微软雅黑" pitchFamily="34" charset="-122"/>
                <a:ea typeface="微软雅黑" pitchFamily="34" charset="-122"/>
              </a:rPr>
              <a:t>致力于为企业提供创新、绿色、安全、高效的金融及电子商务产品和服务</a:t>
            </a:r>
            <a:r>
              <a:rPr lang="zh-CN" altLang="en-US" sz="1600" b="1" dirty="0">
                <a:solidFill>
                  <a:schemeClr val="tx1">
                    <a:lumMod val="85000"/>
                    <a:lumOff val="15000"/>
                  </a:schemeClr>
                </a:solidFill>
                <a:latin typeface="微软雅黑" pitchFamily="34" charset="-122"/>
                <a:ea typeface="微软雅黑" pitchFamily="34" charset="-122"/>
              </a:rPr>
              <a:t>；</a:t>
            </a:r>
            <a:endParaRPr lang="en-US" altLang="zh-CN" sz="1600" b="1" dirty="0">
              <a:solidFill>
                <a:schemeClr val="tx1">
                  <a:lumMod val="85000"/>
                  <a:lumOff val="15000"/>
                </a:schemeClr>
              </a:solidFill>
              <a:latin typeface="微软雅黑" pitchFamily="34" charset="-122"/>
              <a:ea typeface="微软雅黑" pitchFamily="34" charset="-122"/>
            </a:endParaRPr>
          </a:p>
          <a:p>
            <a:pPr marL="0">
              <a:lnSpc>
                <a:spcPct val="150000"/>
              </a:lnSpc>
            </a:pPr>
            <a:r>
              <a:rPr lang="zh-CN" altLang="en-US" sz="1600" b="1" dirty="0">
                <a:solidFill>
                  <a:schemeClr val="tx1">
                    <a:lumMod val="85000"/>
                    <a:lumOff val="15000"/>
                  </a:schemeClr>
                </a:solidFill>
                <a:latin typeface="微软雅黑" pitchFamily="34" charset="-122"/>
                <a:ea typeface="微软雅黑" pitchFamily="34" charset="-122"/>
              </a:rPr>
              <a:t>  拥有人民银行颁发的</a:t>
            </a:r>
            <a:r>
              <a:rPr lang="en-US" altLang="zh-CN" sz="1600" b="1" dirty="0">
                <a:solidFill>
                  <a:schemeClr val="tx1">
                    <a:lumMod val="85000"/>
                    <a:lumOff val="15000"/>
                  </a:schemeClr>
                </a:solidFill>
                <a:latin typeface="微软雅黑" pitchFamily="34" charset="-122"/>
                <a:ea typeface="微软雅黑" pitchFamily="34" charset="-122"/>
              </a:rPr>
              <a:t>《</a:t>
            </a:r>
            <a:r>
              <a:rPr lang="zh-CN" altLang="en-US" sz="1600" b="1" dirty="0">
                <a:solidFill>
                  <a:schemeClr val="tx1">
                    <a:lumMod val="85000"/>
                    <a:lumOff val="15000"/>
                  </a:schemeClr>
                </a:solidFill>
                <a:latin typeface="微软雅黑" pitchFamily="34" charset="-122"/>
                <a:ea typeface="微软雅黑" pitchFamily="34" charset="-122"/>
              </a:rPr>
              <a:t>非金融机构支付服务许可证</a:t>
            </a:r>
            <a:r>
              <a:rPr lang="en-US" altLang="zh-CN" sz="1600" b="1" dirty="0">
                <a:solidFill>
                  <a:schemeClr val="tx1">
                    <a:lumMod val="85000"/>
                    <a:lumOff val="15000"/>
                  </a:schemeClr>
                </a:solidFill>
                <a:latin typeface="微软雅黑" pitchFamily="34" charset="-122"/>
                <a:ea typeface="微软雅黑" pitchFamily="34" charset="-122"/>
              </a:rPr>
              <a:t>》</a:t>
            </a:r>
            <a:r>
              <a:rPr lang="zh-CN" altLang="en-US" sz="1600" b="1" dirty="0">
                <a:solidFill>
                  <a:schemeClr val="tx1">
                    <a:lumMod val="85000"/>
                    <a:lumOff val="15000"/>
                  </a:schemeClr>
                </a:solidFill>
                <a:latin typeface="微软雅黑" pitchFamily="34" charset="-122"/>
                <a:ea typeface="微软雅黑" pitchFamily="34" charset="-122"/>
              </a:rPr>
              <a:t>。</a:t>
            </a:r>
            <a:endParaRPr lang="en-US" altLang="zh-CN" sz="1600" b="1" dirty="0">
              <a:solidFill>
                <a:schemeClr val="tx1">
                  <a:lumMod val="85000"/>
                  <a:lumOff val="15000"/>
                </a:schemeClr>
              </a:solidFill>
              <a:latin typeface="微软雅黑" pitchFamily="34" charset="-122"/>
              <a:ea typeface="微软雅黑" pitchFamily="34" charset="-122"/>
            </a:endParaRPr>
          </a:p>
        </p:txBody>
      </p:sp>
      <p:grpSp>
        <p:nvGrpSpPr>
          <p:cNvPr id="10" name="组合 9"/>
          <p:cNvGrpSpPr/>
          <p:nvPr/>
        </p:nvGrpSpPr>
        <p:grpSpPr>
          <a:xfrm>
            <a:off x="1841500" y="3150704"/>
            <a:ext cx="8529638" cy="3236911"/>
            <a:chOff x="1841500" y="3602785"/>
            <a:chExt cx="8529638" cy="3236911"/>
          </a:xfrm>
        </p:grpSpPr>
        <p:sp>
          <p:nvSpPr>
            <p:cNvPr id="5" name="等腰三角形 4"/>
            <p:cNvSpPr/>
            <p:nvPr/>
          </p:nvSpPr>
          <p:spPr>
            <a:xfrm>
              <a:off x="1841500" y="3671047"/>
              <a:ext cx="8509000" cy="1871663"/>
            </a:xfrm>
            <a:prstGeom prst="triangle">
              <a:avLst>
                <a:gd name="adj" fmla="val 49910"/>
              </a:avLst>
            </a:prstGeom>
            <a:gradFill>
              <a:gsLst>
                <a:gs pos="0">
                  <a:srgbClr val="FFC000"/>
                </a:gs>
                <a:gs pos="50000">
                  <a:srgbClr val="FFFFFF"/>
                </a:gs>
                <a:gs pos="100000">
                  <a:schemeClr val="accent1"/>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mn-ea"/>
              </a:endParaRPr>
            </a:p>
          </p:txBody>
        </p:sp>
        <p:pic>
          <p:nvPicPr>
            <p:cNvPr id="6" name="Picture 13" descr="13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07150" y="3701210"/>
              <a:ext cx="13652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24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43826" y="4234609"/>
              <a:ext cx="10953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descr="161"/>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67264" y="3602785"/>
              <a:ext cx="1470025"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 descr="23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31638" y="4010770"/>
              <a:ext cx="1608137"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27"/>
            <p:cNvGrpSpPr>
              <a:grpSpLocks/>
            </p:cNvGrpSpPr>
            <p:nvPr/>
          </p:nvGrpSpPr>
          <p:grpSpPr bwMode="auto">
            <a:xfrm>
              <a:off x="8205788" y="5637959"/>
              <a:ext cx="2165350" cy="1200150"/>
              <a:chOff x="2213857" y="4562475"/>
              <a:chExt cx="1803039" cy="1670050"/>
            </a:xfrm>
          </p:grpSpPr>
          <p:sp>
            <p:nvSpPr>
              <p:cNvPr id="12" name="Rectangle 5"/>
              <p:cNvSpPr>
                <a:spLocks noChangeArrowheads="1"/>
              </p:cNvSpPr>
              <p:nvPr/>
            </p:nvSpPr>
            <p:spPr bwMode="gray">
              <a:xfrm flipH="1">
                <a:off x="2213857" y="4562475"/>
                <a:ext cx="1794147" cy="167005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zh-CN" altLang="en-US" sz="2000" kern="0" dirty="0">
                  <a:solidFill>
                    <a:sysClr val="windowText" lastClr="000000"/>
                  </a:solidFill>
                  <a:latin typeface="+mn-ea"/>
                </a:endParaRPr>
              </a:p>
            </p:txBody>
          </p:sp>
          <p:sp>
            <p:nvSpPr>
              <p:cNvPr id="13" name="Rectangle 10"/>
              <p:cNvSpPr>
                <a:spLocks noChangeArrowheads="1"/>
              </p:cNvSpPr>
              <p:nvPr/>
            </p:nvSpPr>
            <p:spPr bwMode="gray">
              <a:xfrm>
                <a:off x="2360585" y="4626537"/>
                <a:ext cx="1386648" cy="556767"/>
              </a:xfrm>
              <a:prstGeom prst="rect">
                <a:avLst/>
              </a:prstGeom>
              <a:noFill/>
              <a:ln w="9525" algn="ctr">
                <a:noFill/>
                <a:miter lim="800000"/>
                <a:headEnd/>
                <a:tailEnd/>
              </a:ln>
              <a:effectLst>
                <a:outerShdw dist="17961" dir="2700000" algn="ctr" rotWithShape="0">
                  <a:srgbClr val="182326">
                    <a:alpha val="50000"/>
                  </a:srgbClr>
                </a:outerShdw>
              </a:effectLst>
            </p:spPr>
            <p:txBody>
              <a:bodyPr>
                <a:spAutoFit/>
              </a:bodyPr>
              <a:lstStyle/>
              <a:p>
                <a:pPr algn="ctr" fontAlgn="auto">
                  <a:spcBef>
                    <a:spcPts val="0"/>
                  </a:spcBef>
                  <a:spcAft>
                    <a:spcPts val="0"/>
                  </a:spcAft>
                  <a:defRPr/>
                </a:pPr>
                <a:r>
                  <a:rPr lang="zh-CN" altLang="en-US" sz="2000" b="1" dirty="0">
                    <a:solidFill>
                      <a:srgbClr val="FFFFFF"/>
                    </a:solidFill>
                    <a:latin typeface="+mn-ea"/>
                    <a:ea typeface="+mn-ea"/>
                  </a:rPr>
                  <a:t>纳  税</a:t>
                </a:r>
                <a:endParaRPr lang="en-US" altLang="zh-CN" sz="2000" b="1" dirty="0">
                  <a:solidFill>
                    <a:srgbClr val="FFFFFF"/>
                  </a:solidFill>
                  <a:latin typeface="+mn-ea"/>
                  <a:ea typeface="+mn-ea"/>
                </a:endParaRPr>
              </a:p>
            </p:txBody>
          </p:sp>
          <p:sp>
            <p:nvSpPr>
              <p:cNvPr id="14" name="Rectangle 7"/>
              <p:cNvSpPr>
                <a:spLocks noChangeArrowheads="1"/>
              </p:cNvSpPr>
              <p:nvPr/>
            </p:nvSpPr>
            <p:spPr bwMode="gray">
              <a:xfrm>
                <a:off x="2213857" y="5156712"/>
                <a:ext cx="1803039" cy="556683"/>
              </a:xfrm>
              <a:prstGeom prst="rect">
                <a:avLst/>
              </a:prstGeom>
              <a:noFill/>
              <a:ln w="9525" algn="ctr">
                <a:noFill/>
                <a:miter lim="800000"/>
                <a:headEnd/>
                <a:tailEnd/>
              </a:ln>
            </p:spPr>
            <p:txBody>
              <a:bodyPr>
                <a:spAutoFit/>
              </a:bodyPr>
              <a:lstStyle>
                <a:lvl1pPr>
                  <a:defRPr>
                    <a:solidFill>
                      <a:schemeClr val="tx1"/>
                    </a:solidFill>
                    <a:latin typeface="Constantia" panose="02030602050306030303" pitchFamily="18" charset="0"/>
                    <a:ea typeface="宋体" panose="02010600030101010101" pitchFamily="2" charset="-122"/>
                  </a:defRPr>
                </a:lvl1pPr>
                <a:lvl2pPr marL="742950" indent="-285750">
                  <a:defRPr>
                    <a:solidFill>
                      <a:schemeClr val="tx1"/>
                    </a:solidFill>
                    <a:latin typeface="Constantia" panose="02030602050306030303" pitchFamily="18" charset="0"/>
                    <a:ea typeface="宋体" panose="02010600030101010101" pitchFamily="2" charset="-122"/>
                  </a:defRPr>
                </a:lvl2pPr>
                <a:lvl3pPr marL="1143000" indent="-228600">
                  <a:defRPr>
                    <a:solidFill>
                      <a:schemeClr val="tx1"/>
                    </a:solidFill>
                    <a:latin typeface="Constantia" panose="02030602050306030303" pitchFamily="18" charset="0"/>
                    <a:ea typeface="宋体" panose="02010600030101010101" pitchFamily="2" charset="-122"/>
                  </a:defRPr>
                </a:lvl3pPr>
                <a:lvl4pPr marL="1600200" indent="-228600">
                  <a:defRPr>
                    <a:solidFill>
                      <a:schemeClr val="tx1"/>
                    </a:solidFill>
                    <a:latin typeface="Constantia" panose="02030602050306030303" pitchFamily="18" charset="0"/>
                    <a:ea typeface="宋体" panose="02010600030101010101" pitchFamily="2" charset="-122"/>
                  </a:defRPr>
                </a:lvl4pPr>
                <a:lvl5pPr marL="2057400" indent="-228600">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9pPr>
              </a:lstStyle>
              <a:p>
                <a:pPr algn="ctr"/>
                <a:r>
                  <a:rPr lang="zh-CN" altLang="en-US" sz="2000">
                    <a:solidFill>
                      <a:schemeClr val="bg1"/>
                    </a:solidFill>
                    <a:latin typeface="宋体" panose="02010600030101010101" pitchFamily="2" charset="-122"/>
                    <a:ea typeface="微软雅黑" panose="020B0503020204020204" pitchFamily="34" charset="-122"/>
                  </a:rPr>
                  <a:t>增长近</a:t>
                </a:r>
                <a:r>
                  <a:rPr lang="en-US" altLang="zh-CN" sz="2000">
                    <a:solidFill>
                      <a:srgbClr val="FFFF00"/>
                    </a:solidFill>
                    <a:latin typeface="宋体" panose="02010600030101010101" pitchFamily="2" charset="-122"/>
                    <a:ea typeface="微软雅黑" panose="020B0503020204020204" pitchFamily="34" charset="-122"/>
                  </a:rPr>
                  <a:t>280</a:t>
                </a:r>
                <a:r>
                  <a:rPr lang="zh-CN" altLang="en-US" sz="2000">
                    <a:solidFill>
                      <a:srgbClr val="FFFF00"/>
                    </a:solidFill>
                    <a:latin typeface="宋体" panose="02010600030101010101" pitchFamily="2" charset="-122"/>
                    <a:ea typeface="微软雅黑" panose="020B0503020204020204" pitchFamily="34" charset="-122"/>
                  </a:rPr>
                  <a:t>倍</a:t>
                </a:r>
                <a:endParaRPr lang="en-US" altLang="zh-CN" sz="2000">
                  <a:solidFill>
                    <a:srgbClr val="FFFF00"/>
                  </a:solidFill>
                  <a:latin typeface="宋体" panose="02010600030101010101" pitchFamily="2" charset="-122"/>
                  <a:ea typeface="微软雅黑" panose="020B0503020204020204" pitchFamily="34" charset="-122"/>
                </a:endParaRPr>
              </a:p>
            </p:txBody>
          </p:sp>
        </p:grpSp>
        <p:grpSp>
          <p:nvGrpSpPr>
            <p:cNvPr id="15" name="组合 29"/>
            <p:cNvGrpSpPr>
              <a:grpSpLocks/>
            </p:cNvGrpSpPr>
            <p:nvPr/>
          </p:nvGrpSpPr>
          <p:grpSpPr bwMode="auto">
            <a:xfrm>
              <a:off x="1917700" y="5633196"/>
              <a:ext cx="2001838" cy="1200150"/>
              <a:chOff x="4031118" y="4560888"/>
              <a:chExt cx="2096785" cy="1670050"/>
            </a:xfrm>
          </p:grpSpPr>
          <p:sp>
            <p:nvSpPr>
              <p:cNvPr id="16" name="Rectangle 6"/>
              <p:cNvSpPr>
                <a:spLocks noChangeArrowheads="1"/>
              </p:cNvSpPr>
              <p:nvPr/>
            </p:nvSpPr>
            <p:spPr bwMode="gray">
              <a:xfrm flipH="1">
                <a:off x="4031118" y="4560888"/>
                <a:ext cx="2096785" cy="167005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zh-CN" altLang="en-US" sz="2000">
                  <a:latin typeface="+mn-ea"/>
                </a:endParaRPr>
              </a:p>
            </p:txBody>
          </p:sp>
          <p:sp>
            <p:nvSpPr>
              <p:cNvPr id="17" name="Rectangle 7"/>
              <p:cNvSpPr>
                <a:spLocks noChangeArrowheads="1"/>
              </p:cNvSpPr>
              <p:nvPr/>
            </p:nvSpPr>
            <p:spPr bwMode="gray">
              <a:xfrm>
                <a:off x="4057723" y="5157334"/>
                <a:ext cx="2046901" cy="556767"/>
              </a:xfrm>
              <a:prstGeom prst="rect">
                <a:avLst/>
              </a:prstGeom>
              <a:noFill/>
              <a:ln w="9525" algn="ctr">
                <a:noFill/>
                <a:miter lim="800000"/>
                <a:headEnd/>
                <a:tailEnd/>
              </a:ln>
            </p:spPr>
            <p:txBody>
              <a:bodyPr>
                <a:spAutoFit/>
              </a:bodyPr>
              <a:lstStyle>
                <a:lvl1pPr>
                  <a:defRPr>
                    <a:solidFill>
                      <a:schemeClr val="tx1"/>
                    </a:solidFill>
                    <a:latin typeface="Constantia" panose="02030602050306030303" pitchFamily="18" charset="0"/>
                    <a:ea typeface="宋体" panose="02010600030101010101" pitchFamily="2" charset="-122"/>
                  </a:defRPr>
                </a:lvl1pPr>
                <a:lvl2pPr marL="742950" indent="-285750">
                  <a:defRPr>
                    <a:solidFill>
                      <a:schemeClr val="tx1"/>
                    </a:solidFill>
                    <a:latin typeface="Constantia" panose="02030602050306030303" pitchFamily="18" charset="0"/>
                    <a:ea typeface="宋体" panose="02010600030101010101" pitchFamily="2" charset="-122"/>
                  </a:defRPr>
                </a:lvl2pPr>
                <a:lvl3pPr marL="1143000" indent="-228600">
                  <a:defRPr>
                    <a:solidFill>
                      <a:schemeClr val="tx1"/>
                    </a:solidFill>
                    <a:latin typeface="Constantia" panose="02030602050306030303" pitchFamily="18" charset="0"/>
                    <a:ea typeface="宋体" panose="02010600030101010101" pitchFamily="2" charset="-122"/>
                  </a:defRPr>
                </a:lvl3pPr>
                <a:lvl4pPr marL="1600200" indent="-228600">
                  <a:defRPr>
                    <a:solidFill>
                      <a:schemeClr val="tx1"/>
                    </a:solidFill>
                    <a:latin typeface="Constantia" panose="02030602050306030303" pitchFamily="18" charset="0"/>
                    <a:ea typeface="宋体" panose="02010600030101010101" pitchFamily="2" charset="-122"/>
                  </a:defRPr>
                </a:lvl4pPr>
                <a:lvl5pPr marL="2057400" indent="-228600">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9pPr>
              </a:lstStyle>
              <a:p>
                <a:pPr algn="ctr"/>
                <a:r>
                  <a:rPr lang="en-US" altLang="zh-CN" sz="2000">
                    <a:solidFill>
                      <a:srgbClr val="FFFF00"/>
                    </a:solidFill>
                    <a:latin typeface="宋体" panose="02010600030101010101" pitchFamily="2" charset="-122"/>
                    <a:ea typeface="微软雅黑" panose="020B0503020204020204" pitchFamily="34" charset="-122"/>
                  </a:rPr>
                  <a:t>1000</a:t>
                </a:r>
                <a:r>
                  <a:rPr lang="zh-CN" altLang="en-US" sz="2000">
                    <a:solidFill>
                      <a:srgbClr val="FFFF00"/>
                    </a:solidFill>
                    <a:latin typeface="宋体" panose="02010600030101010101" pitchFamily="2" charset="-122"/>
                    <a:ea typeface="微软雅黑" panose="020B0503020204020204" pitchFamily="34" charset="-122"/>
                  </a:rPr>
                  <a:t>亿</a:t>
                </a:r>
                <a:endParaRPr lang="en-US" altLang="zh-CN" sz="2000">
                  <a:solidFill>
                    <a:srgbClr val="FFFF00"/>
                  </a:solidFill>
                  <a:latin typeface="宋体" panose="02010600030101010101" pitchFamily="2" charset="-122"/>
                  <a:ea typeface="微软雅黑" panose="020B0503020204020204" pitchFamily="34" charset="-122"/>
                </a:endParaRPr>
              </a:p>
            </p:txBody>
          </p:sp>
          <p:sp>
            <p:nvSpPr>
              <p:cNvPr id="18" name="Rectangle 10"/>
              <p:cNvSpPr>
                <a:spLocks noChangeArrowheads="1"/>
              </p:cNvSpPr>
              <p:nvPr/>
            </p:nvSpPr>
            <p:spPr bwMode="gray">
              <a:xfrm>
                <a:off x="4300491" y="4580770"/>
                <a:ext cx="1255411" cy="556767"/>
              </a:xfrm>
              <a:prstGeom prst="rect">
                <a:avLst/>
              </a:prstGeom>
              <a:noFill/>
              <a:ln w="9525" algn="ctr">
                <a:noFill/>
                <a:miter lim="800000"/>
                <a:headEnd/>
                <a:tailEnd/>
              </a:ln>
              <a:effectLst>
                <a:outerShdw dist="17961" dir="2700000" algn="ctr" rotWithShape="0">
                  <a:srgbClr val="182326">
                    <a:alpha val="50000"/>
                  </a:srgbClr>
                </a:outerShdw>
              </a:effectLst>
            </p:spPr>
            <p:txBody>
              <a:bodyPr>
                <a:spAutoFit/>
              </a:bodyPr>
              <a:lstStyle/>
              <a:p>
                <a:pPr algn="ctr" fontAlgn="auto">
                  <a:spcBef>
                    <a:spcPts val="0"/>
                  </a:spcBef>
                  <a:spcAft>
                    <a:spcPts val="0"/>
                  </a:spcAft>
                  <a:defRPr/>
                </a:pPr>
                <a:r>
                  <a:rPr lang="zh-CN" altLang="en-US" sz="2000" b="1" dirty="0">
                    <a:solidFill>
                      <a:srgbClr val="FFFFFF"/>
                    </a:solidFill>
                    <a:latin typeface="+mn-ea"/>
                    <a:ea typeface="+mn-ea"/>
                  </a:rPr>
                  <a:t>交易额</a:t>
                </a:r>
                <a:endParaRPr lang="en-US" altLang="zh-CN" sz="2000" b="1" dirty="0">
                  <a:solidFill>
                    <a:srgbClr val="FFFFFF"/>
                  </a:solidFill>
                  <a:latin typeface="+mn-ea"/>
                  <a:ea typeface="+mn-ea"/>
                </a:endParaRPr>
              </a:p>
            </p:txBody>
          </p:sp>
        </p:grpSp>
        <p:grpSp>
          <p:nvGrpSpPr>
            <p:cNvPr id="19" name="组合 30"/>
            <p:cNvGrpSpPr>
              <a:grpSpLocks/>
            </p:cNvGrpSpPr>
            <p:nvPr/>
          </p:nvGrpSpPr>
          <p:grpSpPr bwMode="auto">
            <a:xfrm>
              <a:off x="3935414" y="5639546"/>
              <a:ext cx="2185987" cy="1200150"/>
              <a:chOff x="5975482" y="4567262"/>
              <a:chExt cx="1857838" cy="1670050"/>
            </a:xfrm>
          </p:grpSpPr>
          <p:sp>
            <p:nvSpPr>
              <p:cNvPr id="20" name="Rectangle 6"/>
              <p:cNvSpPr>
                <a:spLocks noChangeArrowheads="1"/>
              </p:cNvSpPr>
              <p:nvPr/>
            </p:nvSpPr>
            <p:spPr bwMode="gray">
              <a:xfrm flipH="1">
                <a:off x="5975482" y="4567262"/>
                <a:ext cx="1783055" cy="167005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zh-CN" altLang="en-US" sz="2000">
                  <a:latin typeface="+mn-ea"/>
                </a:endParaRPr>
              </a:p>
            </p:txBody>
          </p:sp>
          <p:sp>
            <p:nvSpPr>
              <p:cNvPr id="21" name="Rectangle 7"/>
              <p:cNvSpPr>
                <a:spLocks noChangeArrowheads="1"/>
              </p:cNvSpPr>
              <p:nvPr/>
            </p:nvSpPr>
            <p:spPr bwMode="gray">
              <a:xfrm>
                <a:off x="5983577" y="5157082"/>
                <a:ext cx="1849743" cy="556767"/>
              </a:xfrm>
              <a:prstGeom prst="rect">
                <a:avLst/>
              </a:prstGeom>
              <a:noFill/>
              <a:ln w="9525" algn="ctr">
                <a:noFill/>
                <a:miter lim="800000"/>
                <a:headEnd/>
                <a:tailEnd/>
              </a:ln>
            </p:spPr>
            <p:txBody>
              <a:bodyPr>
                <a:spAutoFit/>
              </a:bodyPr>
              <a:lstStyle>
                <a:lvl1pPr>
                  <a:defRPr>
                    <a:solidFill>
                      <a:schemeClr val="tx1"/>
                    </a:solidFill>
                    <a:latin typeface="Constantia" panose="02030602050306030303" pitchFamily="18" charset="0"/>
                    <a:ea typeface="宋体" panose="02010600030101010101" pitchFamily="2" charset="-122"/>
                  </a:defRPr>
                </a:lvl1pPr>
                <a:lvl2pPr marL="742950" indent="-285750">
                  <a:defRPr>
                    <a:solidFill>
                      <a:schemeClr val="tx1"/>
                    </a:solidFill>
                    <a:latin typeface="Constantia" panose="02030602050306030303" pitchFamily="18" charset="0"/>
                    <a:ea typeface="宋体" panose="02010600030101010101" pitchFamily="2" charset="-122"/>
                  </a:defRPr>
                </a:lvl2pPr>
                <a:lvl3pPr marL="1143000" indent="-228600">
                  <a:defRPr>
                    <a:solidFill>
                      <a:schemeClr val="tx1"/>
                    </a:solidFill>
                    <a:latin typeface="Constantia" panose="02030602050306030303" pitchFamily="18" charset="0"/>
                    <a:ea typeface="宋体" panose="02010600030101010101" pitchFamily="2" charset="-122"/>
                  </a:defRPr>
                </a:lvl3pPr>
                <a:lvl4pPr marL="1600200" indent="-228600">
                  <a:defRPr>
                    <a:solidFill>
                      <a:schemeClr val="tx1"/>
                    </a:solidFill>
                    <a:latin typeface="Constantia" panose="02030602050306030303" pitchFamily="18" charset="0"/>
                    <a:ea typeface="宋体" panose="02010600030101010101" pitchFamily="2" charset="-122"/>
                  </a:defRPr>
                </a:lvl4pPr>
                <a:lvl5pPr marL="2057400" indent="-228600">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9pPr>
              </a:lstStyle>
              <a:p>
                <a:pPr algn="ctr"/>
                <a:r>
                  <a:rPr lang="zh-CN" altLang="en-US" sz="2000">
                    <a:solidFill>
                      <a:schemeClr val="bg1"/>
                    </a:solidFill>
                    <a:latin typeface="宋体" panose="02010600030101010101" pitchFamily="2" charset="-122"/>
                    <a:ea typeface="微软雅黑" panose="020B0503020204020204" pitchFamily="34" charset="-122"/>
                  </a:rPr>
                  <a:t>超过</a:t>
                </a:r>
                <a:r>
                  <a:rPr lang="en-US" altLang="zh-CN" sz="2000">
                    <a:solidFill>
                      <a:srgbClr val="FFFF00"/>
                    </a:solidFill>
                    <a:latin typeface="宋体" panose="02010600030101010101" pitchFamily="2" charset="-122"/>
                    <a:ea typeface="微软雅黑" panose="020B0503020204020204" pitchFamily="34" charset="-122"/>
                  </a:rPr>
                  <a:t>5</a:t>
                </a:r>
                <a:r>
                  <a:rPr lang="zh-CN" altLang="en-US" sz="2000">
                    <a:solidFill>
                      <a:srgbClr val="FFFF00"/>
                    </a:solidFill>
                    <a:latin typeface="宋体" panose="02010600030101010101" pitchFamily="2" charset="-122"/>
                    <a:ea typeface="微软雅黑" panose="020B0503020204020204" pitchFamily="34" charset="-122"/>
                  </a:rPr>
                  <a:t>亿</a:t>
                </a:r>
                <a:endParaRPr lang="en-US" altLang="zh-CN" sz="2000">
                  <a:solidFill>
                    <a:srgbClr val="FFFF00"/>
                  </a:solidFill>
                  <a:latin typeface="宋体" panose="02010600030101010101" pitchFamily="2" charset="-122"/>
                  <a:ea typeface="微软雅黑" panose="020B0503020204020204" pitchFamily="34" charset="-122"/>
                </a:endParaRPr>
              </a:p>
            </p:txBody>
          </p:sp>
          <p:sp>
            <p:nvSpPr>
              <p:cNvPr id="22" name="Rectangle 10"/>
              <p:cNvSpPr>
                <a:spLocks noChangeArrowheads="1"/>
              </p:cNvSpPr>
              <p:nvPr/>
            </p:nvSpPr>
            <p:spPr bwMode="gray">
              <a:xfrm>
                <a:off x="6044290" y="4580516"/>
                <a:ext cx="1716173" cy="556767"/>
              </a:xfrm>
              <a:prstGeom prst="rect">
                <a:avLst/>
              </a:prstGeom>
              <a:noFill/>
              <a:ln w="9525" algn="ctr">
                <a:noFill/>
                <a:miter lim="800000"/>
                <a:headEnd/>
                <a:tailEnd/>
              </a:ln>
              <a:effectLst>
                <a:outerShdw dist="17961" dir="2700000" algn="ctr" rotWithShape="0">
                  <a:srgbClr val="182326">
                    <a:alpha val="50000"/>
                  </a:srgbClr>
                </a:outerShdw>
              </a:effectLst>
            </p:spPr>
            <p:txBody>
              <a:bodyPr>
                <a:spAutoFit/>
              </a:bodyPr>
              <a:lstStyle/>
              <a:p>
                <a:pPr algn="ctr" fontAlgn="auto">
                  <a:spcBef>
                    <a:spcPts val="0"/>
                  </a:spcBef>
                  <a:spcAft>
                    <a:spcPts val="0"/>
                  </a:spcAft>
                  <a:defRPr/>
                </a:pPr>
                <a:r>
                  <a:rPr lang="zh-CN" altLang="en-US" sz="2000" b="1" dirty="0">
                    <a:solidFill>
                      <a:srgbClr val="FFFFFF"/>
                    </a:solidFill>
                    <a:latin typeface="+mn-ea"/>
                    <a:ea typeface="+mn-ea"/>
                  </a:rPr>
                  <a:t>用户数</a:t>
                </a:r>
                <a:endParaRPr lang="en-US" altLang="zh-CN" sz="2000" b="1" dirty="0">
                  <a:solidFill>
                    <a:srgbClr val="FFFFFF"/>
                  </a:solidFill>
                  <a:latin typeface="+mn-ea"/>
                  <a:ea typeface="+mn-ea"/>
                </a:endParaRPr>
              </a:p>
            </p:txBody>
          </p:sp>
        </p:grpSp>
        <p:grpSp>
          <p:nvGrpSpPr>
            <p:cNvPr id="23" name="组合 31"/>
            <p:cNvGrpSpPr>
              <a:grpSpLocks/>
            </p:cNvGrpSpPr>
            <p:nvPr/>
          </p:nvGrpSpPr>
          <p:grpSpPr bwMode="auto">
            <a:xfrm>
              <a:off x="6029326" y="5631609"/>
              <a:ext cx="2151063" cy="1200150"/>
              <a:chOff x="7778457" y="4558561"/>
              <a:chExt cx="1796678" cy="1670050"/>
            </a:xfrm>
          </p:grpSpPr>
          <p:sp>
            <p:nvSpPr>
              <p:cNvPr id="24" name="Rectangle 4"/>
              <p:cNvSpPr>
                <a:spLocks noChangeArrowheads="1"/>
              </p:cNvSpPr>
              <p:nvPr/>
            </p:nvSpPr>
            <p:spPr bwMode="gray">
              <a:xfrm flipH="1">
                <a:off x="7792080" y="4558561"/>
                <a:ext cx="1783055" cy="167005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zh-CN" altLang="en-US" sz="2000">
                  <a:latin typeface="+mn-ea"/>
                </a:endParaRPr>
              </a:p>
            </p:txBody>
          </p:sp>
          <p:sp>
            <p:nvSpPr>
              <p:cNvPr id="25" name="Rectangle 10"/>
              <p:cNvSpPr>
                <a:spLocks noChangeArrowheads="1"/>
              </p:cNvSpPr>
              <p:nvPr/>
            </p:nvSpPr>
            <p:spPr bwMode="gray">
              <a:xfrm>
                <a:off x="7844755" y="4629251"/>
                <a:ext cx="1717120" cy="556767"/>
              </a:xfrm>
              <a:prstGeom prst="rect">
                <a:avLst/>
              </a:prstGeom>
              <a:noFill/>
              <a:ln w="9525" algn="ctr">
                <a:noFill/>
                <a:miter lim="800000"/>
                <a:headEnd/>
                <a:tailEnd/>
              </a:ln>
              <a:effectLst>
                <a:outerShdw dist="17961" dir="2700000" algn="ctr" rotWithShape="0">
                  <a:srgbClr val="182326">
                    <a:alpha val="50000"/>
                  </a:srgbClr>
                </a:outerShdw>
              </a:effectLst>
            </p:spPr>
            <p:txBody>
              <a:bodyPr>
                <a:spAutoFit/>
              </a:bodyPr>
              <a:lstStyle/>
              <a:p>
                <a:pPr algn="ctr" fontAlgn="auto">
                  <a:spcBef>
                    <a:spcPts val="0"/>
                  </a:spcBef>
                  <a:spcAft>
                    <a:spcPts val="0"/>
                  </a:spcAft>
                  <a:defRPr/>
                </a:pPr>
                <a:r>
                  <a:rPr lang="zh-CN" altLang="en-US" sz="2000" b="1" dirty="0">
                    <a:solidFill>
                      <a:srgbClr val="FFFFFF"/>
                    </a:solidFill>
                    <a:latin typeface="+mn-ea"/>
                    <a:ea typeface="+mn-ea"/>
                  </a:rPr>
                  <a:t>员工数</a:t>
                </a:r>
                <a:endParaRPr lang="en-US" altLang="zh-CN" sz="2000" b="1" dirty="0">
                  <a:solidFill>
                    <a:srgbClr val="FFFFFF"/>
                  </a:solidFill>
                  <a:latin typeface="+mn-ea"/>
                  <a:ea typeface="+mn-ea"/>
                </a:endParaRPr>
              </a:p>
            </p:txBody>
          </p:sp>
          <p:sp>
            <p:nvSpPr>
              <p:cNvPr id="26" name="Rectangle 7"/>
              <p:cNvSpPr>
                <a:spLocks noChangeArrowheads="1"/>
              </p:cNvSpPr>
              <p:nvPr/>
            </p:nvSpPr>
            <p:spPr bwMode="gray">
              <a:xfrm>
                <a:off x="7778457" y="5157216"/>
                <a:ext cx="1783418" cy="556767"/>
              </a:xfrm>
              <a:prstGeom prst="rect">
                <a:avLst/>
              </a:prstGeom>
              <a:noFill/>
              <a:ln w="9525" algn="ctr">
                <a:noFill/>
                <a:miter lim="800000"/>
                <a:headEnd/>
                <a:tailEnd/>
              </a:ln>
            </p:spPr>
            <p:txBody>
              <a:bodyPr>
                <a:spAutoFit/>
              </a:bodyPr>
              <a:lstStyle>
                <a:lvl1pPr>
                  <a:defRPr>
                    <a:solidFill>
                      <a:schemeClr val="tx1"/>
                    </a:solidFill>
                    <a:latin typeface="Constantia" panose="02030602050306030303" pitchFamily="18" charset="0"/>
                    <a:ea typeface="宋体" panose="02010600030101010101" pitchFamily="2" charset="-122"/>
                  </a:defRPr>
                </a:lvl1pPr>
                <a:lvl2pPr marL="742950" indent="-285750">
                  <a:defRPr>
                    <a:solidFill>
                      <a:schemeClr val="tx1"/>
                    </a:solidFill>
                    <a:latin typeface="Constantia" panose="02030602050306030303" pitchFamily="18" charset="0"/>
                    <a:ea typeface="宋体" panose="02010600030101010101" pitchFamily="2" charset="-122"/>
                  </a:defRPr>
                </a:lvl2pPr>
                <a:lvl3pPr marL="1143000" indent="-228600">
                  <a:defRPr>
                    <a:solidFill>
                      <a:schemeClr val="tx1"/>
                    </a:solidFill>
                    <a:latin typeface="Constantia" panose="02030602050306030303" pitchFamily="18" charset="0"/>
                    <a:ea typeface="宋体" panose="02010600030101010101" pitchFamily="2" charset="-122"/>
                  </a:defRPr>
                </a:lvl3pPr>
                <a:lvl4pPr marL="1600200" indent="-228600">
                  <a:defRPr>
                    <a:solidFill>
                      <a:schemeClr val="tx1"/>
                    </a:solidFill>
                    <a:latin typeface="Constantia" panose="02030602050306030303" pitchFamily="18" charset="0"/>
                    <a:ea typeface="宋体" panose="02010600030101010101" pitchFamily="2" charset="-122"/>
                  </a:defRPr>
                </a:lvl4pPr>
                <a:lvl5pPr marL="2057400" indent="-228600">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9pPr>
              </a:lstStyle>
              <a:p>
                <a:pPr algn="ctr"/>
                <a:r>
                  <a:rPr lang="zh-CN" altLang="en-US" sz="2000">
                    <a:solidFill>
                      <a:schemeClr val="bg1"/>
                    </a:solidFill>
                    <a:latin typeface="宋体" panose="02010600030101010101" pitchFamily="2" charset="-122"/>
                    <a:ea typeface="微软雅黑" panose="020B0503020204020204" pitchFamily="34" charset="-122"/>
                  </a:rPr>
                  <a:t>超过</a:t>
                </a:r>
                <a:r>
                  <a:rPr lang="en-US" altLang="zh-CN" sz="2000">
                    <a:solidFill>
                      <a:srgbClr val="FFFF00"/>
                    </a:solidFill>
                    <a:latin typeface="宋体" panose="02010600030101010101" pitchFamily="2" charset="-122"/>
                    <a:ea typeface="微软雅黑" panose="020B0503020204020204" pitchFamily="34" charset="-122"/>
                  </a:rPr>
                  <a:t>1000</a:t>
                </a:r>
                <a:r>
                  <a:rPr lang="zh-CN" altLang="en-US" sz="2000">
                    <a:solidFill>
                      <a:srgbClr val="FFFF00"/>
                    </a:solidFill>
                    <a:latin typeface="宋体" panose="02010600030101010101" pitchFamily="2" charset="-122"/>
                    <a:ea typeface="微软雅黑" panose="020B0503020204020204" pitchFamily="34" charset="-122"/>
                  </a:rPr>
                  <a:t>人</a:t>
                </a:r>
                <a:endParaRPr lang="en-US" altLang="zh-CN" sz="2000">
                  <a:solidFill>
                    <a:srgbClr val="FFFF00"/>
                  </a:solidFill>
                  <a:latin typeface="宋体" panose="02010600030101010101" pitchFamily="2" charset="-122"/>
                  <a:ea typeface="微软雅黑" panose="020B0503020204020204" pitchFamily="34" charset="-122"/>
                </a:endParaRPr>
              </a:p>
            </p:txBody>
          </p:sp>
        </p:grpSp>
      </p:grpSp>
      <p:pic>
        <p:nvPicPr>
          <p:cNvPr id="3" name="图片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62947" y="1194147"/>
            <a:ext cx="2481992" cy="462271"/>
          </a:xfrm>
          <a:prstGeom prst="rect">
            <a:avLst/>
          </a:prstGeom>
        </p:spPr>
      </p:pic>
    </p:spTree>
    <p:extLst>
      <p:ext uri="{BB962C8B-B14F-4D97-AF65-F5344CB8AC3E}">
        <p14:creationId xmlns:p14="http://schemas.microsoft.com/office/powerpoint/2010/main" val="2197310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AutoShape 3"/>
          <p:cNvCxnSpPr>
            <a:cxnSpLocks noChangeShapeType="1"/>
            <a:stCxn id="12" idx="2"/>
            <a:endCxn id="11" idx="0"/>
          </p:cNvCxnSpPr>
          <p:nvPr/>
        </p:nvCxnSpPr>
        <p:spPr bwMode="auto">
          <a:xfrm rot="16200000" flipH="1">
            <a:off x="3653775" y="2066918"/>
            <a:ext cx="1268512" cy="2319748"/>
          </a:xfrm>
          <a:prstGeom prst="bentConnector3">
            <a:avLst>
              <a:gd name="adj1" fmla="val 50000"/>
            </a:avLst>
          </a:prstGeom>
          <a:noFill/>
          <a:ln w="25400">
            <a:solidFill>
              <a:srgbClr val="C2C2C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 name="AutoShape 4"/>
          <p:cNvCxnSpPr>
            <a:cxnSpLocks noChangeShapeType="1"/>
            <a:stCxn id="12" idx="2"/>
            <a:endCxn id="8" idx="0"/>
          </p:cNvCxnSpPr>
          <p:nvPr/>
        </p:nvCxnSpPr>
        <p:spPr bwMode="auto">
          <a:xfrm rot="16200000" flipH="1">
            <a:off x="2873519" y="2847174"/>
            <a:ext cx="1268512" cy="759236"/>
          </a:xfrm>
          <a:prstGeom prst="bentConnector3">
            <a:avLst>
              <a:gd name="adj1" fmla="val 50000"/>
            </a:avLst>
          </a:prstGeom>
          <a:noFill/>
          <a:ln w="25400">
            <a:solidFill>
              <a:srgbClr val="C2C2C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AutoShape 5"/>
          <p:cNvCxnSpPr>
            <a:cxnSpLocks noChangeShapeType="1"/>
          </p:cNvCxnSpPr>
          <p:nvPr/>
        </p:nvCxnSpPr>
        <p:spPr bwMode="auto">
          <a:xfrm rot="5400000">
            <a:off x="1244421" y="1971508"/>
            <a:ext cx="1268512" cy="2510569"/>
          </a:xfrm>
          <a:prstGeom prst="bentConnector3">
            <a:avLst>
              <a:gd name="adj1" fmla="val 50000"/>
            </a:avLst>
          </a:prstGeom>
          <a:noFill/>
          <a:ln w="25400">
            <a:solidFill>
              <a:srgbClr val="C2C2C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7"/>
          <p:cNvCxnSpPr>
            <a:cxnSpLocks noChangeShapeType="1"/>
            <a:endCxn id="7" idx="0"/>
          </p:cNvCxnSpPr>
          <p:nvPr/>
        </p:nvCxnSpPr>
        <p:spPr bwMode="auto">
          <a:xfrm>
            <a:off x="2320529" y="3226791"/>
            <a:ext cx="0" cy="634257"/>
          </a:xfrm>
          <a:prstGeom prst="straightConnector1">
            <a:avLst/>
          </a:prstGeom>
          <a:noFill/>
          <a:ln w="25400">
            <a:solidFill>
              <a:srgbClr val="C2C2C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8"/>
          <p:cNvSpPr>
            <a:spLocks noChangeArrowheads="1"/>
          </p:cNvSpPr>
          <p:nvPr/>
        </p:nvSpPr>
        <p:spPr bwMode="blackWhite">
          <a:xfrm>
            <a:off x="2104529" y="3861048"/>
            <a:ext cx="432000" cy="1584176"/>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111955" tIns="21741" rIns="21741" bIns="21741" anchor="ctr"/>
          <a:lstStyle/>
          <a:p>
            <a:pPr defTabSz="820738">
              <a:spcAft>
                <a:spcPct val="0"/>
              </a:spcAft>
            </a:pPr>
            <a:r>
              <a:rPr lang="en-US" altLang="zh-CN" sz="1600" b="1" dirty="0" smtClean="0">
                <a:solidFill>
                  <a:schemeClr val="bg1"/>
                </a:solidFill>
                <a:latin typeface="Arial" panose="020B0604020202020204" pitchFamily="34" charset="0"/>
                <a:ea typeface="宋体" panose="02010600030101010101" pitchFamily="2" charset="-122"/>
              </a:rPr>
              <a:t> 2</a:t>
            </a:r>
            <a:r>
              <a:rPr lang="zh-CN" altLang="en-US" sz="1600" b="1" dirty="0">
                <a:solidFill>
                  <a:schemeClr val="bg1"/>
                </a:solidFill>
                <a:latin typeface="Arial" panose="020B0604020202020204" pitchFamily="34" charset="0"/>
                <a:ea typeface="宋体" panose="02010600030101010101" pitchFamily="2" charset="-122"/>
              </a:rPr>
              <a:t>个研发基地</a:t>
            </a:r>
            <a:endParaRPr lang="zh-CN" altLang="zh-CN" sz="1600" b="1" dirty="0">
              <a:solidFill>
                <a:schemeClr val="bg1"/>
              </a:solidFill>
              <a:latin typeface="Arial" panose="020B0604020202020204" pitchFamily="34" charset="0"/>
              <a:ea typeface="宋体" panose="02010600030101010101" pitchFamily="2" charset="-122"/>
            </a:endParaRPr>
          </a:p>
        </p:txBody>
      </p:sp>
      <p:sp>
        <p:nvSpPr>
          <p:cNvPr id="8" name="Rectangle 9"/>
          <p:cNvSpPr>
            <a:spLocks noChangeArrowheads="1"/>
          </p:cNvSpPr>
          <p:nvPr/>
        </p:nvSpPr>
        <p:spPr bwMode="blackWhite">
          <a:xfrm>
            <a:off x="3671393" y="3861048"/>
            <a:ext cx="432000" cy="1584176"/>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111955" tIns="21741" rIns="21741" bIns="21741" anchor="ctr"/>
          <a:lstStyle/>
          <a:p>
            <a:pPr defTabSz="820738">
              <a:spcAft>
                <a:spcPct val="0"/>
              </a:spcAft>
            </a:pPr>
            <a:r>
              <a:rPr lang="en-US" altLang="zh-CN" sz="1600" b="1" dirty="0" smtClean="0">
                <a:solidFill>
                  <a:schemeClr val="bg1"/>
                </a:solidFill>
                <a:latin typeface="Arial" panose="020B0604020202020204" pitchFamily="34" charset="0"/>
                <a:ea typeface="宋体" panose="02010600030101010101" pitchFamily="2" charset="-122"/>
              </a:rPr>
              <a:t> 1</a:t>
            </a:r>
            <a:r>
              <a:rPr lang="zh-CN" altLang="en-US" sz="1600" b="1" dirty="0">
                <a:solidFill>
                  <a:schemeClr val="bg1"/>
                </a:solidFill>
                <a:latin typeface="Arial" panose="020B0604020202020204" pitchFamily="34" charset="0"/>
                <a:ea typeface="宋体" panose="02010600030101010101" pitchFamily="2" charset="-122"/>
              </a:rPr>
              <a:t>个数据中心</a:t>
            </a:r>
            <a:endParaRPr lang="zh-CN" altLang="zh-CN" sz="1600" b="1" dirty="0">
              <a:solidFill>
                <a:schemeClr val="bg1"/>
              </a:solidFill>
              <a:latin typeface="Arial" panose="020B0604020202020204" pitchFamily="34" charset="0"/>
              <a:ea typeface="宋体" panose="02010600030101010101" pitchFamily="2" charset="-122"/>
            </a:endParaRPr>
          </a:p>
        </p:txBody>
      </p:sp>
      <p:sp>
        <p:nvSpPr>
          <p:cNvPr id="9" name="Rectangle 10"/>
          <p:cNvSpPr>
            <a:spLocks noChangeArrowheads="1"/>
          </p:cNvSpPr>
          <p:nvPr/>
        </p:nvSpPr>
        <p:spPr bwMode="blackWhite">
          <a:xfrm>
            <a:off x="3527377" y="2719681"/>
            <a:ext cx="2711653" cy="359521"/>
          </a:xfrm>
          <a:prstGeom prst="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111955" tIns="21741" rIns="21741" bIns="21741" anchor="ctr"/>
          <a:lstStyle/>
          <a:p>
            <a:pPr algn="ctr" defTabSz="820738">
              <a:spcAft>
                <a:spcPct val="0"/>
              </a:spcAft>
            </a:pPr>
            <a:r>
              <a:rPr lang="zh-CN" altLang="en-US" sz="1600" b="1" dirty="0">
                <a:solidFill>
                  <a:schemeClr val="bg1"/>
                </a:solidFill>
                <a:latin typeface="Arial" panose="020B0604020202020204" pitchFamily="34" charset="0"/>
                <a:ea typeface="宋体" panose="02010600030101010101" pitchFamily="2" charset="-122"/>
              </a:rPr>
              <a:t>联动优势电子商务有限公司</a:t>
            </a:r>
            <a:endParaRPr lang="zh-CN" altLang="zh-CN" sz="1600" b="1" dirty="0">
              <a:solidFill>
                <a:schemeClr val="bg1"/>
              </a:solidFill>
              <a:latin typeface="Arial" panose="020B0604020202020204" pitchFamily="34" charset="0"/>
              <a:ea typeface="宋体" panose="02010600030101010101" pitchFamily="2" charset="-122"/>
            </a:endParaRPr>
          </a:p>
        </p:txBody>
      </p:sp>
      <p:sp>
        <p:nvSpPr>
          <p:cNvPr id="10" name="Rectangle 11"/>
          <p:cNvSpPr>
            <a:spLocks noChangeArrowheads="1"/>
          </p:cNvSpPr>
          <p:nvPr/>
        </p:nvSpPr>
        <p:spPr bwMode="blackWhite">
          <a:xfrm>
            <a:off x="545604" y="3861048"/>
            <a:ext cx="432000" cy="1584176"/>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111955" tIns="21741" rIns="21741" bIns="21741" anchor="ctr"/>
          <a:lstStyle/>
          <a:p>
            <a:pPr defTabSz="820738">
              <a:spcAft>
                <a:spcPct val="0"/>
              </a:spcAft>
            </a:pPr>
            <a:r>
              <a:rPr lang="en-US" altLang="zh-CN" sz="1600" b="1" dirty="0" smtClean="0">
                <a:solidFill>
                  <a:schemeClr val="bg1"/>
                </a:solidFill>
                <a:latin typeface="Arial" panose="020B0604020202020204" pitchFamily="34" charset="0"/>
                <a:ea typeface="宋体" panose="02010600030101010101" pitchFamily="2" charset="-122"/>
              </a:rPr>
              <a:t>26</a:t>
            </a:r>
            <a:r>
              <a:rPr lang="zh-CN" altLang="en-US" sz="1600" b="1" dirty="0" smtClean="0">
                <a:solidFill>
                  <a:schemeClr val="bg1"/>
                </a:solidFill>
                <a:latin typeface="Arial" panose="020B0604020202020204" pitchFamily="34" charset="0"/>
                <a:ea typeface="宋体" panose="02010600030101010101" pitchFamily="2" charset="-122"/>
              </a:rPr>
              <a:t>家</a:t>
            </a:r>
            <a:r>
              <a:rPr lang="zh-CN" altLang="en-US" sz="1600" b="1" dirty="0">
                <a:solidFill>
                  <a:schemeClr val="bg1"/>
                </a:solidFill>
                <a:latin typeface="Arial" panose="020B0604020202020204" pitchFamily="34" charset="0"/>
                <a:ea typeface="宋体" panose="02010600030101010101" pitchFamily="2" charset="-122"/>
              </a:rPr>
              <a:t>分支机构</a:t>
            </a:r>
            <a:endParaRPr lang="zh-CN" altLang="zh-CN" sz="1600" b="1" dirty="0">
              <a:solidFill>
                <a:schemeClr val="bg1"/>
              </a:solidFill>
              <a:latin typeface="Arial" panose="020B0604020202020204" pitchFamily="34" charset="0"/>
              <a:ea typeface="宋体" panose="02010600030101010101" pitchFamily="2" charset="-122"/>
            </a:endParaRPr>
          </a:p>
        </p:txBody>
      </p:sp>
      <p:sp>
        <p:nvSpPr>
          <p:cNvPr id="11" name="Rectangle 12"/>
          <p:cNvSpPr>
            <a:spLocks noChangeArrowheads="1"/>
          </p:cNvSpPr>
          <p:nvPr/>
        </p:nvSpPr>
        <p:spPr bwMode="blackWhite">
          <a:xfrm>
            <a:off x="5231905" y="3861048"/>
            <a:ext cx="432000" cy="1584176"/>
          </a:xfrm>
          <a:prstGeom prst="rect">
            <a:avLst/>
          </a:prstGeom>
          <a:solidFill>
            <a:schemeClr val="accent5">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111955" tIns="21741" rIns="21741" bIns="21741" anchor="ctr"/>
          <a:lstStyle/>
          <a:p>
            <a:pPr defTabSz="820738">
              <a:spcAft>
                <a:spcPct val="0"/>
              </a:spcAft>
            </a:pPr>
            <a:r>
              <a:rPr lang="en-US" altLang="zh-CN" sz="1600" b="1" dirty="0" smtClean="0">
                <a:solidFill>
                  <a:schemeClr val="bg1"/>
                </a:solidFill>
                <a:latin typeface="Arial" panose="020B0604020202020204" pitchFamily="34" charset="0"/>
                <a:ea typeface="宋体" panose="02010600030101010101" pitchFamily="2" charset="-122"/>
              </a:rPr>
              <a:t> 1</a:t>
            </a:r>
            <a:r>
              <a:rPr lang="zh-CN" altLang="en-US" sz="1600" b="1" dirty="0">
                <a:solidFill>
                  <a:schemeClr val="bg1"/>
                </a:solidFill>
                <a:latin typeface="Arial" panose="020B0604020202020204" pitchFamily="34" charset="0"/>
                <a:ea typeface="宋体" panose="02010600030101010101" pitchFamily="2" charset="-122"/>
              </a:rPr>
              <a:t>个呼叫中心</a:t>
            </a:r>
            <a:endParaRPr lang="zh-CN" altLang="zh-CN" sz="1600" b="1" dirty="0">
              <a:solidFill>
                <a:schemeClr val="bg1"/>
              </a:solidFill>
              <a:latin typeface="Arial" panose="020B0604020202020204" pitchFamily="34" charset="0"/>
              <a:ea typeface="宋体" panose="02010600030101010101" pitchFamily="2" charset="-122"/>
            </a:endParaRPr>
          </a:p>
        </p:txBody>
      </p:sp>
      <p:sp>
        <p:nvSpPr>
          <p:cNvPr id="12" name="Rectangle 13"/>
          <p:cNvSpPr>
            <a:spLocks noChangeArrowheads="1"/>
          </p:cNvSpPr>
          <p:nvPr/>
        </p:nvSpPr>
        <p:spPr bwMode="blackWhite">
          <a:xfrm>
            <a:off x="1960513" y="1844824"/>
            <a:ext cx="2335287" cy="747712"/>
          </a:xfrm>
          <a:prstGeom prst="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111955" tIns="21741" rIns="21741" bIns="21741" anchor="ctr"/>
          <a:lstStyle>
            <a:lvl1pPr defTabSz="820738">
              <a:spcAft>
                <a:spcPct val="20000"/>
              </a:spcAft>
              <a:buSzPct val="140000"/>
              <a:buFont typeface="Wingdings" panose="05000000000000000000" pitchFamily="2" charset="2"/>
              <a:buBlip>
                <a:blip r:embed="rId2"/>
              </a:buBlip>
              <a:defRPr sz="2800" b="1">
                <a:solidFill>
                  <a:schemeClr val="tx1"/>
                </a:solidFill>
                <a:latin typeface="Times New Roman" panose="02020603050405020304" pitchFamily="18" charset="0"/>
                <a:ea typeface="黑体" panose="02010609060101010101" pitchFamily="49" charset="-122"/>
              </a:defRPr>
            </a:lvl1pPr>
            <a:lvl2pPr marL="409575" indent="-169863" defTabSz="820738">
              <a:spcAft>
                <a:spcPct val="20000"/>
              </a:spcAft>
              <a:buSzPct val="120000"/>
              <a:buFont typeface="Wingdings" panose="05000000000000000000" pitchFamily="2" charset="2"/>
              <a:buBlip>
                <a:blip r:embed="rId3"/>
              </a:buBlip>
              <a:defRPr sz="2000" b="1">
                <a:solidFill>
                  <a:schemeClr val="tx1"/>
                </a:solidFill>
                <a:latin typeface="Times New Roman" panose="02020603050405020304" pitchFamily="18" charset="0"/>
                <a:ea typeface="黑体" panose="02010609060101010101" pitchFamily="49" charset="-122"/>
              </a:defRPr>
            </a:lvl2pPr>
            <a:lvl3pPr marL="820738" indent="-457200" defTabSz="820738">
              <a:spcBef>
                <a:spcPct val="20000"/>
              </a:spcBef>
              <a:buFont typeface="Wingdings" panose="05000000000000000000" pitchFamily="2" charset="2"/>
              <a:buChar char="l"/>
              <a:defRPr sz="1400">
                <a:solidFill>
                  <a:schemeClr val="tx1"/>
                </a:solidFill>
                <a:latin typeface="Times New Roman" panose="02020603050405020304" pitchFamily="18" charset="0"/>
                <a:ea typeface="宋体" panose="02010600030101010101" pitchFamily="2" charset="-122"/>
              </a:defRPr>
            </a:lvl3pPr>
            <a:lvl4pPr marL="1230313" indent="-381000" defTabSz="820738">
              <a:spcBef>
                <a:spcPct val="20000"/>
              </a:spcBef>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marL="1641475" indent="-381000" defTabSz="820738">
              <a:spcBef>
                <a:spcPct val="20000"/>
              </a:spcBef>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5pPr>
            <a:lvl6pPr marL="2098675" indent="-381000" defTabSz="820738" eaLnBrk="0" fontAlgn="base" hangingPunct="0">
              <a:spcBef>
                <a:spcPct val="20000"/>
              </a:spcBef>
              <a:spcAft>
                <a:spcPct val="0"/>
              </a:spcAft>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6pPr>
            <a:lvl7pPr marL="2555875" indent="-381000" defTabSz="820738" eaLnBrk="0" fontAlgn="base" hangingPunct="0">
              <a:spcBef>
                <a:spcPct val="20000"/>
              </a:spcBef>
              <a:spcAft>
                <a:spcPct val="0"/>
              </a:spcAft>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7pPr>
            <a:lvl8pPr marL="3013075" indent="-381000" defTabSz="820738" eaLnBrk="0" fontAlgn="base" hangingPunct="0">
              <a:spcBef>
                <a:spcPct val="20000"/>
              </a:spcBef>
              <a:spcAft>
                <a:spcPct val="0"/>
              </a:spcAft>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8pPr>
            <a:lvl9pPr marL="3470275" indent="-381000" defTabSz="820738" eaLnBrk="0" fontAlgn="base" hangingPunct="0">
              <a:spcBef>
                <a:spcPct val="20000"/>
              </a:spcBef>
              <a:spcAft>
                <a:spcPct val="0"/>
              </a:spcAft>
              <a:buFont typeface="Wingdings" panose="05000000000000000000" pitchFamily="2" charset="2"/>
              <a:defRPr sz="1600">
                <a:solidFill>
                  <a:schemeClr val="tx1"/>
                </a:solidFill>
                <a:latin typeface="Times New Roman" panose="02020603050405020304" pitchFamily="18" charset="0"/>
                <a:ea typeface="宋体" panose="02010600030101010101" pitchFamily="2" charset="-122"/>
              </a:defRPr>
            </a:lvl9pPr>
          </a:lstStyle>
          <a:p>
            <a:pPr algn="ctr">
              <a:spcAft>
                <a:spcPct val="0"/>
              </a:spcAft>
              <a:buSzTx/>
              <a:buFontTx/>
              <a:buNone/>
            </a:pPr>
            <a:r>
              <a:rPr kumimoji="0" lang="zh-CN" altLang="en-US" sz="1600" dirty="0" smtClean="0">
                <a:solidFill>
                  <a:schemeClr val="bg1"/>
                </a:solidFill>
                <a:latin typeface="Arial" panose="020B0604020202020204" pitchFamily="34" charset="0"/>
                <a:ea typeface="宋体" panose="02010600030101010101" pitchFamily="2" charset="-122"/>
              </a:rPr>
              <a:t>联动优势科技有限公司</a:t>
            </a:r>
            <a:endParaRPr kumimoji="0" lang="zh-CN" altLang="zh-CN" sz="1600" dirty="0">
              <a:solidFill>
                <a:schemeClr val="bg1"/>
              </a:solidFill>
              <a:latin typeface="Arial" panose="020B0604020202020204" pitchFamily="34" charset="0"/>
              <a:ea typeface="宋体" panose="02010600030101010101" pitchFamily="2" charset="-122"/>
            </a:endParaRPr>
          </a:p>
        </p:txBody>
      </p:sp>
      <p:sp>
        <p:nvSpPr>
          <p:cNvPr id="19" name="Rectangle 24"/>
          <p:cNvSpPr>
            <a:spLocks noChangeArrowheads="1"/>
          </p:cNvSpPr>
          <p:nvPr/>
        </p:nvSpPr>
        <p:spPr bwMode="auto">
          <a:xfrm>
            <a:off x="3071664" y="3180090"/>
            <a:ext cx="130175" cy="130175"/>
          </a:xfrm>
          <a:prstGeom prst="rect">
            <a:avLst/>
          </a:prstGeom>
          <a:solidFill>
            <a:srgbClr val="DF00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ctr">
              <a:defRPr kumimoji="1" sz="2400">
                <a:solidFill>
                  <a:schemeClr val="tx1"/>
                </a:solidFill>
                <a:latin typeface="Times New Roman" panose="02020603050405020304" pitchFamily="18" charset="0"/>
                <a:ea typeface="宋体" panose="02010600030101010101" pitchFamily="2" charset="-122"/>
              </a:defRPr>
            </a:lvl1pPr>
            <a:lvl2pPr marL="742950" indent="-285750" algn="ctr">
              <a:defRPr kumimoji="1" sz="2400">
                <a:solidFill>
                  <a:schemeClr val="tx1"/>
                </a:solidFill>
                <a:latin typeface="Times New Roman" panose="02020603050405020304" pitchFamily="18" charset="0"/>
                <a:ea typeface="宋体" panose="02010600030101010101" pitchFamily="2" charset="-122"/>
              </a:defRPr>
            </a:lvl2pPr>
            <a:lvl3pPr marL="1143000" indent="-228600" algn="ctr">
              <a:defRPr kumimoji="1" sz="2400">
                <a:solidFill>
                  <a:schemeClr val="tx1"/>
                </a:solidFill>
                <a:latin typeface="Times New Roman" panose="02020603050405020304" pitchFamily="18" charset="0"/>
                <a:ea typeface="宋体" panose="02010600030101010101" pitchFamily="2" charset="-122"/>
              </a:defRPr>
            </a:lvl3pPr>
            <a:lvl4pPr marL="1600200" indent="-228600" algn="ctr">
              <a:defRPr kumimoji="1" sz="2400">
                <a:solidFill>
                  <a:schemeClr val="tx1"/>
                </a:solidFill>
                <a:latin typeface="Times New Roman" panose="02020603050405020304" pitchFamily="18" charset="0"/>
                <a:ea typeface="宋体" panose="02010600030101010101" pitchFamily="2" charset="-122"/>
              </a:defRPr>
            </a:lvl4pPr>
            <a:lvl5pPr marL="2057400" indent="-228600" algn="ctr">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grpSp>
        <p:nvGrpSpPr>
          <p:cNvPr id="70" name="组合 69"/>
          <p:cNvGrpSpPr/>
          <p:nvPr/>
        </p:nvGrpSpPr>
        <p:grpSpPr>
          <a:xfrm>
            <a:off x="5998741" y="1556792"/>
            <a:ext cx="5716465" cy="5119684"/>
            <a:chOff x="1199456" y="1412879"/>
            <a:chExt cx="5716465" cy="5119684"/>
          </a:xfrm>
        </p:grpSpPr>
        <p:sp>
          <p:nvSpPr>
            <p:cNvPr id="71" name="Freeform 36"/>
            <p:cNvSpPr>
              <a:spLocks/>
            </p:cNvSpPr>
            <p:nvPr/>
          </p:nvSpPr>
          <p:spPr bwMode="auto">
            <a:xfrm>
              <a:off x="1199456" y="2143125"/>
              <a:ext cx="2286000" cy="1847850"/>
            </a:xfrm>
            <a:custGeom>
              <a:avLst/>
              <a:gdLst>
                <a:gd name="T0" fmla="*/ 2147483647 w 1922"/>
                <a:gd name="T1" fmla="*/ 2147483647 h 1456"/>
                <a:gd name="T2" fmla="*/ 2147483647 w 1922"/>
                <a:gd name="T3" fmla="*/ 2147483647 h 1456"/>
                <a:gd name="T4" fmla="*/ 2147483647 w 1922"/>
                <a:gd name="T5" fmla="*/ 2147483647 h 1456"/>
                <a:gd name="T6" fmla="*/ 2147483647 w 1922"/>
                <a:gd name="T7" fmla="*/ 2147483647 h 1456"/>
                <a:gd name="T8" fmla="*/ 2147483647 w 1922"/>
                <a:gd name="T9" fmla="*/ 2147483647 h 1456"/>
                <a:gd name="T10" fmla="*/ 2147483647 w 1922"/>
                <a:gd name="T11" fmla="*/ 2147483647 h 1456"/>
                <a:gd name="T12" fmla="*/ 2147483647 w 1922"/>
                <a:gd name="T13" fmla="*/ 2147483647 h 1456"/>
                <a:gd name="T14" fmla="*/ 2147483647 w 1922"/>
                <a:gd name="T15" fmla="*/ 2147483647 h 1456"/>
                <a:gd name="T16" fmla="*/ 2147483647 w 1922"/>
                <a:gd name="T17" fmla="*/ 2147483647 h 1456"/>
                <a:gd name="T18" fmla="*/ 2147483647 w 1922"/>
                <a:gd name="T19" fmla="*/ 2147483647 h 1456"/>
                <a:gd name="T20" fmla="*/ 2147483647 w 1922"/>
                <a:gd name="T21" fmla="*/ 2147483647 h 1456"/>
                <a:gd name="T22" fmla="*/ 2147483647 w 1922"/>
                <a:gd name="T23" fmla="*/ 2147483647 h 1456"/>
                <a:gd name="T24" fmla="*/ 2147483647 w 1922"/>
                <a:gd name="T25" fmla="*/ 2147483647 h 1456"/>
                <a:gd name="T26" fmla="*/ 2147483647 w 1922"/>
                <a:gd name="T27" fmla="*/ 2147483647 h 1456"/>
                <a:gd name="T28" fmla="*/ 2147483647 w 1922"/>
                <a:gd name="T29" fmla="*/ 2147483647 h 1456"/>
                <a:gd name="T30" fmla="*/ 2147483647 w 1922"/>
                <a:gd name="T31" fmla="*/ 2147483647 h 1456"/>
                <a:gd name="T32" fmla="*/ 2147483647 w 1922"/>
                <a:gd name="T33" fmla="*/ 2147483647 h 1456"/>
                <a:gd name="T34" fmla="*/ 2147483647 w 1922"/>
                <a:gd name="T35" fmla="*/ 2147483647 h 1456"/>
                <a:gd name="T36" fmla="*/ 2147483647 w 1922"/>
                <a:gd name="T37" fmla="*/ 2147483647 h 1456"/>
                <a:gd name="T38" fmla="*/ 2147483647 w 1922"/>
                <a:gd name="T39" fmla="*/ 2147483647 h 1456"/>
                <a:gd name="T40" fmla="*/ 2147483647 w 1922"/>
                <a:gd name="T41" fmla="*/ 2147483647 h 1456"/>
                <a:gd name="T42" fmla="*/ 2147483647 w 1922"/>
                <a:gd name="T43" fmla="*/ 2147483647 h 1456"/>
                <a:gd name="T44" fmla="*/ 2147483647 w 1922"/>
                <a:gd name="T45" fmla="*/ 2147483647 h 1456"/>
                <a:gd name="T46" fmla="*/ 2147483647 w 1922"/>
                <a:gd name="T47" fmla="*/ 2147483647 h 1456"/>
                <a:gd name="T48" fmla="*/ 2147483647 w 1922"/>
                <a:gd name="T49" fmla="*/ 2147483647 h 1456"/>
                <a:gd name="T50" fmla="*/ 2147483647 w 1922"/>
                <a:gd name="T51" fmla="*/ 2147483647 h 1456"/>
                <a:gd name="T52" fmla="*/ 2147483647 w 1922"/>
                <a:gd name="T53" fmla="*/ 2147483647 h 1456"/>
                <a:gd name="T54" fmla="*/ 2147483647 w 1922"/>
                <a:gd name="T55" fmla="*/ 2147483647 h 1456"/>
                <a:gd name="T56" fmla="*/ 2147483647 w 1922"/>
                <a:gd name="T57" fmla="*/ 2147483647 h 1456"/>
                <a:gd name="T58" fmla="*/ 2147483647 w 1922"/>
                <a:gd name="T59" fmla="*/ 2147483647 h 1456"/>
                <a:gd name="T60" fmla="*/ 2147483647 w 1922"/>
                <a:gd name="T61" fmla="*/ 2147483647 h 1456"/>
                <a:gd name="T62" fmla="*/ 2147483647 w 1922"/>
                <a:gd name="T63" fmla="*/ 2147483647 h 1456"/>
                <a:gd name="T64" fmla="*/ 2147483647 w 1922"/>
                <a:gd name="T65" fmla="*/ 2147483647 h 1456"/>
                <a:gd name="T66" fmla="*/ 2147483647 w 1922"/>
                <a:gd name="T67" fmla="*/ 2147483647 h 1456"/>
                <a:gd name="T68" fmla="*/ 2147483647 w 1922"/>
                <a:gd name="T69" fmla="*/ 2147483647 h 1456"/>
                <a:gd name="T70" fmla="*/ 2147483647 w 1922"/>
                <a:gd name="T71" fmla="*/ 2147483647 h 1456"/>
                <a:gd name="T72" fmla="*/ 2147483647 w 1922"/>
                <a:gd name="T73" fmla="*/ 2147483647 h 1456"/>
                <a:gd name="T74" fmla="*/ 2147483647 w 1922"/>
                <a:gd name="T75" fmla="*/ 2147483647 h 1456"/>
                <a:gd name="T76" fmla="*/ 2147483647 w 1922"/>
                <a:gd name="T77" fmla="*/ 2147483647 h 1456"/>
                <a:gd name="T78" fmla="*/ 2147483647 w 1922"/>
                <a:gd name="T79" fmla="*/ 2147483647 h 1456"/>
                <a:gd name="T80" fmla="*/ 2147483647 w 1922"/>
                <a:gd name="T81" fmla="*/ 2147483647 h 1456"/>
                <a:gd name="T82" fmla="*/ 2147483647 w 1922"/>
                <a:gd name="T83" fmla="*/ 2147483647 h 1456"/>
                <a:gd name="T84" fmla="*/ 2147483647 w 1922"/>
                <a:gd name="T85" fmla="*/ 2147483647 h 1456"/>
                <a:gd name="T86" fmla="*/ 2147483647 w 1922"/>
                <a:gd name="T87" fmla="*/ 2147483647 h 14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22"/>
                <a:gd name="T133" fmla="*/ 0 h 1456"/>
                <a:gd name="T134" fmla="*/ 1922 w 1922"/>
                <a:gd name="T135" fmla="*/ 1456 h 14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solidFill>
              <a:srgbClr val="98D0F6"/>
            </a:solidFill>
            <a:ln w="9525" algn="ctr">
              <a:solidFill>
                <a:schemeClr val="bg1"/>
              </a:solidFill>
              <a:round/>
              <a:headEnd/>
              <a:tailEnd/>
            </a:ln>
          </p:spPr>
          <p:txBody>
            <a:bodyPr/>
            <a:lstStyle/>
            <a:p>
              <a:endParaRPr lang="zh-CN" altLang="en-US" sz="1200">
                <a:solidFill>
                  <a:srgbClr val="C00000"/>
                </a:solidFill>
                <a:latin typeface="+mn-ea"/>
              </a:endParaRPr>
            </a:p>
          </p:txBody>
        </p:sp>
        <p:sp>
          <p:nvSpPr>
            <p:cNvPr id="72" name="Freeform 45"/>
            <p:cNvSpPr>
              <a:spLocks/>
            </p:cNvSpPr>
            <p:nvPr/>
          </p:nvSpPr>
          <p:spPr bwMode="auto">
            <a:xfrm>
              <a:off x="1469087" y="3902075"/>
              <a:ext cx="2217126" cy="1276350"/>
            </a:xfrm>
            <a:custGeom>
              <a:avLst/>
              <a:gdLst>
                <a:gd name="T0" fmla="*/ 2147483647 w 1863"/>
                <a:gd name="T1" fmla="*/ 2147483647 h 1005"/>
                <a:gd name="T2" fmla="*/ 2147483647 w 1863"/>
                <a:gd name="T3" fmla="*/ 2147483647 h 1005"/>
                <a:gd name="T4" fmla="*/ 2147483647 w 1863"/>
                <a:gd name="T5" fmla="*/ 2147483647 h 1005"/>
                <a:gd name="T6" fmla="*/ 2147483647 w 1863"/>
                <a:gd name="T7" fmla="*/ 2147483647 h 1005"/>
                <a:gd name="T8" fmla="*/ 2147483647 w 1863"/>
                <a:gd name="T9" fmla="*/ 2147483647 h 1005"/>
                <a:gd name="T10" fmla="*/ 2147483647 w 1863"/>
                <a:gd name="T11" fmla="*/ 2147483647 h 1005"/>
                <a:gd name="T12" fmla="*/ 2147483647 w 1863"/>
                <a:gd name="T13" fmla="*/ 2147483647 h 1005"/>
                <a:gd name="T14" fmla="*/ 2147483647 w 1863"/>
                <a:gd name="T15" fmla="*/ 2147483647 h 1005"/>
                <a:gd name="T16" fmla="*/ 2147483647 w 1863"/>
                <a:gd name="T17" fmla="*/ 2147483647 h 1005"/>
                <a:gd name="T18" fmla="*/ 2147483647 w 1863"/>
                <a:gd name="T19" fmla="*/ 2147483647 h 1005"/>
                <a:gd name="T20" fmla="*/ 2147483647 w 1863"/>
                <a:gd name="T21" fmla="*/ 2147483647 h 1005"/>
                <a:gd name="T22" fmla="*/ 2147483647 w 1863"/>
                <a:gd name="T23" fmla="*/ 2147483647 h 1005"/>
                <a:gd name="T24" fmla="*/ 2147483647 w 1863"/>
                <a:gd name="T25" fmla="*/ 2147483647 h 1005"/>
                <a:gd name="T26" fmla="*/ 2147483647 w 1863"/>
                <a:gd name="T27" fmla="*/ 2147483647 h 1005"/>
                <a:gd name="T28" fmla="*/ 2147483647 w 1863"/>
                <a:gd name="T29" fmla="*/ 2147483647 h 1005"/>
                <a:gd name="T30" fmla="*/ 2147483647 w 1863"/>
                <a:gd name="T31" fmla="*/ 2147483647 h 1005"/>
                <a:gd name="T32" fmla="*/ 2147483647 w 1863"/>
                <a:gd name="T33" fmla="*/ 2147483647 h 1005"/>
                <a:gd name="T34" fmla="*/ 2147483647 w 1863"/>
                <a:gd name="T35" fmla="*/ 2147483647 h 1005"/>
                <a:gd name="T36" fmla="*/ 2147483647 w 1863"/>
                <a:gd name="T37" fmla="*/ 2147483647 h 1005"/>
                <a:gd name="T38" fmla="*/ 2147483647 w 1863"/>
                <a:gd name="T39" fmla="*/ 2147483647 h 1005"/>
                <a:gd name="T40" fmla="*/ 2147483647 w 1863"/>
                <a:gd name="T41" fmla="*/ 2147483647 h 1005"/>
                <a:gd name="T42" fmla="*/ 2147483647 w 1863"/>
                <a:gd name="T43" fmla="*/ 2147483647 h 1005"/>
                <a:gd name="T44" fmla="*/ 2147483647 w 1863"/>
                <a:gd name="T45" fmla="*/ 2147483647 h 1005"/>
                <a:gd name="T46" fmla="*/ 2147483647 w 1863"/>
                <a:gd name="T47" fmla="*/ 2147483647 h 1005"/>
                <a:gd name="T48" fmla="*/ 2147483647 w 1863"/>
                <a:gd name="T49" fmla="*/ 2147483647 h 1005"/>
                <a:gd name="T50" fmla="*/ 2147483647 w 1863"/>
                <a:gd name="T51" fmla="*/ 2147483647 h 1005"/>
                <a:gd name="T52" fmla="*/ 2147483647 w 1863"/>
                <a:gd name="T53" fmla="*/ 2147483647 h 1005"/>
                <a:gd name="T54" fmla="*/ 2147483647 w 1863"/>
                <a:gd name="T55" fmla="*/ 2147483647 h 1005"/>
                <a:gd name="T56" fmla="*/ 2147483647 w 1863"/>
                <a:gd name="T57" fmla="*/ 0 h 1005"/>
                <a:gd name="T58" fmla="*/ 2147483647 w 1863"/>
                <a:gd name="T59" fmla="*/ 2147483647 h 1005"/>
                <a:gd name="T60" fmla="*/ 2147483647 w 1863"/>
                <a:gd name="T61" fmla="*/ 2147483647 h 1005"/>
                <a:gd name="T62" fmla="*/ 2147483647 w 1863"/>
                <a:gd name="T63" fmla="*/ 2147483647 h 1005"/>
                <a:gd name="T64" fmla="*/ 2147483647 w 1863"/>
                <a:gd name="T65" fmla="*/ 2147483647 h 1005"/>
                <a:gd name="T66" fmla="*/ 2147483647 w 1863"/>
                <a:gd name="T67" fmla="*/ 2147483647 h 1005"/>
                <a:gd name="T68" fmla="*/ 2147483647 w 1863"/>
                <a:gd name="T69" fmla="*/ 2147483647 h 1005"/>
                <a:gd name="T70" fmla="*/ 2147483647 w 1863"/>
                <a:gd name="T71" fmla="*/ 2147483647 h 1005"/>
                <a:gd name="T72" fmla="*/ 2147483647 w 1863"/>
                <a:gd name="T73" fmla="*/ 2147483647 h 1005"/>
                <a:gd name="T74" fmla="*/ 2147483647 w 1863"/>
                <a:gd name="T75" fmla="*/ 2147483647 h 1005"/>
                <a:gd name="T76" fmla="*/ 2147483647 w 1863"/>
                <a:gd name="T77" fmla="*/ 2147483647 h 1005"/>
                <a:gd name="T78" fmla="*/ 2147483647 w 1863"/>
                <a:gd name="T79" fmla="*/ 2147483647 h 1005"/>
                <a:gd name="T80" fmla="*/ 2147483647 w 1863"/>
                <a:gd name="T81" fmla="*/ 2147483647 h 1005"/>
                <a:gd name="T82" fmla="*/ 2147483647 w 1863"/>
                <a:gd name="T83" fmla="*/ 2147483647 h 1005"/>
                <a:gd name="T84" fmla="*/ 2147483647 w 1863"/>
                <a:gd name="T85" fmla="*/ 2147483647 h 1005"/>
                <a:gd name="T86" fmla="*/ 0 w 1863"/>
                <a:gd name="T87" fmla="*/ 2147483647 h 1005"/>
                <a:gd name="T88" fmla="*/ 2147483647 w 1863"/>
                <a:gd name="T89" fmla="*/ 2147483647 h 1005"/>
                <a:gd name="T90" fmla="*/ 2147483647 w 1863"/>
                <a:gd name="T91" fmla="*/ 2147483647 h 1005"/>
                <a:gd name="T92" fmla="*/ 2147483647 w 1863"/>
                <a:gd name="T93" fmla="*/ 2147483647 h 1005"/>
                <a:gd name="T94" fmla="*/ 2147483647 w 1863"/>
                <a:gd name="T95" fmla="*/ 2147483647 h 1005"/>
                <a:gd name="T96" fmla="*/ 2147483647 w 1863"/>
                <a:gd name="T97" fmla="*/ 2147483647 h 1005"/>
                <a:gd name="T98" fmla="*/ 2147483647 w 1863"/>
                <a:gd name="T99" fmla="*/ 2147483647 h 1005"/>
                <a:gd name="T100" fmla="*/ 2147483647 w 1863"/>
                <a:gd name="T101" fmla="*/ 2147483647 h 1005"/>
                <a:gd name="T102" fmla="*/ 2147483647 w 1863"/>
                <a:gd name="T103" fmla="*/ 2147483647 h 1005"/>
                <a:gd name="T104" fmla="*/ 2147483647 w 1863"/>
                <a:gd name="T105" fmla="*/ 2147483647 h 1005"/>
                <a:gd name="T106" fmla="*/ 2147483647 w 1863"/>
                <a:gd name="T107" fmla="*/ 2147483647 h 1005"/>
                <a:gd name="T108" fmla="*/ 2147483647 w 1863"/>
                <a:gd name="T109" fmla="*/ 2147483647 h 1005"/>
                <a:gd name="T110" fmla="*/ 2147483647 w 1863"/>
                <a:gd name="T111" fmla="*/ 2147483647 h 1005"/>
                <a:gd name="T112" fmla="*/ 2147483647 w 1863"/>
                <a:gd name="T113" fmla="*/ 2147483647 h 1005"/>
                <a:gd name="T114" fmla="*/ 2147483647 w 1863"/>
                <a:gd name="T115" fmla="*/ 2147483647 h 1005"/>
                <a:gd name="T116" fmla="*/ 2147483647 w 1863"/>
                <a:gd name="T117" fmla="*/ 2147483647 h 1005"/>
                <a:gd name="T118" fmla="*/ 2147483647 w 1863"/>
                <a:gd name="T119" fmla="*/ 2147483647 h 1005"/>
                <a:gd name="T120" fmla="*/ 2147483647 w 1863"/>
                <a:gd name="T121" fmla="*/ 2147483647 h 1005"/>
                <a:gd name="T122" fmla="*/ 2147483647 w 1863"/>
                <a:gd name="T123" fmla="*/ 2147483647 h 1005"/>
                <a:gd name="T124" fmla="*/ 2147483647 w 1863"/>
                <a:gd name="T125" fmla="*/ 2147483647 h 10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63"/>
                <a:gd name="T190" fmla="*/ 0 h 1005"/>
                <a:gd name="T191" fmla="*/ 1863 w 1863"/>
                <a:gd name="T192" fmla="*/ 1005 h 10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73" name="Freeform 44"/>
            <p:cNvSpPr>
              <a:spLocks/>
            </p:cNvSpPr>
            <p:nvPr/>
          </p:nvSpPr>
          <p:spPr bwMode="auto">
            <a:xfrm>
              <a:off x="3520629" y="4337058"/>
              <a:ext cx="1403838" cy="1128713"/>
            </a:xfrm>
            <a:custGeom>
              <a:avLst/>
              <a:gdLst>
                <a:gd name="T0" fmla="*/ 2147483647 w 1181"/>
                <a:gd name="T1" fmla="*/ 2147483647 h 893"/>
                <a:gd name="T2" fmla="*/ 2147483647 w 1181"/>
                <a:gd name="T3" fmla="*/ 2147483647 h 893"/>
                <a:gd name="T4" fmla="*/ 2147483647 w 1181"/>
                <a:gd name="T5" fmla="*/ 0 h 893"/>
                <a:gd name="T6" fmla="*/ 2147483647 w 1181"/>
                <a:gd name="T7" fmla="*/ 2147483647 h 893"/>
                <a:gd name="T8" fmla="*/ 2147483647 w 1181"/>
                <a:gd name="T9" fmla="*/ 2147483647 h 893"/>
                <a:gd name="T10" fmla="*/ 2147483647 w 1181"/>
                <a:gd name="T11" fmla="*/ 2147483647 h 893"/>
                <a:gd name="T12" fmla="*/ 2147483647 w 1181"/>
                <a:gd name="T13" fmla="*/ 2147483647 h 893"/>
                <a:gd name="T14" fmla="*/ 2147483647 w 1181"/>
                <a:gd name="T15" fmla="*/ 2147483647 h 893"/>
                <a:gd name="T16" fmla="*/ 2147483647 w 1181"/>
                <a:gd name="T17" fmla="*/ 2147483647 h 893"/>
                <a:gd name="T18" fmla="*/ 2147483647 w 1181"/>
                <a:gd name="T19" fmla="*/ 2147483647 h 893"/>
                <a:gd name="T20" fmla="*/ 2147483647 w 1181"/>
                <a:gd name="T21" fmla="*/ 2147483647 h 893"/>
                <a:gd name="T22" fmla="*/ 2147483647 w 1181"/>
                <a:gd name="T23" fmla="*/ 2147483647 h 893"/>
                <a:gd name="T24" fmla="*/ 2147483647 w 1181"/>
                <a:gd name="T25" fmla="*/ 2147483647 h 893"/>
                <a:gd name="T26" fmla="*/ 2147483647 w 1181"/>
                <a:gd name="T27" fmla="*/ 2147483647 h 893"/>
                <a:gd name="T28" fmla="*/ 2147483647 w 1181"/>
                <a:gd name="T29" fmla="*/ 2147483647 h 893"/>
                <a:gd name="T30" fmla="*/ 2147483647 w 1181"/>
                <a:gd name="T31" fmla="*/ 2147483647 h 893"/>
                <a:gd name="T32" fmla="*/ 2147483647 w 1181"/>
                <a:gd name="T33" fmla="*/ 2147483647 h 893"/>
                <a:gd name="T34" fmla="*/ 2147483647 w 1181"/>
                <a:gd name="T35" fmla="*/ 2147483647 h 893"/>
                <a:gd name="T36" fmla="*/ 2147483647 w 1181"/>
                <a:gd name="T37" fmla="*/ 2147483647 h 893"/>
                <a:gd name="T38" fmla="*/ 2147483647 w 1181"/>
                <a:gd name="T39" fmla="*/ 2147483647 h 893"/>
                <a:gd name="T40" fmla="*/ 2147483647 w 1181"/>
                <a:gd name="T41" fmla="*/ 2147483647 h 893"/>
                <a:gd name="T42" fmla="*/ 2147483647 w 1181"/>
                <a:gd name="T43" fmla="*/ 2147483647 h 893"/>
                <a:gd name="T44" fmla="*/ 2147483647 w 1181"/>
                <a:gd name="T45" fmla="*/ 2147483647 h 893"/>
                <a:gd name="T46" fmla="*/ 2147483647 w 1181"/>
                <a:gd name="T47" fmla="*/ 2147483647 h 893"/>
                <a:gd name="T48" fmla="*/ 2147483647 w 1181"/>
                <a:gd name="T49" fmla="*/ 2147483647 h 893"/>
                <a:gd name="T50" fmla="*/ 2147483647 w 1181"/>
                <a:gd name="T51" fmla="*/ 2147483647 h 893"/>
                <a:gd name="T52" fmla="*/ 2147483647 w 1181"/>
                <a:gd name="T53" fmla="*/ 2147483647 h 893"/>
                <a:gd name="T54" fmla="*/ 2147483647 w 1181"/>
                <a:gd name="T55" fmla="*/ 2147483647 h 893"/>
                <a:gd name="T56" fmla="*/ 2147483647 w 1181"/>
                <a:gd name="T57" fmla="*/ 2147483647 h 893"/>
                <a:gd name="T58" fmla="*/ 2147483647 w 1181"/>
                <a:gd name="T59" fmla="*/ 2147483647 h 893"/>
                <a:gd name="T60" fmla="*/ 2147483647 w 1181"/>
                <a:gd name="T61" fmla="*/ 2147483647 h 893"/>
                <a:gd name="T62" fmla="*/ 2147483647 w 1181"/>
                <a:gd name="T63" fmla="*/ 2147483647 h 893"/>
                <a:gd name="T64" fmla="*/ 2147483647 w 1181"/>
                <a:gd name="T65" fmla="*/ 2147483647 h 893"/>
                <a:gd name="T66" fmla="*/ 2147483647 w 1181"/>
                <a:gd name="T67" fmla="*/ 2147483647 h 893"/>
                <a:gd name="T68" fmla="*/ 2147483647 w 1181"/>
                <a:gd name="T69" fmla="*/ 2147483647 h 893"/>
                <a:gd name="T70" fmla="*/ 2147483647 w 1181"/>
                <a:gd name="T71" fmla="*/ 2147483647 h 893"/>
                <a:gd name="T72" fmla="*/ 2147483647 w 1181"/>
                <a:gd name="T73" fmla="*/ 2147483647 h 893"/>
                <a:gd name="T74" fmla="*/ 2147483647 w 1181"/>
                <a:gd name="T75" fmla="*/ 2147483647 h 893"/>
                <a:gd name="T76" fmla="*/ 2147483647 w 1181"/>
                <a:gd name="T77" fmla="*/ 2147483647 h 893"/>
                <a:gd name="T78" fmla="*/ 2147483647 w 1181"/>
                <a:gd name="T79" fmla="*/ 2147483647 h 893"/>
                <a:gd name="T80" fmla="*/ 2147483647 w 1181"/>
                <a:gd name="T81" fmla="*/ 2147483647 h 893"/>
                <a:gd name="T82" fmla="*/ 2147483647 w 1181"/>
                <a:gd name="T83" fmla="*/ 2147483647 h 893"/>
                <a:gd name="T84" fmla="*/ 2147483647 w 1181"/>
                <a:gd name="T85" fmla="*/ 2147483647 h 893"/>
                <a:gd name="T86" fmla="*/ 2147483647 w 1181"/>
                <a:gd name="T87" fmla="*/ 2147483647 h 893"/>
                <a:gd name="T88" fmla="*/ 2147483647 w 1181"/>
                <a:gd name="T89" fmla="*/ 2147483647 h 893"/>
                <a:gd name="T90" fmla="*/ 2147483647 w 1181"/>
                <a:gd name="T91" fmla="*/ 2147483647 h 893"/>
                <a:gd name="T92" fmla="*/ 2147483647 w 1181"/>
                <a:gd name="T93" fmla="*/ 2147483647 h 893"/>
                <a:gd name="T94" fmla="*/ 0 w 1181"/>
                <a:gd name="T95" fmla="*/ 2147483647 h 893"/>
                <a:gd name="T96" fmla="*/ 2147483647 w 1181"/>
                <a:gd name="T97" fmla="*/ 2147483647 h 893"/>
                <a:gd name="T98" fmla="*/ 2147483647 w 1181"/>
                <a:gd name="T99" fmla="*/ 2147483647 h 893"/>
                <a:gd name="T100" fmla="*/ 2147483647 w 1181"/>
                <a:gd name="T101" fmla="*/ 2147483647 h 893"/>
                <a:gd name="T102" fmla="*/ 2147483647 w 1181"/>
                <a:gd name="T103" fmla="*/ 2147483647 h 893"/>
                <a:gd name="T104" fmla="*/ 2147483647 w 1181"/>
                <a:gd name="T105" fmla="*/ 2147483647 h 893"/>
                <a:gd name="T106" fmla="*/ 2147483647 w 1181"/>
                <a:gd name="T107" fmla="*/ 2147483647 h 893"/>
                <a:gd name="T108" fmla="*/ 2147483647 w 1181"/>
                <a:gd name="T109" fmla="*/ 2147483647 h 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81"/>
                <a:gd name="T166" fmla="*/ 0 h 893"/>
                <a:gd name="T167" fmla="*/ 1181 w 1181"/>
                <a:gd name="T168" fmla="*/ 893 h 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74" name="Oval 157"/>
            <p:cNvSpPr>
              <a:spLocks noChangeArrowheads="1"/>
            </p:cNvSpPr>
            <p:nvPr/>
          </p:nvSpPr>
          <p:spPr bwMode="white">
            <a:xfrm>
              <a:off x="4382276" y="4660900"/>
              <a:ext cx="276957" cy="312738"/>
            </a:xfrm>
            <a:prstGeom prst="ellipse">
              <a:avLst/>
            </a:pr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75" name="Freeform 37"/>
            <p:cNvSpPr>
              <a:spLocks/>
            </p:cNvSpPr>
            <p:nvPr/>
          </p:nvSpPr>
          <p:spPr bwMode="auto">
            <a:xfrm>
              <a:off x="5676209" y="2817821"/>
              <a:ext cx="649166" cy="674687"/>
            </a:xfrm>
            <a:custGeom>
              <a:avLst/>
              <a:gdLst>
                <a:gd name="T0" fmla="*/ 2147483647 w 548"/>
                <a:gd name="T1" fmla="*/ 2147483647 h 530"/>
                <a:gd name="T2" fmla="*/ 2147483647 w 548"/>
                <a:gd name="T3" fmla="*/ 2147483647 h 530"/>
                <a:gd name="T4" fmla="*/ 2147483647 w 548"/>
                <a:gd name="T5" fmla="*/ 2147483647 h 530"/>
                <a:gd name="T6" fmla="*/ 2147483647 w 548"/>
                <a:gd name="T7" fmla="*/ 2147483647 h 530"/>
                <a:gd name="T8" fmla="*/ 2147483647 w 548"/>
                <a:gd name="T9" fmla="*/ 2147483647 h 530"/>
                <a:gd name="T10" fmla="*/ 2147483647 w 548"/>
                <a:gd name="T11" fmla="*/ 2147483647 h 530"/>
                <a:gd name="T12" fmla="*/ 2147483647 w 548"/>
                <a:gd name="T13" fmla="*/ 2147483647 h 530"/>
                <a:gd name="T14" fmla="*/ 2147483647 w 548"/>
                <a:gd name="T15" fmla="*/ 2147483647 h 530"/>
                <a:gd name="T16" fmla="*/ 2147483647 w 548"/>
                <a:gd name="T17" fmla="*/ 2147483647 h 530"/>
                <a:gd name="T18" fmla="*/ 2147483647 w 548"/>
                <a:gd name="T19" fmla="*/ 2147483647 h 530"/>
                <a:gd name="T20" fmla="*/ 2147483647 w 548"/>
                <a:gd name="T21" fmla="*/ 0 h 530"/>
                <a:gd name="T22" fmla="*/ 2147483647 w 548"/>
                <a:gd name="T23" fmla="*/ 2147483647 h 530"/>
                <a:gd name="T24" fmla="*/ 2147483647 w 548"/>
                <a:gd name="T25" fmla="*/ 2147483647 h 530"/>
                <a:gd name="T26" fmla="*/ 2147483647 w 548"/>
                <a:gd name="T27" fmla="*/ 2147483647 h 530"/>
                <a:gd name="T28" fmla="*/ 2147483647 w 548"/>
                <a:gd name="T29" fmla="*/ 2147483647 h 530"/>
                <a:gd name="T30" fmla="*/ 2147483647 w 548"/>
                <a:gd name="T31" fmla="*/ 2147483647 h 530"/>
                <a:gd name="T32" fmla="*/ 2147483647 w 548"/>
                <a:gd name="T33" fmla="*/ 2147483647 h 530"/>
                <a:gd name="T34" fmla="*/ 2147483647 w 548"/>
                <a:gd name="T35" fmla="*/ 2147483647 h 530"/>
                <a:gd name="T36" fmla="*/ 2147483647 w 548"/>
                <a:gd name="T37" fmla="*/ 2147483647 h 530"/>
                <a:gd name="T38" fmla="*/ 2147483647 w 548"/>
                <a:gd name="T39" fmla="*/ 2147483647 h 530"/>
                <a:gd name="T40" fmla="*/ 2147483647 w 548"/>
                <a:gd name="T41" fmla="*/ 2147483647 h 530"/>
                <a:gd name="T42" fmla="*/ 2147483647 w 548"/>
                <a:gd name="T43" fmla="*/ 2147483647 h 530"/>
                <a:gd name="T44" fmla="*/ 2147483647 w 548"/>
                <a:gd name="T45" fmla="*/ 2147483647 h 530"/>
                <a:gd name="T46" fmla="*/ 2147483647 w 548"/>
                <a:gd name="T47" fmla="*/ 2147483647 h 530"/>
                <a:gd name="T48" fmla="*/ 2147483647 w 548"/>
                <a:gd name="T49" fmla="*/ 2147483647 h 530"/>
                <a:gd name="T50" fmla="*/ 2147483647 w 548"/>
                <a:gd name="T51" fmla="*/ 2147483647 h 530"/>
                <a:gd name="T52" fmla="*/ 2147483647 w 548"/>
                <a:gd name="T53" fmla="*/ 2147483647 h 530"/>
                <a:gd name="T54" fmla="*/ 2147483647 w 548"/>
                <a:gd name="T55" fmla="*/ 2147483647 h 530"/>
                <a:gd name="T56" fmla="*/ 0 w 548"/>
                <a:gd name="T57" fmla="*/ 2147483647 h 530"/>
                <a:gd name="T58" fmla="*/ 2147483647 w 548"/>
                <a:gd name="T59" fmla="*/ 2147483647 h 530"/>
                <a:gd name="T60" fmla="*/ 2147483647 w 548"/>
                <a:gd name="T61" fmla="*/ 2147483647 h 530"/>
                <a:gd name="T62" fmla="*/ 2147483647 w 548"/>
                <a:gd name="T63" fmla="*/ 2147483647 h 530"/>
                <a:gd name="T64" fmla="*/ 2147483647 w 548"/>
                <a:gd name="T65" fmla="*/ 2147483647 h 530"/>
                <a:gd name="T66" fmla="*/ 2147483647 w 548"/>
                <a:gd name="T67" fmla="*/ 2147483647 h 530"/>
                <a:gd name="T68" fmla="*/ 2147483647 w 548"/>
                <a:gd name="T69" fmla="*/ 2147483647 h 530"/>
                <a:gd name="T70" fmla="*/ 2147483647 w 548"/>
                <a:gd name="T71" fmla="*/ 2147483647 h 530"/>
                <a:gd name="T72" fmla="*/ 2147483647 w 548"/>
                <a:gd name="T73" fmla="*/ 2147483647 h 530"/>
                <a:gd name="T74" fmla="*/ 2147483647 w 548"/>
                <a:gd name="T75" fmla="*/ 2147483647 h 530"/>
                <a:gd name="T76" fmla="*/ 2147483647 w 548"/>
                <a:gd name="T77" fmla="*/ 2147483647 h 530"/>
                <a:gd name="T78" fmla="*/ 2147483647 w 548"/>
                <a:gd name="T79" fmla="*/ 2147483647 h 530"/>
                <a:gd name="T80" fmla="*/ 2147483647 w 548"/>
                <a:gd name="T81" fmla="*/ 2147483647 h 530"/>
                <a:gd name="T82" fmla="*/ 2147483647 w 548"/>
                <a:gd name="T83" fmla="*/ 2147483647 h 530"/>
                <a:gd name="T84" fmla="*/ 2147483647 w 548"/>
                <a:gd name="T85" fmla="*/ 2147483647 h 530"/>
                <a:gd name="T86" fmla="*/ 2147483647 w 548"/>
                <a:gd name="T87" fmla="*/ 2147483647 h 530"/>
                <a:gd name="T88" fmla="*/ 2147483647 w 548"/>
                <a:gd name="T89" fmla="*/ 2147483647 h 530"/>
                <a:gd name="T90" fmla="*/ 2147483647 w 548"/>
                <a:gd name="T91" fmla="*/ 2147483647 h 530"/>
                <a:gd name="T92" fmla="*/ 2147483647 w 548"/>
                <a:gd name="T93" fmla="*/ 2147483647 h 5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48"/>
                <a:gd name="T142" fmla="*/ 0 h 530"/>
                <a:gd name="T143" fmla="*/ 548 w 548"/>
                <a:gd name="T144" fmla="*/ 530 h 5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76" name="Freeform 38"/>
            <p:cNvSpPr>
              <a:spLocks/>
            </p:cNvSpPr>
            <p:nvPr/>
          </p:nvSpPr>
          <p:spPr bwMode="auto">
            <a:xfrm>
              <a:off x="5834467" y="2439988"/>
              <a:ext cx="943708" cy="685800"/>
            </a:xfrm>
            <a:custGeom>
              <a:avLst/>
              <a:gdLst>
                <a:gd name="T0" fmla="*/ 2147483647 w 793"/>
                <a:gd name="T1" fmla="*/ 2147483647 h 540"/>
                <a:gd name="T2" fmla="*/ 2147483647 w 793"/>
                <a:gd name="T3" fmla="*/ 2147483647 h 540"/>
                <a:gd name="T4" fmla="*/ 2147483647 w 793"/>
                <a:gd name="T5" fmla="*/ 2147483647 h 540"/>
                <a:gd name="T6" fmla="*/ 2147483647 w 793"/>
                <a:gd name="T7" fmla="*/ 2147483647 h 540"/>
                <a:gd name="T8" fmla="*/ 2147483647 w 793"/>
                <a:gd name="T9" fmla="*/ 2147483647 h 540"/>
                <a:gd name="T10" fmla="*/ 2147483647 w 793"/>
                <a:gd name="T11" fmla="*/ 2147483647 h 540"/>
                <a:gd name="T12" fmla="*/ 2147483647 w 793"/>
                <a:gd name="T13" fmla="*/ 2147483647 h 540"/>
                <a:gd name="T14" fmla="*/ 2147483647 w 793"/>
                <a:gd name="T15" fmla="*/ 2147483647 h 540"/>
                <a:gd name="T16" fmla="*/ 2147483647 w 793"/>
                <a:gd name="T17" fmla="*/ 2147483647 h 540"/>
                <a:gd name="T18" fmla="*/ 2147483647 w 793"/>
                <a:gd name="T19" fmla="*/ 2147483647 h 540"/>
                <a:gd name="T20" fmla="*/ 2147483647 w 793"/>
                <a:gd name="T21" fmla="*/ 2147483647 h 540"/>
                <a:gd name="T22" fmla="*/ 2147483647 w 793"/>
                <a:gd name="T23" fmla="*/ 2147483647 h 540"/>
                <a:gd name="T24" fmla="*/ 2147483647 w 793"/>
                <a:gd name="T25" fmla="*/ 2147483647 h 540"/>
                <a:gd name="T26" fmla="*/ 2147483647 w 793"/>
                <a:gd name="T27" fmla="*/ 2147483647 h 540"/>
                <a:gd name="T28" fmla="*/ 2147483647 w 793"/>
                <a:gd name="T29" fmla="*/ 2147483647 h 540"/>
                <a:gd name="T30" fmla="*/ 2147483647 w 793"/>
                <a:gd name="T31" fmla="*/ 2147483647 h 540"/>
                <a:gd name="T32" fmla="*/ 0 w 793"/>
                <a:gd name="T33" fmla="*/ 2147483647 h 540"/>
                <a:gd name="T34" fmla="*/ 2147483647 w 793"/>
                <a:gd name="T35" fmla="*/ 2147483647 h 540"/>
                <a:gd name="T36" fmla="*/ 2147483647 w 793"/>
                <a:gd name="T37" fmla="*/ 2147483647 h 540"/>
                <a:gd name="T38" fmla="*/ 2147483647 w 793"/>
                <a:gd name="T39" fmla="*/ 2147483647 h 540"/>
                <a:gd name="T40" fmla="*/ 2147483647 w 793"/>
                <a:gd name="T41" fmla="*/ 2147483647 h 540"/>
                <a:gd name="T42" fmla="*/ 2147483647 w 793"/>
                <a:gd name="T43" fmla="*/ 2147483647 h 540"/>
                <a:gd name="T44" fmla="*/ 2147483647 w 793"/>
                <a:gd name="T45" fmla="*/ 2147483647 h 540"/>
                <a:gd name="T46" fmla="*/ 2147483647 w 793"/>
                <a:gd name="T47" fmla="*/ 2147483647 h 540"/>
                <a:gd name="T48" fmla="*/ 2147483647 w 793"/>
                <a:gd name="T49" fmla="*/ 2147483647 h 540"/>
                <a:gd name="T50" fmla="*/ 2147483647 w 793"/>
                <a:gd name="T51" fmla="*/ 2147483647 h 540"/>
                <a:gd name="T52" fmla="*/ 2147483647 w 793"/>
                <a:gd name="T53" fmla="*/ 2147483647 h 540"/>
                <a:gd name="T54" fmla="*/ 2147483647 w 793"/>
                <a:gd name="T55" fmla="*/ 2147483647 h 540"/>
                <a:gd name="T56" fmla="*/ 2147483647 w 793"/>
                <a:gd name="T57" fmla="*/ 2147483647 h 540"/>
                <a:gd name="T58" fmla="*/ 2147483647 w 793"/>
                <a:gd name="T59" fmla="*/ 2147483647 h 540"/>
                <a:gd name="T60" fmla="*/ 2147483647 w 793"/>
                <a:gd name="T61" fmla="*/ 2147483647 h 540"/>
                <a:gd name="T62" fmla="*/ 2147483647 w 793"/>
                <a:gd name="T63" fmla="*/ 2147483647 h 540"/>
                <a:gd name="T64" fmla="*/ 2147483647 w 793"/>
                <a:gd name="T65" fmla="*/ 2147483647 h 540"/>
                <a:gd name="T66" fmla="*/ 2147483647 w 793"/>
                <a:gd name="T67" fmla="*/ 2147483647 h 540"/>
                <a:gd name="T68" fmla="*/ 2147483647 w 793"/>
                <a:gd name="T69" fmla="*/ 2147483647 h 540"/>
                <a:gd name="T70" fmla="*/ 2147483647 w 793"/>
                <a:gd name="T71" fmla="*/ 2147483647 h 5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93"/>
                <a:gd name="T109" fmla="*/ 0 h 540"/>
                <a:gd name="T110" fmla="*/ 793 w 793"/>
                <a:gd name="T111" fmla="*/ 540 h 5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solidFill>
              <a:srgbClr val="98D0F6"/>
            </a:solidFill>
            <a:ln w="9525" algn="ctr">
              <a:solidFill>
                <a:schemeClr val="bg1"/>
              </a:solidFill>
              <a:round/>
              <a:headEnd/>
              <a:tailEnd/>
            </a:ln>
          </p:spPr>
          <p:txBody>
            <a:bodyPr/>
            <a:lstStyle/>
            <a:p>
              <a:endParaRPr lang="zh-CN" altLang="en-US" sz="1200">
                <a:solidFill>
                  <a:srgbClr val="C00000"/>
                </a:solidFill>
                <a:latin typeface="+mn-ea"/>
              </a:endParaRPr>
            </a:p>
          </p:txBody>
        </p:sp>
        <p:sp>
          <p:nvSpPr>
            <p:cNvPr id="77" name="Freeform 39"/>
            <p:cNvSpPr>
              <a:spLocks/>
            </p:cNvSpPr>
            <p:nvPr/>
          </p:nvSpPr>
          <p:spPr bwMode="auto">
            <a:xfrm>
              <a:off x="5621987" y="1412879"/>
              <a:ext cx="1293934" cy="1249363"/>
            </a:xfrm>
            <a:custGeom>
              <a:avLst/>
              <a:gdLst>
                <a:gd name="T0" fmla="*/ 2147483647 w 1088"/>
                <a:gd name="T1" fmla="*/ 2147483647 h 988"/>
                <a:gd name="T2" fmla="*/ 2147483647 w 1088"/>
                <a:gd name="T3" fmla="*/ 2147483647 h 988"/>
                <a:gd name="T4" fmla="*/ 2147483647 w 1088"/>
                <a:gd name="T5" fmla="*/ 2147483647 h 988"/>
                <a:gd name="T6" fmla="*/ 2147483647 w 1088"/>
                <a:gd name="T7" fmla="*/ 2147483647 h 988"/>
                <a:gd name="T8" fmla="*/ 2147483647 w 1088"/>
                <a:gd name="T9" fmla="*/ 2147483647 h 988"/>
                <a:gd name="T10" fmla="*/ 2147483647 w 1088"/>
                <a:gd name="T11" fmla="*/ 2147483647 h 988"/>
                <a:gd name="T12" fmla="*/ 2147483647 w 1088"/>
                <a:gd name="T13" fmla="*/ 2147483647 h 988"/>
                <a:gd name="T14" fmla="*/ 2147483647 w 1088"/>
                <a:gd name="T15" fmla="*/ 2147483647 h 988"/>
                <a:gd name="T16" fmla="*/ 2147483647 w 1088"/>
                <a:gd name="T17" fmla="*/ 2147483647 h 988"/>
                <a:gd name="T18" fmla="*/ 2147483647 w 1088"/>
                <a:gd name="T19" fmla="*/ 2147483647 h 988"/>
                <a:gd name="T20" fmla="*/ 2147483647 w 1088"/>
                <a:gd name="T21" fmla="*/ 2147483647 h 988"/>
                <a:gd name="T22" fmla="*/ 2147483647 w 1088"/>
                <a:gd name="T23" fmla="*/ 2147483647 h 988"/>
                <a:gd name="T24" fmla="*/ 2147483647 w 1088"/>
                <a:gd name="T25" fmla="*/ 2147483647 h 988"/>
                <a:gd name="T26" fmla="*/ 2147483647 w 1088"/>
                <a:gd name="T27" fmla="*/ 2147483647 h 988"/>
                <a:gd name="T28" fmla="*/ 2147483647 w 1088"/>
                <a:gd name="T29" fmla="*/ 2147483647 h 988"/>
                <a:gd name="T30" fmla="*/ 2147483647 w 1088"/>
                <a:gd name="T31" fmla="*/ 2147483647 h 988"/>
                <a:gd name="T32" fmla="*/ 2147483647 w 1088"/>
                <a:gd name="T33" fmla="*/ 2147483647 h 988"/>
                <a:gd name="T34" fmla="*/ 2147483647 w 1088"/>
                <a:gd name="T35" fmla="*/ 2147483647 h 988"/>
                <a:gd name="T36" fmla="*/ 2147483647 w 1088"/>
                <a:gd name="T37" fmla="*/ 2147483647 h 988"/>
                <a:gd name="T38" fmla="*/ 2147483647 w 1088"/>
                <a:gd name="T39" fmla="*/ 2147483647 h 988"/>
                <a:gd name="T40" fmla="*/ 2147483647 w 1088"/>
                <a:gd name="T41" fmla="*/ 2147483647 h 988"/>
                <a:gd name="T42" fmla="*/ 2147483647 w 1088"/>
                <a:gd name="T43" fmla="*/ 2147483647 h 988"/>
                <a:gd name="T44" fmla="*/ 2147483647 w 1088"/>
                <a:gd name="T45" fmla="*/ 2147483647 h 988"/>
                <a:gd name="T46" fmla="*/ 2147483647 w 1088"/>
                <a:gd name="T47" fmla="*/ 2147483647 h 988"/>
                <a:gd name="T48" fmla="*/ 2147483647 w 1088"/>
                <a:gd name="T49" fmla="*/ 2147483647 h 988"/>
                <a:gd name="T50" fmla="*/ 2147483647 w 1088"/>
                <a:gd name="T51" fmla="*/ 2147483647 h 988"/>
                <a:gd name="T52" fmla="*/ 2147483647 w 1088"/>
                <a:gd name="T53" fmla="*/ 2147483647 h 988"/>
                <a:gd name="T54" fmla="*/ 2147483647 w 1088"/>
                <a:gd name="T55" fmla="*/ 2147483647 h 988"/>
                <a:gd name="T56" fmla="*/ 2147483647 w 1088"/>
                <a:gd name="T57" fmla="*/ 2147483647 h 988"/>
                <a:gd name="T58" fmla="*/ 2147483647 w 1088"/>
                <a:gd name="T59" fmla="*/ 2147483647 h 988"/>
                <a:gd name="T60" fmla="*/ 2147483647 w 1088"/>
                <a:gd name="T61" fmla="*/ 2147483647 h 988"/>
                <a:gd name="T62" fmla="*/ 2147483647 w 1088"/>
                <a:gd name="T63" fmla="*/ 2147483647 h 988"/>
                <a:gd name="T64" fmla="*/ 2147483647 w 1088"/>
                <a:gd name="T65" fmla="*/ 2147483647 h 988"/>
                <a:gd name="T66" fmla="*/ 2147483647 w 1088"/>
                <a:gd name="T67" fmla="*/ 2147483647 h 988"/>
                <a:gd name="T68" fmla="*/ 2147483647 w 1088"/>
                <a:gd name="T69" fmla="*/ 2147483647 h 988"/>
                <a:gd name="T70" fmla="*/ 2147483647 w 1088"/>
                <a:gd name="T71" fmla="*/ 2147483647 h 988"/>
                <a:gd name="T72" fmla="*/ 2147483647 w 1088"/>
                <a:gd name="T73" fmla="*/ 0 h 988"/>
                <a:gd name="T74" fmla="*/ 2147483647 w 1088"/>
                <a:gd name="T75" fmla="*/ 2147483647 h 988"/>
                <a:gd name="T76" fmla="*/ 0 w 1088"/>
                <a:gd name="T77" fmla="*/ 2147483647 h 988"/>
                <a:gd name="T78" fmla="*/ 2147483647 w 1088"/>
                <a:gd name="T79" fmla="*/ 2147483647 h 988"/>
                <a:gd name="T80" fmla="*/ 2147483647 w 1088"/>
                <a:gd name="T81" fmla="*/ 2147483647 h 988"/>
                <a:gd name="T82" fmla="*/ 2147483647 w 1088"/>
                <a:gd name="T83" fmla="*/ 2147483647 h 988"/>
                <a:gd name="T84" fmla="*/ 2147483647 w 1088"/>
                <a:gd name="T85" fmla="*/ 2147483647 h 988"/>
                <a:gd name="T86" fmla="*/ 2147483647 w 1088"/>
                <a:gd name="T87" fmla="*/ 2147483647 h 988"/>
                <a:gd name="T88" fmla="*/ 2147483647 w 1088"/>
                <a:gd name="T89" fmla="*/ 2147483647 h 988"/>
                <a:gd name="T90" fmla="*/ 2147483647 w 1088"/>
                <a:gd name="T91" fmla="*/ 2147483647 h 988"/>
                <a:gd name="T92" fmla="*/ 2147483647 w 1088"/>
                <a:gd name="T93" fmla="*/ 2147483647 h 988"/>
                <a:gd name="T94" fmla="*/ 2147483647 w 1088"/>
                <a:gd name="T95" fmla="*/ 2147483647 h 988"/>
                <a:gd name="T96" fmla="*/ 2147483647 w 1088"/>
                <a:gd name="T97" fmla="*/ 2147483647 h 988"/>
                <a:gd name="T98" fmla="*/ 2147483647 w 1088"/>
                <a:gd name="T99" fmla="*/ 2147483647 h 988"/>
                <a:gd name="T100" fmla="*/ 2147483647 w 1088"/>
                <a:gd name="T101" fmla="*/ 2147483647 h 988"/>
                <a:gd name="T102" fmla="*/ 2147483647 w 1088"/>
                <a:gd name="T103" fmla="*/ 2147483647 h 988"/>
                <a:gd name="T104" fmla="*/ 2147483647 w 1088"/>
                <a:gd name="T105" fmla="*/ 2147483647 h 988"/>
                <a:gd name="T106" fmla="*/ 2147483647 w 1088"/>
                <a:gd name="T107" fmla="*/ 2147483647 h 98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88"/>
                <a:gd name="T163" fmla="*/ 0 h 988"/>
                <a:gd name="T164" fmla="*/ 1088 w 1088"/>
                <a:gd name="T165" fmla="*/ 988 h 98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solidFill>
              <a:srgbClr val="98D0F6"/>
            </a:solidFill>
            <a:ln w="9525" algn="ctr">
              <a:solidFill>
                <a:schemeClr val="bg1"/>
              </a:solidFill>
              <a:round/>
              <a:headEnd/>
              <a:tailEnd/>
            </a:ln>
          </p:spPr>
          <p:txBody>
            <a:bodyPr/>
            <a:lstStyle/>
            <a:p>
              <a:endParaRPr lang="zh-CN" altLang="en-US" sz="1600">
                <a:solidFill>
                  <a:srgbClr val="C00000"/>
                </a:solidFill>
                <a:latin typeface="+mn-ea"/>
              </a:endParaRPr>
            </a:p>
          </p:txBody>
        </p:sp>
        <p:sp>
          <p:nvSpPr>
            <p:cNvPr id="78" name="Freeform 40"/>
            <p:cNvSpPr>
              <a:spLocks/>
            </p:cNvSpPr>
            <p:nvPr/>
          </p:nvSpPr>
          <p:spPr bwMode="auto">
            <a:xfrm>
              <a:off x="3566056" y="1476375"/>
              <a:ext cx="2518997" cy="2414588"/>
            </a:xfrm>
            <a:custGeom>
              <a:avLst/>
              <a:gdLst>
                <a:gd name="T0" fmla="*/ 2147483647 w 2117"/>
                <a:gd name="T1" fmla="*/ 2147483647 h 1903"/>
                <a:gd name="T2" fmla="*/ 2147483647 w 2117"/>
                <a:gd name="T3" fmla="*/ 2147483647 h 1903"/>
                <a:gd name="T4" fmla="*/ 2147483647 w 2117"/>
                <a:gd name="T5" fmla="*/ 2147483647 h 1903"/>
                <a:gd name="T6" fmla="*/ 2147483647 w 2117"/>
                <a:gd name="T7" fmla="*/ 2147483647 h 1903"/>
                <a:gd name="T8" fmla="*/ 2147483647 w 2117"/>
                <a:gd name="T9" fmla="*/ 2147483647 h 1903"/>
                <a:gd name="T10" fmla="*/ 2147483647 w 2117"/>
                <a:gd name="T11" fmla="*/ 2147483647 h 1903"/>
                <a:gd name="T12" fmla="*/ 2147483647 w 2117"/>
                <a:gd name="T13" fmla="*/ 2147483647 h 1903"/>
                <a:gd name="T14" fmla="*/ 2147483647 w 2117"/>
                <a:gd name="T15" fmla="*/ 2147483647 h 1903"/>
                <a:gd name="T16" fmla="*/ 2147483647 w 2117"/>
                <a:gd name="T17" fmla="*/ 2147483647 h 1903"/>
                <a:gd name="T18" fmla="*/ 2147483647 w 2117"/>
                <a:gd name="T19" fmla="*/ 2147483647 h 1903"/>
                <a:gd name="T20" fmla="*/ 2147483647 w 2117"/>
                <a:gd name="T21" fmla="*/ 2147483647 h 1903"/>
                <a:gd name="T22" fmla="*/ 2147483647 w 2117"/>
                <a:gd name="T23" fmla="*/ 2147483647 h 1903"/>
                <a:gd name="T24" fmla="*/ 2147483647 w 2117"/>
                <a:gd name="T25" fmla="*/ 2147483647 h 1903"/>
                <a:gd name="T26" fmla="*/ 2147483647 w 2117"/>
                <a:gd name="T27" fmla="*/ 2147483647 h 1903"/>
                <a:gd name="T28" fmla="*/ 2147483647 w 2117"/>
                <a:gd name="T29" fmla="*/ 2147483647 h 1903"/>
                <a:gd name="T30" fmla="*/ 2147483647 w 2117"/>
                <a:gd name="T31" fmla="*/ 2147483647 h 1903"/>
                <a:gd name="T32" fmla="*/ 2147483647 w 2117"/>
                <a:gd name="T33" fmla="*/ 2147483647 h 1903"/>
                <a:gd name="T34" fmla="*/ 2147483647 w 2117"/>
                <a:gd name="T35" fmla="*/ 2147483647 h 1903"/>
                <a:gd name="T36" fmla="*/ 2147483647 w 2117"/>
                <a:gd name="T37" fmla="*/ 2147483647 h 1903"/>
                <a:gd name="T38" fmla="*/ 2147483647 w 2117"/>
                <a:gd name="T39" fmla="*/ 2147483647 h 1903"/>
                <a:gd name="T40" fmla="*/ 2147483647 w 2117"/>
                <a:gd name="T41" fmla="*/ 2147483647 h 1903"/>
                <a:gd name="T42" fmla="*/ 2147483647 w 2117"/>
                <a:gd name="T43" fmla="*/ 2147483647 h 1903"/>
                <a:gd name="T44" fmla="*/ 2147483647 w 2117"/>
                <a:gd name="T45" fmla="*/ 2147483647 h 1903"/>
                <a:gd name="T46" fmla="*/ 2147483647 w 2117"/>
                <a:gd name="T47" fmla="*/ 2147483647 h 1903"/>
                <a:gd name="T48" fmla="*/ 2147483647 w 2117"/>
                <a:gd name="T49" fmla="*/ 2147483647 h 1903"/>
                <a:gd name="T50" fmla="*/ 2147483647 w 2117"/>
                <a:gd name="T51" fmla="*/ 2147483647 h 1903"/>
                <a:gd name="T52" fmla="*/ 2147483647 w 2117"/>
                <a:gd name="T53" fmla="*/ 2147483647 h 1903"/>
                <a:gd name="T54" fmla="*/ 2147483647 w 2117"/>
                <a:gd name="T55" fmla="*/ 2147483647 h 1903"/>
                <a:gd name="T56" fmla="*/ 2147483647 w 2117"/>
                <a:gd name="T57" fmla="*/ 0 h 1903"/>
                <a:gd name="T58" fmla="*/ 2147483647 w 2117"/>
                <a:gd name="T59" fmla="*/ 2147483647 h 1903"/>
                <a:gd name="T60" fmla="*/ 2147483647 w 2117"/>
                <a:gd name="T61" fmla="*/ 2147483647 h 1903"/>
                <a:gd name="T62" fmla="*/ 2147483647 w 2117"/>
                <a:gd name="T63" fmla="*/ 2147483647 h 1903"/>
                <a:gd name="T64" fmla="*/ 2147483647 w 2117"/>
                <a:gd name="T65" fmla="*/ 2147483647 h 1903"/>
                <a:gd name="T66" fmla="*/ 2147483647 w 2117"/>
                <a:gd name="T67" fmla="*/ 2147483647 h 1903"/>
                <a:gd name="T68" fmla="*/ 2147483647 w 2117"/>
                <a:gd name="T69" fmla="*/ 2147483647 h 1903"/>
                <a:gd name="T70" fmla="*/ 2147483647 w 2117"/>
                <a:gd name="T71" fmla="*/ 2147483647 h 1903"/>
                <a:gd name="T72" fmla="*/ 2147483647 w 2117"/>
                <a:gd name="T73" fmla="*/ 2147483647 h 1903"/>
                <a:gd name="T74" fmla="*/ 2147483647 w 2117"/>
                <a:gd name="T75" fmla="*/ 2147483647 h 1903"/>
                <a:gd name="T76" fmla="*/ 2147483647 w 2117"/>
                <a:gd name="T77" fmla="*/ 2147483647 h 1903"/>
                <a:gd name="T78" fmla="*/ 2147483647 w 2117"/>
                <a:gd name="T79" fmla="*/ 2147483647 h 1903"/>
                <a:gd name="T80" fmla="*/ 2147483647 w 2117"/>
                <a:gd name="T81" fmla="*/ 2147483647 h 1903"/>
                <a:gd name="T82" fmla="*/ 2147483647 w 2117"/>
                <a:gd name="T83" fmla="*/ 2147483647 h 1903"/>
                <a:gd name="T84" fmla="*/ 2147483647 w 2117"/>
                <a:gd name="T85" fmla="*/ 2147483647 h 1903"/>
                <a:gd name="T86" fmla="*/ 2147483647 w 2117"/>
                <a:gd name="T87" fmla="*/ 2147483647 h 1903"/>
                <a:gd name="T88" fmla="*/ 2147483647 w 2117"/>
                <a:gd name="T89" fmla="*/ 2147483647 h 1903"/>
                <a:gd name="T90" fmla="*/ 2147483647 w 2117"/>
                <a:gd name="T91" fmla="*/ 2147483647 h 1903"/>
                <a:gd name="T92" fmla="*/ 2147483647 w 2117"/>
                <a:gd name="T93" fmla="*/ 2147483647 h 1903"/>
                <a:gd name="T94" fmla="*/ 2147483647 w 2117"/>
                <a:gd name="T95" fmla="*/ 2147483647 h 1903"/>
                <a:gd name="T96" fmla="*/ 2147483647 w 2117"/>
                <a:gd name="T97" fmla="*/ 2147483647 h 1903"/>
                <a:gd name="T98" fmla="*/ 2147483647 w 2117"/>
                <a:gd name="T99" fmla="*/ 2147483647 h 19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7"/>
                <a:gd name="T151" fmla="*/ 0 h 1903"/>
                <a:gd name="T152" fmla="*/ 2117 w 2117"/>
                <a:gd name="T153" fmla="*/ 1903 h 190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solidFill>
              <a:srgbClr val="98D0F6"/>
            </a:solidFill>
            <a:ln w="9525" algn="ctr">
              <a:solidFill>
                <a:schemeClr val="bg1"/>
              </a:solidFill>
              <a:round/>
              <a:headEnd/>
              <a:tailEnd/>
            </a:ln>
          </p:spPr>
          <p:txBody>
            <a:bodyPr/>
            <a:lstStyle/>
            <a:p>
              <a:endParaRPr lang="zh-CN" altLang="en-US" sz="1200">
                <a:solidFill>
                  <a:srgbClr val="C00000"/>
                </a:solidFill>
                <a:latin typeface="+mn-ea"/>
              </a:endParaRPr>
            </a:p>
          </p:txBody>
        </p:sp>
        <p:sp>
          <p:nvSpPr>
            <p:cNvPr id="79" name="Freeform 41"/>
            <p:cNvSpPr>
              <a:spLocks/>
            </p:cNvSpPr>
            <p:nvPr/>
          </p:nvSpPr>
          <p:spPr bwMode="auto">
            <a:xfrm>
              <a:off x="3488387" y="4995863"/>
              <a:ext cx="1028700" cy="1141412"/>
            </a:xfrm>
            <a:custGeom>
              <a:avLst/>
              <a:gdLst>
                <a:gd name="T0" fmla="*/ 2147483647 w 867"/>
                <a:gd name="T1" fmla="*/ 2147483647 h 900"/>
                <a:gd name="T2" fmla="*/ 2147483647 w 867"/>
                <a:gd name="T3" fmla="*/ 2147483647 h 900"/>
                <a:gd name="T4" fmla="*/ 2147483647 w 867"/>
                <a:gd name="T5" fmla="*/ 2147483647 h 900"/>
                <a:gd name="T6" fmla="*/ 2147483647 w 867"/>
                <a:gd name="T7" fmla="*/ 2147483647 h 900"/>
                <a:gd name="T8" fmla="*/ 2147483647 w 867"/>
                <a:gd name="T9" fmla="*/ 2147483647 h 900"/>
                <a:gd name="T10" fmla="*/ 2147483647 w 867"/>
                <a:gd name="T11" fmla="*/ 2147483647 h 900"/>
                <a:gd name="T12" fmla="*/ 2147483647 w 867"/>
                <a:gd name="T13" fmla="*/ 2147483647 h 900"/>
                <a:gd name="T14" fmla="*/ 2147483647 w 867"/>
                <a:gd name="T15" fmla="*/ 2147483647 h 900"/>
                <a:gd name="T16" fmla="*/ 2147483647 w 867"/>
                <a:gd name="T17" fmla="*/ 2147483647 h 900"/>
                <a:gd name="T18" fmla="*/ 2147483647 w 867"/>
                <a:gd name="T19" fmla="*/ 2147483647 h 900"/>
                <a:gd name="T20" fmla="*/ 2147483647 w 867"/>
                <a:gd name="T21" fmla="*/ 2147483647 h 900"/>
                <a:gd name="T22" fmla="*/ 2147483647 w 867"/>
                <a:gd name="T23" fmla="*/ 2147483647 h 900"/>
                <a:gd name="T24" fmla="*/ 2147483647 w 867"/>
                <a:gd name="T25" fmla="*/ 2147483647 h 900"/>
                <a:gd name="T26" fmla="*/ 2147483647 w 867"/>
                <a:gd name="T27" fmla="*/ 2147483647 h 900"/>
                <a:gd name="T28" fmla="*/ 2147483647 w 867"/>
                <a:gd name="T29" fmla="*/ 0 h 900"/>
                <a:gd name="T30" fmla="*/ 2147483647 w 867"/>
                <a:gd name="T31" fmla="*/ 2147483647 h 900"/>
                <a:gd name="T32" fmla="*/ 2147483647 w 867"/>
                <a:gd name="T33" fmla="*/ 2147483647 h 900"/>
                <a:gd name="T34" fmla="*/ 2147483647 w 867"/>
                <a:gd name="T35" fmla="*/ 2147483647 h 900"/>
                <a:gd name="T36" fmla="*/ 2147483647 w 867"/>
                <a:gd name="T37" fmla="*/ 2147483647 h 900"/>
                <a:gd name="T38" fmla="*/ 2147483647 w 867"/>
                <a:gd name="T39" fmla="*/ 2147483647 h 900"/>
                <a:gd name="T40" fmla="*/ 2147483647 w 867"/>
                <a:gd name="T41" fmla="*/ 2147483647 h 900"/>
                <a:gd name="T42" fmla="*/ 2147483647 w 867"/>
                <a:gd name="T43" fmla="*/ 2147483647 h 900"/>
                <a:gd name="T44" fmla="*/ 0 w 867"/>
                <a:gd name="T45" fmla="*/ 2147483647 h 900"/>
                <a:gd name="T46" fmla="*/ 2147483647 w 867"/>
                <a:gd name="T47" fmla="*/ 2147483647 h 900"/>
                <a:gd name="T48" fmla="*/ 2147483647 w 867"/>
                <a:gd name="T49" fmla="*/ 2147483647 h 900"/>
                <a:gd name="T50" fmla="*/ 2147483647 w 867"/>
                <a:gd name="T51" fmla="*/ 2147483647 h 900"/>
                <a:gd name="T52" fmla="*/ 2147483647 w 867"/>
                <a:gd name="T53" fmla="*/ 2147483647 h 900"/>
                <a:gd name="T54" fmla="*/ 2147483647 w 867"/>
                <a:gd name="T55" fmla="*/ 2147483647 h 900"/>
                <a:gd name="T56" fmla="*/ 2147483647 w 867"/>
                <a:gd name="T57" fmla="*/ 2147483647 h 900"/>
                <a:gd name="T58" fmla="*/ 2147483647 w 867"/>
                <a:gd name="T59" fmla="*/ 2147483647 h 900"/>
                <a:gd name="T60" fmla="*/ 2147483647 w 867"/>
                <a:gd name="T61" fmla="*/ 2147483647 h 900"/>
                <a:gd name="T62" fmla="*/ 2147483647 w 867"/>
                <a:gd name="T63" fmla="*/ 2147483647 h 900"/>
                <a:gd name="T64" fmla="*/ 2147483647 w 867"/>
                <a:gd name="T65" fmla="*/ 2147483647 h 900"/>
                <a:gd name="T66" fmla="*/ 2147483647 w 867"/>
                <a:gd name="T67" fmla="*/ 2147483647 h 900"/>
                <a:gd name="T68" fmla="*/ 2147483647 w 867"/>
                <a:gd name="T69" fmla="*/ 2147483647 h 900"/>
                <a:gd name="T70" fmla="*/ 2147483647 w 867"/>
                <a:gd name="T71" fmla="*/ 2147483647 h 900"/>
                <a:gd name="T72" fmla="*/ 2147483647 w 867"/>
                <a:gd name="T73" fmla="*/ 2147483647 h 900"/>
                <a:gd name="T74" fmla="*/ 2147483647 w 867"/>
                <a:gd name="T75" fmla="*/ 2147483647 h 900"/>
                <a:gd name="T76" fmla="*/ 2147483647 w 867"/>
                <a:gd name="T77" fmla="*/ 2147483647 h 900"/>
                <a:gd name="T78" fmla="*/ 2147483647 w 867"/>
                <a:gd name="T79" fmla="*/ 2147483647 h 900"/>
                <a:gd name="T80" fmla="*/ 2147483647 w 867"/>
                <a:gd name="T81" fmla="*/ 2147483647 h 900"/>
                <a:gd name="T82" fmla="*/ 2147483647 w 867"/>
                <a:gd name="T83" fmla="*/ 2147483647 h 900"/>
                <a:gd name="T84" fmla="*/ 2147483647 w 867"/>
                <a:gd name="T85" fmla="*/ 2147483647 h 900"/>
                <a:gd name="T86" fmla="*/ 2147483647 w 867"/>
                <a:gd name="T87" fmla="*/ 2147483647 h 900"/>
                <a:gd name="T88" fmla="*/ 2147483647 w 867"/>
                <a:gd name="T89" fmla="*/ 2147483647 h 900"/>
                <a:gd name="T90" fmla="*/ 2147483647 w 867"/>
                <a:gd name="T91" fmla="*/ 2147483647 h 900"/>
                <a:gd name="T92" fmla="*/ 2147483647 w 867"/>
                <a:gd name="T93" fmla="*/ 2147483647 h 900"/>
                <a:gd name="T94" fmla="*/ 2147483647 w 867"/>
                <a:gd name="T95" fmla="*/ 2147483647 h 900"/>
                <a:gd name="T96" fmla="*/ 2147483647 w 867"/>
                <a:gd name="T97" fmla="*/ 2147483647 h 900"/>
                <a:gd name="T98" fmla="*/ 2147483647 w 867"/>
                <a:gd name="T99" fmla="*/ 2147483647 h 900"/>
                <a:gd name="T100" fmla="*/ 2147483647 w 867"/>
                <a:gd name="T101" fmla="*/ 2147483647 h 900"/>
                <a:gd name="T102" fmla="*/ 2147483647 w 867"/>
                <a:gd name="T103" fmla="*/ 2147483647 h 900"/>
                <a:gd name="T104" fmla="*/ 2147483647 w 867"/>
                <a:gd name="T105" fmla="*/ 2147483647 h 900"/>
                <a:gd name="T106" fmla="*/ 2147483647 w 867"/>
                <a:gd name="T107" fmla="*/ 2147483647 h 900"/>
                <a:gd name="T108" fmla="*/ 2147483647 w 867"/>
                <a:gd name="T109" fmla="*/ 2147483647 h 900"/>
                <a:gd name="T110" fmla="*/ 2147483647 w 867"/>
                <a:gd name="T111" fmla="*/ 2147483647 h 900"/>
                <a:gd name="T112" fmla="*/ 2147483647 w 867"/>
                <a:gd name="T113" fmla="*/ 2147483647 h 900"/>
                <a:gd name="T114" fmla="*/ 2147483647 w 867"/>
                <a:gd name="T115" fmla="*/ 2147483647 h 900"/>
                <a:gd name="T116" fmla="*/ 2147483647 w 867"/>
                <a:gd name="T117" fmla="*/ 2147483647 h 9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67"/>
                <a:gd name="T178" fmla="*/ 0 h 900"/>
                <a:gd name="T179" fmla="*/ 867 w 867"/>
                <a:gd name="T180" fmla="*/ 900 h 9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80" name="Freeform 42"/>
            <p:cNvSpPr>
              <a:spLocks/>
            </p:cNvSpPr>
            <p:nvPr/>
          </p:nvSpPr>
          <p:spPr bwMode="auto">
            <a:xfrm>
              <a:off x="5369945" y="4776796"/>
              <a:ext cx="534865" cy="801687"/>
            </a:xfrm>
            <a:custGeom>
              <a:avLst/>
              <a:gdLst>
                <a:gd name="T0" fmla="*/ 2147483647 w 449"/>
                <a:gd name="T1" fmla="*/ 2147483647 h 630"/>
                <a:gd name="T2" fmla="*/ 2147483647 w 449"/>
                <a:gd name="T3" fmla="*/ 2147483647 h 630"/>
                <a:gd name="T4" fmla="*/ 2147483647 w 449"/>
                <a:gd name="T5" fmla="*/ 2147483647 h 630"/>
                <a:gd name="T6" fmla="*/ 2147483647 w 449"/>
                <a:gd name="T7" fmla="*/ 2147483647 h 630"/>
                <a:gd name="T8" fmla="*/ 2147483647 w 449"/>
                <a:gd name="T9" fmla="*/ 2147483647 h 630"/>
                <a:gd name="T10" fmla="*/ 0 w 449"/>
                <a:gd name="T11" fmla="*/ 2147483647 h 630"/>
                <a:gd name="T12" fmla="*/ 2147483647 w 449"/>
                <a:gd name="T13" fmla="*/ 2147483647 h 630"/>
                <a:gd name="T14" fmla="*/ 2147483647 w 449"/>
                <a:gd name="T15" fmla="*/ 2147483647 h 630"/>
                <a:gd name="T16" fmla="*/ 2147483647 w 449"/>
                <a:gd name="T17" fmla="*/ 2147483647 h 630"/>
                <a:gd name="T18" fmla="*/ 2147483647 w 449"/>
                <a:gd name="T19" fmla="*/ 2147483647 h 630"/>
                <a:gd name="T20" fmla="*/ 2147483647 w 449"/>
                <a:gd name="T21" fmla="*/ 2147483647 h 630"/>
                <a:gd name="T22" fmla="*/ 2147483647 w 449"/>
                <a:gd name="T23" fmla="*/ 2147483647 h 630"/>
                <a:gd name="T24" fmla="*/ 2147483647 w 449"/>
                <a:gd name="T25" fmla="*/ 2147483647 h 630"/>
                <a:gd name="T26" fmla="*/ 2147483647 w 449"/>
                <a:gd name="T27" fmla="*/ 2147483647 h 630"/>
                <a:gd name="T28" fmla="*/ 2147483647 w 449"/>
                <a:gd name="T29" fmla="*/ 2147483647 h 630"/>
                <a:gd name="T30" fmla="*/ 2147483647 w 449"/>
                <a:gd name="T31" fmla="*/ 2147483647 h 630"/>
                <a:gd name="T32" fmla="*/ 2147483647 w 449"/>
                <a:gd name="T33" fmla="*/ 2147483647 h 630"/>
                <a:gd name="T34" fmla="*/ 2147483647 w 449"/>
                <a:gd name="T35" fmla="*/ 2147483647 h 630"/>
                <a:gd name="T36" fmla="*/ 2147483647 w 449"/>
                <a:gd name="T37" fmla="*/ 2147483647 h 630"/>
                <a:gd name="T38" fmla="*/ 2147483647 w 449"/>
                <a:gd name="T39" fmla="*/ 2147483647 h 630"/>
                <a:gd name="T40" fmla="*/ 2147483647 w 449"/>
                <a:gd name="T41" fmla="*/ 2147483647 h 630"/>
                <a:gd name="T42" fmla="*/ 2147483647 w 449"/>
                <a:gd name="T43" fmla="*/ 2147483647 h 630"/>
                <a:gd name="T44" fmla="*/ 2147483647 w 449"/>
                <a:gd name="T45" fmla="*/ 2147483647 h 630"/>
                <a:gd name="T46" fmla="*/ 2147483647 w 449"/>
                <a:gd name="T47" fmla="*/ 2147483647 h 630"/>
                <a:gd name="T48" fmla="*/ 2147483647 w 449"/>
                <a:gd name="T49" fmla="*/ 2147483647 h 630"/>
                <a:gd name="T50" fmla="*/ 2147483647 w 449"/>
                <a:gd name="T51" fmla="*/ 2147483647 h 630"/>
                <a:gd name="T52" fmla="*/ 2147483647 w 449"/>
                <a:gd name="T53" fmla="*/ 2147483647 h 630"/>
                <a:gd name="T54" fmla="*/ 2147483647 w 449"/>
                <a:gd name="T55" fmla="*/ 2147483647 h 630"/>
                <a:gd name="T56" fmla="*/ 2147483647 w 449"/>
                <a:gd name="T57" fmla="*/ 2147483647 h 630"/>
                <a:gd name="T58" fmla="*/ 2147483647 w 449"/>
                <a:gd name="T59" fmla="*/ 2147483647 h 630"/>
                <a:gd name="T60" fmla="*/ 2147483647 w 449"/>
                <a:gd name="T61" fmla="*/ 2147483647 h 630"/>
                <a:gd name="T62" fmla="*/ 2147483647 w 449"/>
                <a:gd name="T63" fmla="*/ 2147483647 h 630"/>
                <a:gd name="T64" fmla="*/ 2147483647 w 449"/>
                <a:gd name="T65" fmla="*/ 2147483647 h 630"/>
                <a:gd name="T66" fmla="*/ 2147483647 w 449"/>
                <a:gd name="T67" fmla="*/ 2147483647 h 630"/>
                <a:gd name="T68" fmla="*/ 2147483647 w 449"/>
                <a:gd name="T69" fmla="*/ 2147483647 h 630"/>
                <a:gd name="T70" fmla="*/ 2147483647 w 449"/>
                <a:gd name="T71" fmla="*/ 2147483647 h 630"/>
                <a:gd name="T72" fmla="*/ 2147483647 w 449"/>
                <a:gd name="T73" fmla="*/ 2147483647 h 630"/>
                <a:gd name="T74" fmla="*/ 2147483647 w 449"/>
                <a:gd name="T75" fmla="*/ 2147483647 h 630"/>
                <a:gd name="T76" fmla="*/ 2147483647 w 449"/>
                <a:gd name="T77" fmla="*/ 2147483647 h 630"/>
                <a:gd name="T78" fmla="*/ 2147483647 w 449"/>
                <a:gd name="T79" fmla="*/ 2147483647 h 630"/>
                <a:gd name="T80" fmla="*/ 2147483647 w 449"/>
                <a:gd name="T81" fmla="*/ 2147483647 h 630"/>
                <a:gd name="T82" fmla="*/ 2147483647 w 449"/>
                <a:gd name="T83" fmla="*/ 2147483647 h 630"/>
                <a:gd name="T84" fmla="*/ 2147483647 w 449"/>
                <a:gd name="T85" fmla="*/ 2147483647 h 630"/>
                <a:gd name="T86" fmla="*/ 2147483647 w 449"/>
                <a:gd name="T87" fmla="*/ 2147483647 h 630"/>
                <a:gd name="T88" fmla="*/ 2147483647 w 449"/>
                <a:gd name="T89" fmla="*/ 2147483647 h 630"/>
                <a:gd name="T90" fmla="*/ 2147483647 w 449"/>
                <a:gd name="T91" fmla="*/ 2147483647 h 630"/>
                <a:gd name="T92" fmla="*/ 2147483647 w 449"/>
                <a:gd name="T93" fmla="*/ 2147483647 h 630"/>
                <a:gd name="T94" fmla="*/ 2147483647 w 449"/>
                <a:gd name="T95" fmla="*/ 2147483647 h 630"/>
                <a:gd name="T96" fmla="*/ 2147483647 w 449"/>
                <a:gd name="T97" fmla="*/ 2147483647 h 630"/>
                <a:gd name="T98" fmla="*/ 2147483647 w 449"/>
                <a:gd name="T99" fmla="*/ 0 h 630"/>
                <a:gd name="T100" fmla="*/ 2147483647 w 449"/>
                <a:gd name="T101" fmla="*/ 2147483647 h 630"/>
                <a:gd name="T102" fmla="*/ 2147483647 w 449"/>
                <a:gd name="T103" fmla="*/ 2147483647 h 630"/>
                <a:gd name="T104" fmla="*/ 2147483647 w 449"/>
                <a:gd name="T105" fmla="*/ 2147483647 h 630"/>
                <a:gd name="T106" fmla="*/ 2147483647 w 449"/>
                <a:gd name="T107" fmla="*/ 2147483647 h 630"/>
                <a:gd name="T108" fmla="*/ 2147483647 w 449"/>
                <a:gd name="T109" fmla="*/ 2147483647 h 630"/>
                <a:gd name="T110" fmla="*/ 2147483647 w 449"/>
                <a:gd name="T111" fmla="*/ 2147483647 h 6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49"/>
                <a:gd name="T169" fmla="*/ 0 h 630"/>
                <a:gd name="T170" fmla="*/ 449 w 449"/>
                <a:gd name="T171" fmla="*/ 630 h 6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solidFill>
              <a:srgbClr val="98D0F6"/>
            </a:solidFill>
            <a:ln w="9525">
              <a:solidFill>
                <a:schemeClr val="bg1"/>
              </a:solidFill>
              <a:round/>
              <a:headEnd/>
              <a:tailEnd/>
            </a:ln>
          </p:spPr>
          <p:txBody>
            <a:bodyPr/>
            <a:lstStyle/>
            <a:p>
              <a:endParaRPr lang="zh-CN" altLang="en-US" sz="1100">
                <a:solidFill>
                  <a:srgbClr val="C00000"/>
                </a:solidFill>
                <a:latin typeface="+mn-ea"/>
              </a:endParaRPr>
            </a:p>
          </p:txBody>
        </p:sp>
        <p:sp>
          <p:nvSpPr>
            <p:cNvPr id="81" name="Freeform 43"/>
            <p:cNvSpPr>
              <a:spLocks/>
            </p:cNvSpPr>
            <p:nvPr/>
          </p:nvSpPr>
          <p:spPr bwMode="auto">
            <a:xfrm>
              <a:off x="4202033" y="5010150"/>
              <a:ext cx="713643" cy="641350"/>
            </a:xfrm>
            <a:custGeom>
              <a:avLst/>
              <a:gdLst>
                <a:gd name="T0" fmla="*/ 2147483647 w 600"/>
                <a:gd name="T1" fmla="*/ 2147483647 h 506"/>
                <a:gd name="T2" fmla="*/ 2147483647 w 600"/>
                <a:gd name="T3" fmla="*/ 2147483647 h 506"/>
                <a:gd name="T4" fmla="*/ 2147483647 w 600"/>
                <a:gd name="T5" fmla="*/ 2147483647 h 506"/>
                <a:gd name="T6" fmla="*/ 2147483647 w 600"/>
                <a:gd name="T7" fmla="*/ 2147483647 h 506"/>
                <a:gd name="T8" fmla="*/ 2147483647 w 600"/>
                <a:gd name="T9" fmla="*/ 2147483647 h 506"/>
                <a:gd name="T10" fmla="*/ 2147483647 w 600"/>
                <a:gd name="T11" fmla="*/ 2147483647 h 506"/>
                <a:gd name="T12" fmla="*/ 0 w 600"/>
                <a:gd name="T13" fmla="*/ 2147483647 h 506"/>
                <a:gd name="T14" fmla="*/ 2147483647 w 600"/>
                <a:gd name="T15" fmla="*/ 2147483647 h 506"/>
                <a:gd name="T16" fmla="*/ 2147483647 w 600"/>
                <a:gd name="T17" fmla="*/ 2147483647 h 506"/>
                <a:gd name="T18" fmla="*/ 2147483647 w 600"/>
                <a:gd name="T19" fmla="*/ 2147483647 h 506"/>
                <a:gd name="T20" fmla="*/ 2147483647 w 600"/>
                <a:gd name="T21" fmla="*/ 2147483647 h 506"/>
                <a:gd name="T22" fmla="*/ 2147483647 w 600"/>
                <a:gd name="T23" fmla="*/ 2147483647 h 506"/>
                <a:gd name="T24" fmla="*/ 2147483647 w 600"/>
                <a:gd name="T25" fmla="*/ 2147483647 h 506"/>
                <a:gd name="T26" fmla="*/ 2147483647 w 600"/>
                <a:gd name="T27" fmla="*/ 2147483647 h 506"/>
                <a:gd name="T28" fmla="*/ 2147483647 w 600"/>
                <a:gd name="T29" fmla="*/ 2147483647 h 506"/>
                <a:gd name="T30" fmla="*/ 2147483647 w 600"/>
                <a:gd name="T31" fmla="*/ 2147483647 h 506"/>
                <a:gd name="T32" fmla="*/ 2147483647 w 600"/>
                <a:gd name="T33" fmla="*/ 2147483647 h 506"/>
                <a:gd name="T34" fmla="*/ 2147483647 w 600"/>
                <a:gd name="T35" fmla="*/ 2147483647 h 506"/>
                <a:gd name="T36" fmla="*/ 2147483647 w 600"/>
                <a:gd name="T37" fmla="*/ 2147483647 h 506"/>
                <a:gd name="T38" fmla="*/ 2147483647 w 600"/>
                <a:gd name="T39" fmla="*/ 2147483647 h 506"/>
                <a:gd name="T40" fmla="*/ 2147483647 w 600"/>
                <a:gd name="T41" fmla="*/ 2147483647 h 506"/>
                <a:gd name="T42" fmla="*/ 2147483647 w 600"/>
                <a:gd name="T43" fmla="*/ 2147483647 h 506"/>
                <a:gd name="T44" fmla="*/ 2147483647 w 600"/>
                <a:gd name="T45" fmla="*/ 2147483647 h 506"/>
                <a:gd name="T46" fmla="*/ 2147483647 w 600"/>
                <a:gd name="T47" fmla="*/ 2147483647 h 506"/>
                <a:gd name="T48" fmla="*/ 2147483647 w 600"/>
                <a:gd name="T49" fmla="*/ 2147483647 h 506"/>
                <a:gd name="T50" fmla="*/ 2147483647 w 600"/>
                <a:gd name="T51" fmla="*/ 2147483647 h 506"/>
                <a:gd name="T52" fmla="*/ 2147483647 w 600"/>
                <a:gd name="T53" fmla="*/ 2147483647 h 506"/>
                <a:gd name="T54" fmla="*/ 2147483647 w 600"/>
                <a:gd name="T55" fmla="*/ 2147483647 h 506"/>
                <a:gd name="T56" fmla="*/ 2147483647 w 600"/>
                <a:gd name="T57" fmla="*/ 2147483647 h 506"/>
                <a:gd name="T58" fmla="*/ 2147483647 w 600"/>
                <a:gd name="T59" fmla="*/ 2147483647 h 506"/>
                <a:gd name="T60" fmla="*/ 2147483647 w 600"/>
                <a:gd name="T61" fmla="*/ 2147483647 h 506"/>
                <a:gd name="T62" fmla="*/ 2147483647 w 600"/>
                <a:gd name="T63" fmla="*/ 2147483647 h 506"/>
                <a:gd name="T64" fmla="*/ 2147483647 w 600"/>
                <a:gd name="T65" fmla="*/ 2147483647 h 506"/>
                <a:gd name="T66" fmla="*/ 2147483647 w 600"/>
                <a:gd name="T67" fmla="*/ 2147483647 h 506"/>
                <a:gd name="T68" fmla="*/ 2147483647 w 600"/>
                <a:gd name="T69" fmla="*/ 2147483647 h 506"/>
                <a:gd name="T70" fmla="*/ 2147483647 w 600"/>
                <a:gd name="T71" fmla="*/ 2147483647 h 506"/>
                <a:gd name="T72" fmla="*/ 2147483647 w 600"/>
                <a:gd name="T73" fmla="*/ 2147483647 h 506"/>
                <a:gd name="T74" fmla="*/ 2147483647 w 600"/>
                <a:gd name="T75" fmla="*/ 2147483647 h 506"/>
                <a:gd name="T76" fmla="*/ 2147483647 w 600"/>
                <a:gd name="T77" fmla="*/ 2147483647 h 506"/>
                <a:gd name="T78" fmla="*/ 2147483647 w 600"/>
                <a:gd name="T79" fmla="*/ 2147483647 h 506"/>
                <a:gd name="T80" fmla="*/ 2147483647 w 600"/>
                <a:gd name="T81" fmla="*/ 2147483647 h 506"/>
                <a:gd name="T82" fmla="*/ 2147483647 w 600"/>
                <a:gd name="T83" fmla="*/ 2147483647 h 506"/>
                <a:gd name="T84" fmla="*/ 2147483647 w 600"/>
                <a:gd name="T85" fmla="*/ 2147483647 h 506"/>
                <a:gd name="T86" fmla="*/ 2147483647 w 600"/>
                <a:gd name="T87" fmla="*/ 2147483647 h 506"/>
                <a:gd name="T88" fmla="*/ 2147483647 w 600"/>
                <a:gd name="T89" fmla="*/ 2147483647 h 506"/>
                <a:gd name="T90" fmla="*/ 2147483647 w 600"/>
                <a:gd name="T91" fmla="*/ 2147483647 h 506"/>
                <a:gd name="T92" fmla="*/ 2147483647 w 600"/>
                <a:gd name="T93" fmla="*/ 2147483647 h 506"/>
                <a:gd name="T94" fmla="*/ 2147483647 w 600"/>
                <a:gd name="T95" fmla="*/ 0 h 506"/>
                <a:gd name="T96" fmla="*/ 2147483647 w 600"/>
                <a:gd name="T97" fmla="*/ 2147483647 h 506"/>
                <a:gd name="T98" fmla="*/ 2147483647 w 600"/>
                <a:gd name="T99" fmla="*/ 2147483647 h 506"/>
                <a:gd name="T100" fmla="*/ 2147483647 w 600"/>
                <a:gd name="T101" fmla="*/ 2147483647 h 506"/>
                <a:gd name="T102" fmla="*/ 2147483647 w 600"/>
                <a:gd name="T103" fmla="*/ 2147483647 h 506"/>
                <a:gd name="T104" fmla="*/ 2147483647 w 600"/>
                <a:gd name="T105" fmla="*/ 2147483647 h 506"/>
                <a:gd name="T106" fmla="*/ 2147483647 w 600"/>
                <a:gd name="T107" fmla="*/ 2147483647 h 506"/>
                <a:gd name="T108" fmla="*/ 2147483647 w 600"/>
                <a:gd name="T109" fmla="*/ 2147483647 h 506"/>
                <a:gd name="T110" fmla="*/ 2147483647 w 600"/>
                <a:gd name="T111" fmla="*/ 2147483647 h 506"/>
                <a:gd name="T112" fmla="*/ 2147483647 w 600"/>
                <a:gd name="T113" fmla="*/ 2147483647 h 506"/>
                <a:gd name="T114" fmla="*/ 2147483647 w 600"/>
                <a:gd name="T115" fmla="*/ 2147483647 h 506"/>
                <a:gd name="T116" fmla="*/ 2147483647 w 600"/>
                <a:gd name="T117" fmla="*/ 2147483647 h 506"/>
                <a:gd name="T118" fmla="*/ 2147483647 w 600"/>
                <a:gd name="T119" fmla="*/ 2147483647 h 5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506"/>
                <a:gd name="T182" fmla="*/ 600 w 600"/>
                <a:gd name="T183" fmla="*/ 506 h 5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solidFill>
              <a:srgbClr val="98D0F6"/>
            </a:solidFill>
            <a:ln w="9525">
              <a:solidFill>
                <a:schemeClr val="bg1"/>
              </a:solidFill>
              <a:round/>
              <a:headEnd/>
              <a:tailEnd/>
            </a:ln>
          </p:spPr>
          <p:txBody>
            <a:bodyPr/>
            <a:lstStyle/>
            <a:p>
              <a:endParaRPr lang="zh-CN" altLang="en-US" sz="1100">
                <a:solidFill>
                  <a:srgbClr val="C00000"/>
                </a:solidFill>
                <a:latin typeface="+mn-ea"/>
              </a:endParaRPr>
            </a:p>
          </p:txBody>
        </p:sp>
        <p:sp>
          <p:nvSpPr>
            <p:cNvPr id="82" name="Freeform 46"/>
            <p:cNvSpPr>
              <a:spLocks/>
            </p:cNvSpPr>
            <p:nvPr/>
          </p:nvSpPr>
          <p:spPr bwMode="auto">
            <a:xfrm>
              <a:off x="4906882" y="3968750"/>
              <a:ext cx="691662" cy="642938"/>
            </a:xfrm>
            <a:custGeom>
              <a:avLst/>
              <a:gdLst>
                <a:gd name="T0" fmla="*/ 2147483647 w 580"/>
                <a:gd name="T1" fmla="*/ 2147483647 h 507"/>
                <a:gd name="T2" fmla="*/ 2147483647 w 580"/>
                <a:gd name="T3" fmla="*/ 2147483647 h 507"/>
                <a:gd name="T4" fmla="*/ 2147483647 w 580"/>
                <a:gd name="T5" fmla="*/ 2147483647 h 507"/>
                <a:gd name="T6" fmla="*/ 2147483647 w 580"/>
                <a:gd name="T7" fmla="*/ 2147483647 h 507"/>
                <a:gd name="T8" fmla="*/ 2147483647 w 580"/>
                <a:gd name="T9" fmla="*/ 2147483647 h 507"/>
                <a:gd name="T10" fmla="*/ 2147483647 w 580"/>
                <a:gd name="T11" fmla="*/ 2147483647 h 507"/>
                <a:gd name="T12" fmla="*/ 2147483647 w 580"/>
                <a:gd name="T13" fmla="*/ 2147483647 h 507"/>
                <a:gd name="T14" fmla="*/ 2147483647 w 580"/>
                <a:gd name="T15" fmla="*/ 2147483647 h 507"/>
                <a:gd name="T16" fmla="*/ 2147483647 w 580"/>
                <a:gd name="T17" fmla="*/ 2147483647 h 507"/>
                <a:gd name="T18" fmla="*/ 2147483647 w 580"/>
                <a:gd name="T19" fmla="*/ 2147483647 h 507"/>
                <a:gd name="T20" fmla="*/ 2147483647 w 580"/>
                <a:gd name="T21" fmla="*/ 2147483647 h 507"/>
                <a:gd name="T22" fmla="*/ 2147483647 w 580"/>
                <a:gd name="T23" fmla="*/ 2147483647 h 507"/>
                <a:gd name="T24" fmla="*/ 2147483647 w 580"/>
                <a:gd name="T25" fmla="*/ 2147483647 h 507"/>
                <a:gd name="T26" fmla="*/ 2147483647 w 580"/>
                <a:gd name="T27" fmla="*/ 2147483647 h 507"/>
                <a:gd name="T28" fmla="*/ 2147483647 w 580"/>
                <a:gd name="T29" fmla="*/ 2147483647 h 507"/>
                <a:gd name="T30" fmla="*/ 2147483647 w 580"/>
                <a:gd name="T31" fmla="*/ 2147483647 h 507"/>
                <a:gd name="T32" fmla="*/ 2147483647 w 580"/>
                <a:gd name="T33" fmla="*/ 2147483647 h 507"/>
                <a:gd name="T34" fmla="*/ 2147483647 w 580"/>
                <a:gd name="T35" fmla="*/ 2147483647 h 507"/>
                <a:gd name="T36" fmla="*/ 2147483647 w 580"/>
                <a:gd name="T37" fmla="*/ 2147483647 h 507"/>
                <a:gd name="T38" fmla="*/ 2147483647 w 580"/>
                <a:gd name="T39" fmla="*/ 2147483647 h 507"/>
                <a:gd name="T40" fmla="*/ 2147483647 w 580"/>
                <a:gd name="T41" fmla="*/ 2147483647 h 507"/>
                <a:gd name="T42" fmla="*/ 2147483647 w 580"/>
                <a:gd name="T43" fmla="*/ 2147483647 h 507"/>
                <a:gd name="T44" fmla="*/ 2147483647 w 580"/>
                <a:gd name="T45" fmla="*/ 2147483647 h 507"/>
                <a:gd name="T46" fmla="*/ 2147483647 w 580"/>
                <a:gd name="T47" fmla="*/ 2147483647 h 507"/>
                <a:gd name="T48" fmla="*/ 2147483647 w 580"/>
                <a:gd name="T49" fmla="*/ 2147483647 h 507"/>
                <a:gd name="T50" fmla="*/ 2147483647 w 580"/>
                <a:gd name="T51" fmla="*/ 2147483647 h 507"/>
                <a:gd name="T52" fmla="*/ 2147483647 w 580"/>
                <a:gd name="T53" fmla="*/ 2147483647 h 507"/>
                <a:gd name="T54" fmla="*/ 2147483647 w 580"/>
                <a:gd name="T55" fmla="*/ 2147483647 h 507"/>
                <a:gd name="T56" fmla="*/ 2147483647 w 580"/>
                <a:gd name="T57" fmla="*/ 2147483647 h 507"/>
                <a:gd name="T58" fmla="*/ 2147483647 w 580"/>
                <a:gd name="T59" fmla="*/ 2147483647 h 507"/>
                <a:gd name="T60" fmla="*/ 2147483647 w 580"/>
                <a:gd name="T61" fmla="*/ 2147483647 h 507"/>
                <a:gd name="T62" fmla="*/ 2147483647 w 580"/>
                <a:gd name="T63" fmla="*/ 2147483647 h 507"/>
                <a:gd name="T64" fmla="*/ 2147483647 w 580"/>
                <a:gd name="T65" fmla="*/ 2147483647 h 507"/>
                <a:gd name="T66" fmla="*/ 2147483647 w 580"/>
                <a:gd name="T67" fmla="*/ 2147483647 h 507"/>
                <a:gd name="T68" fmla="*/ 2147483647 w 580"/>
                <a:gd name="T69" fmla="*/ 2147483647 h 507"/>
                <a:gd name="T70" fmla="*/ 2147483647 w 580"/>
                <a:gd name="T71" fmla="*/ 2147483647 h 507"/>
                <a:gd name="T72" fmla="*/ 2147483647 w 580"/>
                <a:gd name="T73" fmla="*/ 2147483647 h 507"/>
                <a:gd name="T74" fmla="*/ 2147483647 w 580"/>
                <a:gd name="T75" fmla="*/ 2147483647 h 507"/>
                <a:gd name="T76" fmla="*/ 2147483647 w 580"/>
                <a:gd name="T77" fmla="*/ 2147483647 h 507"/>
                <a:gd name="T78" fmla="*/ 2147483647 w 580"/>
                <a:gd name="T79" fmla="*/ 2147483647 h 507"/>
                <a:gd name="T80" fmla="*/ 2147483647 w 580"/>
                <a:gd name="T81" fmla="*/ 2147483647 h 507"/>
                <a:gd name="T82" fmla="*/ 2147483647 w 580"/>
                <a:gd name="T83" fmla="*/ 2147483647 h 507"/>
                <a:gd name="T84" fmla="*/ 2147483647 w 580"/>
                <a:gd name="T85" fmla="*/ 0 h 507"/>
                <a:gd name="T86" fmla="*/ 2147483647 w 580"/>
                <a:gd name="T87" fmla="*/ 2147483647 h 507"/>
                <a:gd name="T88" fmla="*/ 2147483647 w 580"/>
                <a:gd name="T89" fmla="*/ 2147483647 h 507"/>
                <a:gd name="T90" fmla="*/ 2147483647 w 580"/>
                <a:gd name="T91" fmla="*/ 2147483647 h 507"/>
                <a:gd name="T92" fmla="*/ 2147483647 w 580"/>
                <a:gd name="T93" fmla="*/ 2147483647 h 507"/>
                <a:gd name="T94" fmla="*/ 2147483647 w 580"/>
                <a:gd name="T95" fmla="*/ 2147483647 h 507"/>
                <a:gd name="T96" fmla="*/ 2147483647 w 580"/>
                <a:gd name="T97" fmla="*/ 2147483647 h 507"/>
                <a:gd name="T98" fmla="*/ 0 w 580"/>
                <a:gd name="T99" fmla="*/ 2147483647 h 507"/>
                <a:gd name="T100" fmla="*/ 0 w 580"/>
                <a:gd name="T101" fmla="*/ 2147483647 h 507"/>
                <a:gd name="T102" fmla="*/ 2147483647 w 580"/>
                <a:gd name="T103" fmla="*/ 2147483647 h 507"/>
                <a:gd name="T104" fmla="*/ 2147483647 w 580"/>
                <a:gd name="T105" fmla="*/ 2147483647 h 5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80"/>
                <a:gd name="T160" fmla="*/ 0 h 507"/>
                <a:gd name="T161" fmla="*/ 580 w 580"/>
                <a:gd name="T162" fmla="*/ 507 h 5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83" name="Freeform 47"/>
            <p:cNvSpPr>
              <a:spLocks/>
            </p:cNvSpPr>
            <p:nvPr/>
          </p:nvSpPr>
          <p:spPr bwMode="auto">
            <a:xfrm>
              <a:off x="2692686" y="3581400"/>
              <a:ext cx="1433146" cy="1085850"/>
            </a:xfrm>
            <a:custGeom>
              <a:avLst/>
              <a:gdLst>
                <a:gd name="T0" fmla="*/ 2147483647 w 1202"/>
                <a:gd name="T1" fmla="*/ 2147483647 h 856"/>
                <a:gd name="T2" fmla="*/ 2147483647 w 1202"/>
                <a:gd name="T3" fmla="*/ 2147483647 h 856"/>
                <a:gd name="T4" fmla="*/ 2147483647 w 1202"/>
                <a:gd name="T5" fmla="*/ 2147483647 h 856"/>
                <a:gd name="T6" fmla="*/ 2147483647 w 1202"/>
                <a:gd name="T7" fmla="*/ 2147483647 h 856"/>
                <a:gd name="T8" fmla="*/ 2147483647 w 1202"/>
                <a:gd name="T9" fmla="*/ 2147483647 h 856"/>
                <a:gd name="T10" fmla="*/ 2147483647 w 1202"/>
                <a:gd name="T11" fmla="*/ 2147483647 h 856"/>
                <a:gd name="T12" fmla="*/ 2147483647 w 1202"/>
                <a:gd name="T13" fmla="*/ 0 h 856"/>
                <a:gd name="T14" fmla="*/ 2147483647 w 1202"/>
                <a:gd name="T15" fmla="*/ 2147483647 h 856"/>
                <a:gd name="T16" fmla="*/ 2147483647 w 1202"/>
                <a:gd name="T17" fmla="*/ 2147483647 h 856"/>
                <a:gd name="T18" fmla="*/ 2147483647 w 1202"/>
                <a:gd name="T19" fmla="*/ 2147483647 h 856"/>
                <a:gd name="T20" fmla="*/ 2147483647 w 1202"/>
                <a:gd name="T21" fmla="*/ 2147483647 h 856"/>
                <a:gd name="T22" fmla="*/ 2147483647 w 1202"/>
                <a:gd name="T23" fmla="*/ 2147483647 h 856"/>
                <a:gd name="T24" fmla="*/ 2147483647 w 1202"/>
                <a:gd name="T25" fmla="*/ 2147483647 h 856"/>
                <a:gd name="T26" fmla="*/ 2147483647 w 1202"/>
                <a:gd name="T27" fmla="*/ 2147483647 h 856"/>
                <a:gd name="T28" fmla="*/ 2147483647 w 1202"/>
                <a:gd name="T29" fmla="*/ 2147483647 h 856"/>
                <a:gd name="T30" fmla="*/ 2147483647 w 1202"/>
                <a:gd name="T31" fmla="*/ 2147483647 h 856"/>
                <a:gd name="T32" fmla="*/ 2147483647 w 1202"/>
                <a:gd name="T33" fmla="*/ 2147483647 h 856"/>
                <a:gd name="T34" fmla="*/ 2147483647 w 1202"/>
                <a:gd name="T35" fmla="*/ 2147483647 h 856"/>
                <a:gd name="T36" fmla="*/ 2147483647 w 1202"/>
                <a:gd name="T37" fmla="*/ 2147483647 h 856"/>
                <a:gd name="T38" fmla="*/ 2147483647 w 1202"/>
                <a:gd name="T39" fmla="*/ 2147483647 h 856"/>
                <a:gd name="T40" fmla="*/ 2147483647 w 1202"/>
                <a:gd name="T41" fmla="*/ 2147483647 h 856"/>
                <a:gd name="T42" fmla="*/ 2147483647 w 1202"/>
                <a:gd name="T43" fmla="*/ 2147483647 h 856"/>
                <a:gd name="T44" fmla="*/ 2147483647 w 1202"/>
                <a:gd name="T45" fmla="*/ 2147483647 h 856"/>
                <a:gd name="T46" fmla="*/ 2147483647 w 1202"/>
                <a:gd name="T47" fmla="*/ 2147483647 h 856"/>
                <a:gd name="T48" fmla="*/ 2147483647 w 1202"/>
                <a:gd name="T49" fmla="*/ 2147483647 h 856"/>
                <a:gd name="T50" fmla="*/ 2147483647 w 1202"/>
                <a:gd name="T51" fmla="*/ 2147483647 h 856"/>
                <a:gd name="T52" fmla="*/ 2147483647 w 1202"/>
                <a:gd name="T53" fmla="*/ 2147483647 h 856"/>
                <a:gd name="T54" fmla="*/ 2147483647 w 1202"/>
                <a:gd name="T55" fmla="*/ 2147483647 h 856"/>
                <a:gd name="T56" fmla="*/ 2147483647 w 1202"/>
                <a:gd name="T57" fmla="*/ 2147483647 h 856"/>
                <a:gd name="T58" fmla="*/ 2147483647 w 1202"/>
                <a:gd name="T59" fmla="*/ 2147483647 h 856"/>
                <a:gd name="T60" fmla="*/ 2147483647 w 1202"/>
                <a:gd name="T61" fmla="*/ 2147483647 h 856"/>
                <a:gd name="T62" fmla="*/ 2147483647 w 1202"/>
                <a:gd name="T63" fmla="*/ 2147483647 h 856"/>
                <a:gd name="T64" fmla="*/ 2147483647 w 1202"/>
                <a:gd name="T65" fmla="*/ 2147483647 h 856"/>
                <a:gd name="T66" fmla="*/ 2147483647 w 1202"/>
                <a:gd name="T67" fmla="*/ 2147483647 h 856"/>
                <a:gd name="T68" fmla="*/ 2147483647 w 1202"/>
                <a:gd name="T69" fmla="*/ 2147483647 h 856"/>
                <a:gd name="T70" fmla="*/ 2147483647 w 1202"/>
                <a:gd name="T71" fmla="*/ 2147483647 h 856"/>
                <a:gd name="T72" fmla="*/ 2147483647 w 1202"/>
                <a:gd name="T73" fmla="*/ 2147483647 h 856"/>
                <a:gd name="T74" fmla="*/ 2147483647 w 1202"/>
                <a:gd name="T75" fmla="*/ 2147483647 h 856"/>
                <a:gd name="T76" fmla="*/ 2147483647 w 1202"/>
                <a:gd name="T77" fmla="*/ 2147483647 h 856"/>
                <a:gd name="T78" fmla="*/ 2147483647 w 1202"/>
                <a:gd name="T79" fmla="*/ 2147483647 h 8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2"/>
                <a:gd name="T121" fmla="*/ 0 h 856"/>
                <a:gd name="T122" fmla="*/ 1202 w 1202"/>
                <a:gd name="T123" fmla="*/ 856 h 8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84" name="Freeform 48"/>
            <p:cNvSpPr>
              <a:spLocks/>
            </p:cNvSpPr>
            <p:nvPr/>
          </p:nvSpPr>
          <p:spPr bwMode="auto">
            <a:xfrm>
              <a:off x="4281159" y="3608393"/>
              <a:ext cx="300404" cy="561975"/>
            </a:xfrm>
            <a:custGeom>
              <a:avLst/>
              <a:gdLst>
                <a:gd name="T0" fmla="*/ 2147483647 w 252"/>
                <a:gd name="T1" fmla="*/ 2147483647 h 443"/>
                <a:gd name="T2" fmla="*/ 2147483647 w 252"/>
                <a:gd name="T3" fmla="*/ 2147483647 h 443"/>
                <a:gd name="T4" fmla="*/ 2147483647 w 252"/>
                <a:gd name="T5" fmla="*/ 2147483647 h 443"/>
                <a:gd name="T6" fmla="*/ 2147483647 w 252"/>
                <a:gd name="T7" fmla="*/ 2147483647 h 443"/>
                <a:gd name="T8" fmla="*/ 2147483647 w 252"/>
                <a:gd name="T9" fmla="*/ 2147483647 h 443"/>
                <a:gd name="T10" fmla="*/ 2147483647 w 252"/>
                <a:gd name="T11" fmla="*/ 2147483647 h 443"/>
                <a:gd name="T12" fmla="*/ 2147483647 w 252"/>
                <a:gd name="T13" fmla="*/ 2147483647 h 443"/>
                <a:gd name="T14" fmla="*/ 2147483647 w 252"/>
                <a:gd name="T15" fmla="*/ 2147483647 h 443"/>
                <a:gd name="T16" fmla="*/ 2147483647 w 252"/>
                <a:gd name="T17" fmla="*/ 0 h 443"/>
                <a:gd name="T18" fmla="*/ 2147483647 w 252"/>
                <a:gd name="T19" fmla="*/ 2147483647 h 443"/>
                <a:gd name="T20" fmla="*/ 2147483647 w 252"/>
                <a:gd name="T21" fmla="*/ 2147483647 h 443"/>
                <a:gd name="T22" fmla="*/ 2147483647 w 252"/>
                <a:gd name="T23" fmla="*/ 2147483647 h 443"/>
                <a:gd name="T24" fmla="*/ 2147483647 w 252"/>
                <a:gd name="T25" fmla="*/ 2147483647 h 443"/>
                <a:gd name="T26" fmla="*/ 2147483647 w 252"/>
                <a:gd name="T27" fmla="*/ 2147483647 h 443"/>
                <a:gd name="T28" fmla="*/ 0 w 252"/>
                <a:gd name="T29" fmla="*/ 2147483647 h 443"/>
                <a:gd name="T30" fmla="*/ 2147483647 w 252"/>
                <a:gd name="T31" fmla="*/ 2147483647 h 443"/>
                <a:gd name="T32" fmla="*/ 2147483647 w 252"/>
                <a:gd name="T33" fmla="*/ 2147483647 h 443"/>
                <a:gd name="T34" fmla="*/ 2147483647 w 252"/>
                <a:gd name="T35" fmla="*/ 2147483647 h 443"/>
                <a:gd name="T36" fmla="*/ 2147483647 w 252"/>
                <a:gd name="T37" fmla="*/ 2147483647 h 443"/>
                <a:gd name="T38" fmla="*/ 2147483647 w 252"/>
                <a:gd name="T39" fmla="*/ 2147483647 h 443"/>
                <a:gd name="T40" fmla="*/ 2147483647 w 252"/>
                <a:gd name="T41" fmla="*/ 2147483647 h 443"/>
                <a:gd name="T42" fmla="*/ 2147483647 w 252"/>
                <a:gd name="T43" fmla="*/ 2147483647 h 443"/>
                <a:gd name="T44" fmla="*/ 2147483647 w 252"/>
                <a:gd name="T45" fmla="*/ 2147483647 h 443"/>
                <a:gd name="T46" fmla="*/ 2147483647 w 252"/>
                <a:gd name="T47" fmla="*/ 2147483647 h 443"/>
                <a:gd name="T48" fmla="*/ 2147483647 w 252"/>
                <a:gd name="T49" fmla="*/ 2147483647 h 443"/>
                <a:gd name="T50" fmla="*/ 2147483647 w 252"/>
                <a:gd name="T51" fmla="*/ 2147483647 h 443"/>
                <a:gd name="T52" fmla="*/ 2147483647 w 252"/>
                <a:gd name="T53" fmla="*/ 2147483647 h 443"/>
                <a:gd name="T54" fmla="*/ 2147483647 w 252"/>
                <a:gd name="T55" fmla="*/ 2147483647 h 443"/>
                <a:gd name="T56" fmla="*/ 2147483647 w 252"/>
                <a:gd name="T57" fmla="*/ 2147483647 h 443"/>
                <a:gd name="T58" fmla="*/ 2147483647 w 252"/>
                <a:gd name="T59" fmla="*/ 2147483647 h 443"/>
                <a:gd name="T60" fmla="*/ 2147483647 w 252"/>
                <a:gd name="T61" fmla="*/ 2147483647 h 44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2"/>
                <a:gd name="T94" fmla="*/ 0 h 443"/>
                <a:gd name="T95" fmla="*/ 252 w 252"/>
                <a:gd name="T96" fmla="*/ 443 h 44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85" name="Freeform 49"/>
            <p:cNvSpPr>
              <a:spLocks/>
            </p:cNvSpPr>
            <p:nvPr/>
          </p:nvSpPr>
          <p:spPr bwMode="auto">
            <a:xfrm>
              <a:off x="5183837" y="3052766"/>
              <a:ext cx="600808" cy="930275"/>
            </a:xfrm>
            <a:custGeom>
              <a:avLst/>
              <a:gdLst>
                <a:gd name="T0" fmla="*/ 2147483647 w 507"/>
                <a:gd name="T1" fmla="*/ 2147483647 h 733"/>
                <a:gd name="T2" fmla="*/ 2147483647 w 507"/>
                <a:gd name="T3" fmla="*/ 2147483647 h 733"/>
                <a:gd name="T4" fmla="*/ 2147483647 w 507"/>
                <a:gd name="T5" fmla="*/ 2147483647 h 733"/>
                <a:gd name="T6" fmla="*/ 2147483647 w 507"/>
                <a:gd name="T7" fmla="*/ 2147483647 h 733"/>
                <a:gd name="T8" fmla="*/ 2147483647 w 507"/>
                <a:gd name="T9" fmla="*/ 2147483647 h 733"/>
                <a:gd name="T10" fmla="*/ 2147483647 w 507"/>
                <a:gd name="T11" fmla="*/ 2147483647 h 733"/>
                <a:gd name="T12" fmla="*/ 2147483647 w 507"/>
                <a:gd name="T13" fmla="*/ 2147483647 h 733"/>
                <a:gd name="T14" fmla="*/ 2147483647 w 507"/>
                <a:gd name="T15" fmla="*/ 2147483647 h 733"/>
                <a:gd name="T16" fmla="*/ 2147483647 w 507"/>
                <a:gd name="T17" fmla="*/ 2147483647 h 733"/>
                <a:gd name="T18" fmla="*/ 2147483647 w 507"/>
                <a:gd name="T19" fmla="*/ 2147483647 h 733"/>
                <a:gd name="T20" fmla="*/ 2147483647 w 507"/>
                <a:gd name="T21" fmla="*/ 2147483647 h 733"/>
                <a:gd name="T22" fmla="*/ 2147483647 w 507"/>
                <a:gd name="T23" fmla="*/ 2147483647 h 733"/>
                <a:gd name="T24" fmla="*/ 2147483647 w 507"/>
                <a:gd name="T25" fmla="*/ 2147483647 h 733"/>
                <a:gd name="T26" fmla="*/ 2147483647 w 507"/>
                <a:gd name="T27" fmla="*/ 2147483647 h 733"/>
                <a:gd name="T28" fmla="*/ 2147483647 w 507"/>
                <a:gd name="T29" fmla="*/ 2147483647 h 733"/>
                <a:gd name="T30" fmla="*/ 2147483647 w 507"/>
                <a:gd name="T31" fmla="*/ 2147483647 h 733"/>
                <a:gd name="T32" fmla="*/ 2147483647 w 507"/>
                <a:gd name="T33" fmla="*/ 2147483647 h 733"/>
                <a:gd name="T34" fmla="*/ 2147483647 w 507"/>
                <a:gd name="T35" fmla="*/ 2147483647 h 733"/>
                <a:gd name="T36" fmla="*/ 2147483647 w 507"/>
                <a:gd name="T37" fmla="*/ 2147483647 h 733"/>
                <a:gd name="T38" fmla="*/ 2147483647 w 507"/>
                <a:gd name="T39" fmla="*/ 2147483647 h 733"/>
                <a:gd name="T40" fmla="*/ 2147483647 w 507"/>
                <a:gd name="T41" fmla="*/ 0 h 733"/>
                <a:gd name="T42" fmla="*/ 2147483647 w 507"/>
                <a:gd name="T43" fmla="*/ 2147483647 h 733"/>
                <a:gd name="T44" fmla="*/ 2147483647 w 507"/>
                <a:gd name="T45" fmla="*/ 2147483647 h 733"/>
                <a:gd name="T46" fmla="*/ 2147483647 w 507"/>
                <a:gd name="T47" fmla="*/ 2147483647 h 733"/>
                <a:gd name="T48" fmla="*/ 2147483647 w 507"/>
                <a:gd name="T49" fmla="*/ 2147483647 h 733"/>
                <a:gd name="T50" fmla="*/ 2147483647 w 507"/>
                <a:gd name="T51" fmla="*/ 2147483647 h 733"/>
                <a:gd name="T52" fmla="*/ 2147483647 w 507"/>
                <a:gd name="T53" fmla="*/ 2147483647 h 733"/>
                <a:gd name="T54" fmla="*/ 2147483647 w 507"/>
                <a:gd name="T55" fmla="*/ 2147483647 h 733"/>
                <a:gd name="T56" fmla="*/ 2147483647 w 507"/>
                <a:gd name="T57" fmla="*/ 2147483647 h 733"/>
                <a:gd name="T58" fmla="*/ 2147483647 w 507"/>
                <a:gd name="T59" fmla="*/ 2147483647 h 733"/>
                <a:gd name="T60" fmla="*/ 2147483647 w 507"/>
                <a:gd name="T61" fmla="*/ 2147483647 h 733"/>
                <a:gd name="T62" fmla="*/ 2147483647 w 507"/>
                <a:gd name="T63" fmla="*/ 2147483647 h 733"/>
                <a:gd name="T64" fmla="*/ 2147483647 w 507"/>
                <a:gd name="T65" fmla="*/ 2147483647 h 733"/>
                <a:gd name="T66" fmla="*/ 2147483647 w 507"/>
                <a:gd name="T67" fmla="*/ 2147483647 h 733"/>
                <a:gd name="T68" fmla="*/ 2147483647 w 507"/>
                <a:gd name="T69" fmla="*/ 2147483647 h 733"/>
                <a:gd name="T70" fmla="*/ 2147483647 w 507"/>
                <a:gd name="T71" fmla="*/ 2147483647 h 733"/>
                <a:gd name="T72" fmla="*/ 2147483647 w 507"/>
                <a:gd name="T73" fmla="*/ 2147483647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07"/>
                <a:gd name="T112" fmla="*/ 0 h 733"/>
                <a:gd name="T113" fmla="*/ 507 w 507"/>
                <a:gd name="T114" fmla="*/ 733 h 73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86" name="Freeform 50"/>
            <p:cNvSpPr>
              <a:spLocks/>
            </p:cNvSpPr>
            <p:nvPr/>
          </p:nvSpPr>
          <p:spPr bwMode="auto">
            <a:xfrm>
              <a:off x="5501830" y="3382963"/>
              <a:ext cx="126023" cy="215900"/>
            </a:xfrm>
            <a:custGeom>
              <a:avLst/>
              <a:gdLst>
                <a:gd name="T0" fmla="*/ 2147483647 w 105"/>
                <a:gd name="T1" fmla="*/ 2147483647 h 173"/>
                <a:gd name="T2" fmla="*/ 2147483647 w 105"/>
                <a:gd name="T3" fmla="*/ 2147483647 h 173"/>
                <a:gd name="T4" fmla="*/ 2147483647 w 105"/>
                <a:gd name="T5" fmla="*/ 2147483647 h 173"/>
                <a:gd name="T6" fmla="*/ 2147483647 w 105"/>
                <a:gd name="T7" fmla="*/ 2147483647 h 173"/>
                <a:gd name="T8" fmla="*/ 0 w 105"/>
                <a:gd name="T9" fmla="*/ 2147483647 h 173"/>
                <a:gd name="T10" fmla="*/ 2147483647 w 105"/>
                <a:gd name="T11" fmla="*/ 2147483647 h 173"/>
                <a:gd name="T12" fmla="*/ 2147483647 w 105"/>
                <a:gd name="T13" fmla="*/ 2147483647 h 173"/>
                <a:gd name="T14" fmla="*/ 2147483647 w 105"/>
                <a:gd name="T15" fmla="*/ 2147483647 h 173"/>
                <a:gd name="T16" fmla="*/ 2147483647 w 105"/>
                <a:gd name="T17" fmla="*/ 0 h 173"/>
                <a:gd name="T18" fmla="*/ 2147483647 w 105"/>
                <a:gd name="T19" fmla="*/ 2147483647 h 173"/>
                <a:gd name="T20" fmla="*/ 2147483647 w 105"/>
                <a:gd name="T21" fmla="*/ 2147483647 h 173"/>
                <a:gd name="T22" fmla="*/ 2147483647 w 105"/>
                <a:gd name="T23" fmla="*/ 2147483647 h 173"/>
                <a:gd name="T24" fmla="*/ 2147483647 w 105"/>
                <a:gd name="T25" fmla="*/ 2147483647 h 173"/>
                <a:gd name="T26" fmla="*/ 2147483647 w 105"/>
                <a:gd name="T27" fmla="*/ 2147483647 h 173"/>
                <a:gd name="T28" fmla="*/ 2147483647 w 105"/>
                <a:gd name="T29" fmla="*/ 2147483647 h 173"/>
                <a:gd name="T30" fmla="*/ 2147483647 w 105"/>
                <a:gd name="T31" fmla="*/ 2147483647 h 173"/>
                <a:gd name="T32" fmla="*/ 2147483647 w 105"/>
                <a:gd name="T33" fmla="*/ 2147483647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73"/>
                <a:gd name="T53" fmla="*/ 105 w 105"/>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87" name="Freeform 51"/>
            <p:cNvSpPr>
              <a:spLocks/>
            </p:cNvSpPr>
            <p:nvPr/>
          </p:nvSpPr>
          <p:spPr bwMode="auto">
            <a:xfrm>
              <a:off x="5356756" y="3284538"/>
              <a:ext cx="197827" cy="215900"/>
            </a:xfrm>
            <a:custGeom>
              <a:avLst/>
              <a:gdLst>
                <a:gd name="T0" fmla="*/ 2147483647 w 164"/>
                <a:gd name="T1" fmla="*/ 2147483647 h 169"/>
                <a:gd name="T2" fmla="*/ 2147483647 w 164"/>
                <a:gd name="T3" fmla="*/ 2147483647 h 169"/>
                <a:gd name="T4" fmla="*/ 2147483647 w 164"/>
                <a:gd name="T5" fmla="*/ 2147483647 h 169"/>
                <a:gd name="T6" fmla="*/ 2147483647 w 164"/>
                <a:gd name="T7" fmla="*/ 2147483647 h 169"/>
                <a:gd name="T8" fmla="*/ 2147483647 w 164"/>
                <a:gd name="T9" fmla="*/ 2147483647 h 169"/>
                <a:gd name="T10" fmla="*/ 2147483647 w 164"/>
                <a:gd name="T11" fmla="*/ 2147483647 h 169"/>
                <a:gd name="T12" fmla="*/ 2147483647 w 164"/>
                <a:gd name="T13" fmla="*/ 2147483647 h 169"/>
                <a:gd name="T14" fmla="*/ 2147483647 w 164"/>
                <a:gd name="T15" fmla="*/ 0 h 169"/>
                <a:gd name="T16" fmla="*/ 2147483647 w 164"/>
                <a:gd name="T17" fmla="*/ 2147483647 h 169"/>
                <a:gd name="T18" fmla="*/ 2147483647 w 164"/>
                <a:gd name="T19" fmla="*/ 2147483647 h 169"/>
                <a:gd name="T20" fmla="*/ 2147483647 w 164"/>
                <a:gd name="T21" fmla="*/ 2147483647 h 169"/>
                <a:gd name="T22" fmla="*/ 0 w 164"/>
                <a:gd name="T23" fmla="*/ 2147483647 h 169"/>
                <a:gd name="T24" fmla="*/ 2147483647 w 164"/>
                <a:gd name="T25" fmla="*/ 2147483647 h 169"/>
                <a:gd name="T26" fmla="*/ 2147483647 w 164"/>
                <a:gd name="T27" fmla="*/ 2147483647 h 169"/>
                <a:gd name="T28" fmla="*/ 2147483647 w 164"/>
                <a:gd name="T29" fmla="*/ 2147483647 h 169"/>
                <a:gd name="T30" fmla="*/ 2147483647 w 164"/>
                <a:gd name="T31" fmla="*/ 2147483647 h 169"/>
                <a:gd name="T32" fmla="*/ 2147483647 w 164"/>
                <a:gd name="T33" fmla="*/ 2147483647 h 16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169"/>
                <a:gd name="T53" fmla="*/ 164 w 164"/>
                <a:gd name="T54" fmla="*/ 169 h 16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solidFill>
              <a:srgbClr val="98D0F6"/>
            </a:solidFill>
            <a:ln w="9525">
              <a:solidFill>
                <a:schemeClr val="bg1"/>
              </a:solidFill>
              <a:round/>
              <a:headEnd/>
              <a:tailEnd/>
            </a:ln>
          </p:spPr>
          <p:txBody>
            <a:bodyPr/>
            <a:lstStyle/>
            <a:p>
              <a:endParaRPr lang="zh-CN" altLang="en-US" sz="1100">
                <a:solidFill>
                  <a:srgbClr val="C00000"/>
                </a:solidFill>
                <a:latin typeface="+mn-ea"/>
              </a:endParaRPr>
            </a:p>
          </p:txBody>
        </p:sp>
        <p:sp>
          <p:nvSpPr>
            <p:cNvPr id="88" name="Freeform 52"/>
            <p:cNvSpPr>
              <a:spLocks/>
            </p:cNvSpPr>
            <p:nvPr/>
          </p:nvSpPr>
          <p:spPr bwMode="auto">
            <a:xfrm>
              <a:off x="4895156" y="3376613"/>
              <a:ext cx="381000" cy="850900"/>
            </a:xfrm>
            <a:custGeom>
              <a:avLst/>
              <a:gdLst>
                <a:gd name="T0" fmla="*/ 2147483647 w 323"/>
                <a:gd name="T1" fmla="*/ 2147483647 h 672"/>
                <a:gd name="T2" fmla="*/ 2147483647 w 323"/>
                <a:gd name="T3" fmla="*/ 2147483647 h 672"/>
                <a:gd name="T4" fmla="*/ 2147483647 w 323"/>
                <a:gd name="T5" fmla="*/ 2147483647 h 672"/>
                <a:gd name="T6" fmla="*/ 2147483647 w 323"/>
                <a:gd name="T7" fmla="*/ 2147483647 h 672"/>
                <a:gd name="T8" fmla="*/ 2147483647 w 323"/>
                <a:gd name="T9" fmla="*/ 2147483647 h 672"/>
                <a:gd name="T10" fmla="*/ 2147483647 w 323"/>
                <a:gd name="T11" fmla="*/ 2147483647 h 672"/>
                <a:gd name="T12" fmla="*/ 2147483647 w 323"/>
                <a:gd name="T13" fmla="*/ 2147483647 h 672"/>
                <a:gd name="T14" fmla="*/ 2147483647 w 323"/>
                <a:gd name="T15" fmla="*/ 2147483647 h 672"/>
                <a:gd name="T16" fmla="*/ 2147483647 w 323"/>
                <a:gd name="T17" fmla="*/ 2147483647 h 672"/>
                <a:gd name="T18" fmla="*/ 2147483647 w 323"/>
                <a:gd name="T19" fmla="*/ 2147483647 h 672"/>
                <a:gd name="T20" fmla="*/ 2147483647 w 323"/>
                <a:gd name="T21" fmla="*/ 2147483647 h 672"/>
                <a:gd name="T22" fmla="*/ 2147483647 w 323"/>
                <a:gd name="T23" fmla="*/ 2147483647 h 672"/>
                <a:gd name="T24" fmla="*/ 2147483647 w 323"/>
                <a:gd name="T25" fmla="*/ 2147483647 h 672"/>
                <a:gd name="T26" fmla="*/ 2147483647 w 323"/>
                <a:gd name="T27" fmla="*/ 2147483647 h 672"/>
                <a:gd name="T28" fmla="*/ 2147483647 w 323"/>
                <a:gd name="T29" fmla="*/ 2147483647 h 672"/>
                <a:gd name="T30" fmla="*/ 2147483647 w 323"/>
                <a:gd name="T31" fmla="*/ 2147483647 h 672"/>
                <a:gd name="T32" fmla="*/ 2147483647 w 323"/>
                <a:gd name="T33" fmla="*/ 2147483647 h 672"/>
                <a:gd name="T34" fmla="*/ 2147483647 w 323"/>
                <a:gd name="T35" fmla="*/ 2147483647 h 672"/>
                <a:gd name="T36" fmla="*/ 2147483647 w 323"/>
                <a:gd name="T37" fmla="*/ 0 h 672"/>
                <a:gd name="T38" fmla="*/ 2147483647 w 323"/>
                <a:gd name="T39" fmla="*/ 2147483647 h 672"/>
                <a:gd name="T40" fmla="*/ 2147483647 w 323"/>
                <a:gd name="T41" fmla="*/ 2147483647 h 672"/>
                <a:gd name="T42" fmla="*/ 2147483647 w 323"/>
                <a:gd name="T43" fmla="*/ 2147483647 h 672"/>
                <a:gd name="T44" fmla="*/ 2147483647 w 323"/>
                <a:gd name="T45" fmla="*/ 2147483647 h 672"/>
                <a:gd name="T46" fmla="*/ 2147483647 w 323"/>
                <a:gd name="T47" fmla="*/ 2147483647 h 672"/>
                <a:gd name="T48" fmla="*/ 2147483647 w 323"/>
                <a:gd name="T49" fmla="*/ 2147483647 h 672"/>
                <a:gd name="T50" fmla="*/ 2147483647 w 323"/>
                <a:gd name="T51" fmla="*/ 2147483647 h 672"/>
                <a:gd name="T52" fmla="*/ 2147483647 w 323"/>
                <a:gd name="T53" fmla="*/ 2147483647 h 672"/>
                <a:gd name="T54" fmla="*/ 2147483647 w 323"/>
                <a:gd name="T55" fmla="*/ 2147483647 h 672"/>
                <a:gd name="T56" fmla="*/ 2147483647 w 323"/>
                <a:gd name="T57" fmla="*/ 2147483647 h 672"/>
                <a:gd name="T58" fmla="*/ 2147483647 w 323"/>
                <a:gd name="T59" fmla="*/ 2147483647 h 672"/>
                <a:gd name="T60" fmla="*/ 2147483647 w 323"/>
                <a:gd name="T61" fmla="*/ 2147483647 h 672"/>
                <a:gd name="T62" fmla="*/ 2147483647 w 323"/>
                <a:gd name="T63" fmla="*/ 2147483647 h 672"/>
                <a:gd name="T64" fmla="*/ 0 w 323"/>
                <a:gd name="T65" fmla="*/ 2147483647 h 672"/>
                <a:gd name="T66" fmla="*/ 2147483647 w 323"/>
                <a:gd name="T67" fmla="*/ 2147483647 h 672"/>
                <a:gd name="T68" fmla="*/ 2147483647 w 323"/>
                <a:gd name="T69" fmla="*/ 2147483647 h 672"/>
                <a:gd name="T70" fmla="*/ 2147483647 w 323"/>
                <a:gd name="T71" fmla="*/ 2147483647 h 6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3"/>
                <a:gd name="T109" fmla="*/ 0 h 672"/>
                <a:gd name="T110" fmla="*/ 323 w 323"/>
                <a:gd name="T111" fmla="*/ 672 h 6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89" name="Freeform 53"/>
            <p:cNvSpPr>
              <a:spLocks/>
            </p:cNvSpPr>
            <p:nvPr/>
          </p:nvSpPr>
          <p:spPr bwMode="auto">
            <a:xfrm>
              <a:off x="5501825" y="3397251"/>
              <a:ext cx="45426" cy="66675"/>
            </a:xfrm>
            <a:custGeom>
              <a:avLst/>
              <a:gdLst>
                <a:gd name="T0" fmla="*/ 2147483647 w 38"/>
                <a:gd name="T1" fmla="*/ 0 h 53"/>
                <a:gd name="T2" fmla="*/ 2147483647 w 38"/>
                <a:gd name="T3" fmla="*/ 2147483647 h 53"/>
                <a:gd name="T4" fmla="*/ 2147483647 w 38"/>
                <a:gd name="T5" fmla="*/ 2147483647 h 53"/>
                <a:gd name="T6" fmla="*/ 2147483647 w 38"/>
                <a:gd name="T7" fmla="*/ 2147483647 h 53"/>
                <a:gd name="T8" fmla="*/ 2147483647 w 38"/>
                <a:gd name="T9" fmla="*/ 2147483647 h 53"/>
                <a:gd name="T10" fmla="*/ 0 w 38"/>
                <a:gd name="T11" fmla="*/ 2147483647 h 53"/>
                <a:gd name="T12" fmla="*/ 2147483647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37" y="0"/>
                  </a:moveTo>
                  <a:lnTo>
                    <a:pt x="31" y="27"/>
                  </a:lnTo>
                  <a:lnTo>
                    <a:pt x="34" y="39"/>
                  </a:lnTo>
                  <a:lnTo>
                    <a:pt x="8" y="52"/>
                  </a:lnTo>
                  <a:lnTo>
                    <a:pt x="5" y="30"/>
                  </a:lnTo>
                  <a:lnTo>
                    <a:pt x="0" y="15"/>
                  </a:lnTo>
                  <a:lnTo>
                    <a:pt x="37" y="0"/>
                  </a:lnTo>
                </a:path>
              </a:pathLst>
            </a:custGeom>
            <a:solidFill>
              <a:srgbClr val="98D0F6"/>
            </a:solidFill>
            <a:ln w="9525">
              <a:solidFill>
                <a:schemeClr val="bg1"/>
              </a:solidFill>
              <a:round/>
              <a:headEnd/>
              <a:tailEnd/>
            </a:ln>
          </p:spPr>
          <p:txBody>
            <a:bodyPr/>
            <a:lstStyle/>
            <a:p>
              <a:endParaRPr lang="zh-CN" altLang="en-US" sz="1100">
                <a:solidFill>
                  <a:srgbClr val="C00000"/>
                </a:solidFill>
                <a:latin typeface="+mn-ea"/>
              </a:endParaRPr>
            </a:p>
          </p:txBody>
        </p:sp>
        <p:sp>
          <p:nvSpPr>
            <p:cNvPr id="90" name="Freeform 54"/>
            <p:cNvSpPr>
              <a:spLocks/>
            </p:cNvSpPr>
            <p:nvPr/>
          </p:nvSpPr>
          <p:spPr bwMode="auto">
            <a:xfrm>
              <a:off x="5456398" y="5827713"/>
              <a:ext cx="86458" cy="63500"/>
            </a:xfrm>
            <a:custGeom>
              <a:avLst/>
              <a:gdLst>
                <a:gd name="T0" fmla="*/ 2147483647 w 72"/>
                <a:gd name="T1" fmla="*/ 2147483647 h 49"/>
                <a:gd name="T2" fmla="*/ 2147483647 w 72"/>
                <a:gd name="T3" fmla="*/ 2147483647 h 49"/>
                <a:gd name="T4" fmla="*/ 2147483647 w 72"/>
                <a:gd name="T5" fmla="*/ 0 h 49"/>
                <a:gd name="T6" fmla="*/ 2147483647 w 72"/>
                <a:gd name="T7" fmla="*/ 2147483647 h 49"/>
                <a:gd name="T8" fmla="*/ 2147483647 w 72"/>
                <a:gd name="T9" fmla="*/ 2147483647 h 49"/>
                <a:gd name="T10" fmla="*/ 2147483647 w 72"/>
                <a:gd name="T11" fmla="*/ 2147483647 h 49"/>
                <a:gd name="T12" fmla="*/ 0 w 72"/>
                <a:gd name="T13" fmla="*/ 2147483647 h 49"/>
                <a:gd name="T14" fmla="*/ 2147483647 w 72"/>
                <a:gd name="T15" fmla="*/ 2147483647 h 49"/>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49"/>
                <a:gd name="T26" fmla="*/ 72 w 72"/>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49">
                  <a:moveTo>
                    <a:pt x="4" y="13"/>
                  </a:moveTo>
                  <a:lnTo>
                    <a:pt x="30" y="18"/>
                  </a:lnTo>
                  <a:lnTo>
                    <a:pt x="57" y="0"/>
                  </a:lnTo>
                  <a:lnTo>
                    <a:pt x="71" y="36"/>
                  </a:lnTo>
                  <a:lnTo>
                    <a:pt x="42" y="48"/>
                  </a:lnTo>
                  <a:lnTo>
                    <a:pt x="6" y="45"/>
                  </a:lnTo>
                  <a:lnTo>
                    <a:pt x="0" y="18"/>
                  </a:lnTo>
                  <a:lnTo>
                    <a:pt x="4" y="13"/>
                  </a:lnTo>
                </a:path>
              </a:pathLst>
            </a:custGeom>
            <a:solidFill>
              <a:schemeClr val="folHlink"/>
            </a:solidFill>
            <a:ln w="9525">
              <a:solidFill>
                <a:schemeClr val="bg1"/>
              </a:solidFill>
              <a:round/>
              <a:headEnd/>
              <a:tailEnd/>
            </a:ln>
          </p:spPr>
          <p:txBody>
            <a:bodyPr/>
            <a:lstStyle/>
            <a:p>
              <a:endParaRPr lang="zh-CN" altLang="en-US" sz="1100">
                <a:solidFill>
                  <a:srgbClr val="C00000"/>
                </a:solidFill>
                <a:latin typeface="+mn-ea"/>
              </a:endParaRPr>
            </a:p>
          </p:txBody>
        </p:sp>
        <p:sp>
          <p:nvSpPr>
            <p:cNvPr id="91" name="Freeform 55"/>
            <p:cNvSpPr>
              <a:spLocks/>
            </p:cNvSpPr>
            <p:nvPr/>
          </p:nvSpPr>
          <p:spPr bwMode="auto">
            <a:xfrm>
              <a:off x="4971360" y="5446713"/>
              <a:ext cx="868973" cy="766762"/>
            </a:xfrm>
            <a:custGeom>
              <a:avLst/>
              <a:gdLst>
                <a:gd name="T0" fmla="*/ 2147483647 w 729"/>
                <a:gd name="T1" fmla="*/ 2147483647 h 604"/>
                <a:gd name="T2" fmla="*/ 2147483647 w 729"/>
                <a:gd name="T3" fmla="*/ 2147483647 h 604"/>
                <a:gd name="T4" fmla="*/ 2147483647 w 729"/>
                <a:gd name="T5" fmla="*/ 2147483647 h 604"/>
                <a:gd name="T6" fmla="*/ 2147483647 w 729"/>
                <a:gd name="T7" fmla="*/ 2147483647 h 604"/>
                <a:gd name="T8" fmla="*/ 2147483647 w 729"/>
                <a:gd name="T9" fmla="*/ 2147483647 h 604"/>
                <a:gd name="T10" fmla="*/ 2147483647 w 729"/>
                <a:gd name="T11" fmla="*/ 0 h 604"/>
                <a:gd name="T12" fmla="*/ 2147483647 w 729"/>
                <a:gd name="T13" fmla="*/ 2147483647 h 604"/>
                <a:gd name="T14" fmla="*/ 2147483647 w 729"/>
                <a:gd name="T15" fmla="*/ 2147483647 h 604"/>
                <a:gd name="T16" fmla="*/ 2147483647 w 729"/>
                <a:gd name="T17" fmla="*/ 2147483647 h 604"/>
                <a:gd name="T18" fmla="*/ 2147483647 w 729"/>
                <a:gd name="T19" fmla="*/ 2147483647 h 604"/>
                <a:gd name="T20" fmla="*/ 2147483647 w 729"/>
                <a:gd name="T21" fmla="*/ 2147483647 h 604"/>
                <a:gd name="T22" fmla="*/ 2147483647 w 729"/>
                <a:gd name="T23" fmla="*/ 2147483647 h 604"/>
                <a:gd name="T24" fmla="*/ 2147483647 w 729"/>
                <a:gd name="T25" fmla="*/ 2147483647 h 604"/>
                <a:gd name="T26" fmla="*/ 2147483647 w 729"/>
                <a:gd name="T27" fmla="*/ 2147483647 h 604"/>
                <a:gd name="T28" fmla="*/ 2147483647 w 729"/>
                <a:gd name="T29" fmla="*/ 2147483647 h 604"/>
                <a:gd name="T30" fmla="*/ 2147483647 w 729"/>
                <a:gd name="T31" fmla="*/ 2147483647 h 604"/>
                <a:gd name="T32" fmla="*/ 2147483647 w 729"/>
                <a:gd name="T33" fmla="*/ 2147483647 h 604"/>
                <a:gd name="T34" fmla="*/ 2147483647 w 729"/>
                <a:gd name="T35" fmla="*/ 2147483647 h 604"/>
                <a:gd name="T36" fmla="*/ 2147483647 w 729"/>
                <a:gd name="T37" fmla="*/ 2147483647 h 604"/>
                <a:gd name="T38" fmla="*/ 2147483647 w 729"/>
                <a:gd name="T39" fmla="*/ 2147483647 h 604"/>
                <a:gd name="T40" fmla="*/ 2147483647 w 729"/>
                <a:gd name="T41" fmla="*/ 2147483647 h 604"/>
                <a:gd name="T42" fmla="*/ 2147483647 w 729"/>
                <a:gd name="T43" fmla="*/ 2147483647 h 604"/>
                <a:gd name="T44" fmla="*/ 2147483647 w 729"/>
                <a:gd name="T45" fmla="*/ 2147483647 h 604"/>
                <a:gd name="T46" fmla="*/ 2147483647 w 729"/>
                <a:gd name="T47" fmla="*/ 2147483647 h 604"/>
                <a:gd name="T48" fmla="*/ 2147483647 w 729"/>
                <a:gd name="T49" fmla="*/ 2147483647 h 604"/>
                <a:gd name="T50" fmla="*/ 2147483647 w 729"/>
                <a:gd name="T51" fmla="*/ 2147483647 h 604"/>
                <a:gd name="T52" fmla="*/ 2147483647 w 729"/>
                <a:gd name="T53" fmla="*/ 2147483647 h 604"/>
                <a:gd name="T54" fmla="*/ 2147483647 w 729"/>
                <a:gd name="T55" fmla="*/ 2147483647 h 604"/>
                <a:gd name="T56" fmla="*/ 2147483647 w 729"/>
                <a:gd name="T57" fmla="*/ 2147483647 h 604"/>
                <a:gd name="T58" fmla="*/ 2147483647 w 729"/>
                <a:gd name="T59" fmla="*/ 2147483647 h 604"/>
                <a:gd name="T60" fmla="*/ 2147483647 w 729"/>
                <a:gd name="T61" fmla="*/ 2147483647 h 604"/>
                <a:gd name="T62" fmla="*/ 2147483647 w 729"/>
                <a:gd name="T63" fmla="*/ 2147483647 h 604"/>
                <a:gd name="T64" fmla="*/ 2147483647 w 729"/>
                <a:gd name="T65" fmla="*/ 2147483647 h 604"/>
                <a:gd name="T66" fmla="*/ 2147483647 w 729"/>
                <a:gd name="T67" fmla="*/ 2147483647 h 604"/>
                <a:gd name="T68" fmla="*/ 2147483647 w 729"/>
                <a:gd name="T69" fmla="*/ 2147483647 h 604"/>
                <a:gd name="T70" fmla="*/ 2147483647 w 729"/>
                <a:gd name="T71" fmla="*/ 2147483647 h 6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29"/>
                <a:gd name="T109" fmla="*/ 0 h 604"/>
                <a:gd name="T110" fmla="*/ 729 w 729"/>
                <a:gd name="T111" fmla="*/ 604 h 60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92" name="Freeform 56"/>
            <p:cNvSpPr>
              <a:spLocks/>
            </p:cNvSpPr>
            <p:nvPr/>
          </p:nvSpPr>
          <p:spPr bwMode="auto">
            <a:xfrm>
              <a:off x="4322192" y="5364171"/>
              <a:ext cx="899746" cy="688975"/>
            </a:xfrm>
            <a:custGeom>
              <a:avLst/>
              <a:gdLst>
                <a:gd name="T0" fmla="*/ 2147483647 w 753"/>
                <a:gd name="T1" fmla="*/ 2147483647 h 542"/>
                <a:gd name="T2" fmla="*/ 2147483647 w 753"/>
                <a:gd name="T3" fmla="*/ 2147483647 h 542"/>
                <a:gd name="T4" fmla="*/ 2147483647 w 753"/>
                <a:gd name="T5" fmla="*/ 2147483647 h 542"/>
                <a:gd name="T6" fmla="*/ 2147483647 w 753"/>
                <a:gd name="T7" fmla="*/ 2147483647 h 542"/>
                <a:gd name="T8" fmla="*/ 2147483647 w 753"/>
                <a:gd name="T9" fmla="*/ 2147483647 h 542"/>
                <a:gd name="T10" fmla="*/ 2147483647 w 753"/>
                <a:gd name="T11" fmla="*/ 2147483647 h 542"/>
                <a:gd name="T12" fmla="*/ 2147483647 w 753"/>
                <a:gd name="T13" fmla="*/ 2147483647 h 542"/>
                <a:gd name="T14" fmla="*/ 2147483647 w 753"/>
                <a:gd name="T15" fmla="*/ 2147483647 h 542"/>
                <a:gd name="T16" fmla="*/ 2147483647 w 753"/>
                <a:gd name="T17" fmla="*/ 2147483647 h 542"/>
                <a:gd name="T18" fmla="*/ 2147483647 w 753"/>
                <a:gd name="T19" fmla="*/ 2147483647 h 542"/>
                <a:gd name="T20" fmla="*/ 2147483647 w 753"/>
                <a:gd name="T21" fmla="*/ 2147483647 h 542"/>
                <a:gd name="T22" fmla="*/ 2147483647 w 753"/>
                <a:gd name="T23" fmla="*/ 2147483647 h 542"/>
                <a:gd name="T24" fmla="*/ 2147483647 w 753"/>
                <a:gd name="T25" fmla="*/ 2147483647 h 542"/>
                <a:gd name="T26" fmla="*/ 2147483647 w 753"/>
                <a:gd name="T27" fmla="*/ 2147483647 h 542"/>
                <a:gd name="T28" fmla="*/ 2147483647 w 753"/>
                <a:gd name="T29" fmla="*/ 2147483647 h 542"/>
                <a:gd name="T30" fmla="*/ 2147483647 w 753"/>
                <a:gd name="T31" fmla="*/ 2147483647 h 542"/>
                <a:gd name="T32" fmla="*/ 2147483647 w 753"/>
                <a:gd name="T33" fmla="*/ 2147483647 h 542"/>
                <a:gd name="T34" fmla="*/ 2147483647 w 753"/>
                <a:gd name="T35" fmla="*/ 2147483647 h 542"/>
                <a:gd name="T36" fmla="*/ 2147483647 w 753"/>
                <a:gd name="T37" fmla="*/ 2147483647 h 542"/>
                <a:gd name="T38" fmla="*/ 2147483647 w 753"/>
                <a:gd name="T39" fmla="*/ 2147483647 h 542"/>
                <a:gd name="T40" fmla="*/ 2147483647 w 753"/>
                <a:gd name="T41" fmla="*/ 2147483647 h 542"/>
                <a:gd name="T42" fmla="*/ 2147483647 w 753"/>
                <a:gd name="T43" fmla="*/ 2147483647 h 542"/>
                <a:gd name="T44" fmla="*/ 2147483647 w 753"/>
                <a:gd name="T45" fmla="*/ 2147483647 h 542"/>
                <a:gd name="T46" fmla="*/ 2147483647 w 753"/>
                <a:gd name="T47" fmla="*/ 2147483647 h 542"/>
                <a:gd name="T48" fmla="*/ 2147483647 w 753"/>
                <a:gd name="T49" fmla="*/ 2147483647 h 542"/>
                <a:gd name="T50" fmla="*/ 2147483647 w 753"/>
                <a:gd name="T51" fmla="*/ 2147483647 h 542"/>
                <a:gd name="T52" fmla="*/ 2147483647 w 753"/>
                <a:gd name="T53" fmla="*/ 2147483647 h 542"/>
                <a:gd name="T54" fmla="*/ 2147483647 w 753"/>
                <a:gd name="T55" fmla="*/ 2147483647 h 542"/>
                <a:gd name="T56" fmla="*/ 2147483647 w 753"/>
                <a:gd name="T57" fmla="*/ 2147483647 h 542"/>
                <a:gd name="T58" fmla="*/ 2147483647 w 753"/>
                <a:gd name="T59" fmla="*/ 2147483647 h 542"/>
                <a:gd name="T60" fmla="*/ 2147483647 w 753"/>
                <a:gd name="T61" fmla="*/ 2147483647 h 542"/>
                <a:gd name="T62" fmla="*/ 2147483647 w 753"/>
                <a:gd name="T63" fmla="*/ 2147483647 h 542"/>
                <a:gd name="T64" fmla="*/ 2147483647 w 753"/>
                <a:gd name="T65" fmla="*/ 2147483647 h 542"/>
                <a:gd name="T66" fmla="*/ 2147483647 w 753"/>
                <a:gd name="T67" fmla="*/ 2147483647 h 542"/>
                <a:gd name="T68" fmla="*/ 2147483647 w 753"/>
                <a:gd name="T69" fmla="*/ 2147483647 h 542"/>
                <a:gd name="T70" fmla="*/ 2147483647 w 753"/>
                <a:gd name="T71" fmla="*/ 2147483647 h 542"/>
                <a:gd name="T72" fmla="*/ 0 w 753"/>
                <a:gd name="T73" fmla="*/ 2147483647 h 5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3"/>
                <a:gd name="T112" fmla="*/ 0 h 542"/>
                <a:gd name="T113" fmla="*/ 753 w 753"/>
                <a:gd name="T114" fmla="*/ 542 h 54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93" name="Freeform 57"/>
            <p:cNvSpPr>
              <a:spLocks/>
            </p:cNvSpPr>
            <p:nvPr/>
          </p:nvSpPr>
          <p:spPr bwMode="auto">
            <a:xfrm>
              <a:off x="4818960" y="4854583"/>
              <a:ext cx="619857" cy="741363"/>
            </a:xfrm>
            <a:custGeom>
              <a:avLst/>
              <a:gdLst>
                <a:gd name="T0" fmla="*/ 2147483647 w 521"/>
                <a:gd name="T1" fmla="*/ 2147483647 h 582"/>
                <a:gd name="T2" fmla="*/ 2147483647 w 521"/>
                <a:gd name="T3" fmla="*/ 2147483647 h 582"/>
                <a:gd name="T4" fmla="*/ 2147483647 w 521"/>
                <a:gd name="T5" fmla="*/ 2147483647 h 582"/>
                <a:gd name="T6" fmla="*/ 2147483647 w 521"/>
                <a:gd name="T7" fmla="*/ 2147483647 h 582"/>
                <a:gd name="T8" fmla="*/ 2147483647 w 521"/>
                <a:gd name="T9" fmla="*/ 2147483647 h 582"/>
                <a:gd name="T10" fmla="*/ 2147483647 w 521"/>
                <a:gd name="T11" fmla="*/ 2147483647 h 582"/>
                <a:gd name="T12" fmla="*/ 2147483647 w 521"/>
                <a:gd name="T13" fmla="*/ 0 h 582"/>
                <a:gd name="T14" fmla="*/ 2147483647 w 521"/>
                <a:gd name="T15" fmla="*/ 2147483647 h 582"/>
                <a:gd name="T16" fmla="*/ 2147483647 w 521"/>
                <a:gd name="T17" fmla="*/ 2147483647 h 582"/>
                <a:gd name="T18" fmla="*/ 2147483647 w 521"/>
                <a:gd name="T19" fmla="*/ 2147483647 h 582"/>
                <a:gd name="T20" fmla="*/ 2147483647 w 521"/>
                <a:gd name="T21" fmla="*/ 2147483647 h 582"/>
                <a:gd name="T22" fmla="*/ 2147483647 w 521"/>
                <a:gd name="T23" fmla="*/ 2147483647 h 582"/>
                <a:gd name="T24" fmla="*/ 2147483647 w 521"/>
                <a:gd name="T25" fmla="*/ 2147483647 h 582"/>
                <a:gd name="T26" fmla="*/ 2147483647 w 521"/>
                <a:gd name="T27" fmla="*/ 2147483647 h 582"/>
                <a:gd name="T28" fmla="*/ 2147483647 w 521"/>
                <a:gd name="T29" fmla="*/ 2147483647 h 582"/>
                <a:gd name="T30" fmla="*/ 2147483647 w 521"/>
                <a:gd name="T31" fmla="*/ 2147483647 h 582"/>
                <a:gd name="T32" fmla="*/ 2147483647 w 521"/>
                <a:gd name="T33" fmla="*/ 2147483647 h 582"/>
                <a:gd name="T34" fmla="*/ 2147483647 w 521"/>
                <a:gd name="T35" fmla="*/ 2147483647 h 582"/>
                <a:gd name="T36" fmla="*/ 2147483647 w 521"/>
                <a:gd name="T37" fmla="*/ 2147483647 h 582"/>
                <a:gd name="T38" fmla="*/ 2147483647 w 521"/>
                <a:gd name="T39" fmla="*/ 2147483647 h 582"/>
                <a:gd name="T40" fmla="*/ 2147483647 w 521"/>
                <a:gd name="T41" fmla="*/ 2147483647 h 582"/>
                <a:gd name="T42" fmla="*/ 2147483647 w 521"/>
                <a:gd name="T43" fmla="*/ 2147483647 h 582"/>
                <a:gd name="T44" fmla="*/ 2147483647 w 521"/>
                <a:gd name="T45" fmla="*/ 2147483647 h 582"/>
                <a:gd name="T46" fmla="*/ 2147483647 w 521"/>
                <a:gd name="T47" fmla="*/ 2147483647 h 582"/>
                <a:gd name="T48" fmla="*/ 2147483647 w 521"/>
                <a:gd name="T49" fmla="*/ 2147483647 h 582"/>
                <a:gd name="T50" fmla="*/ 2147483647 w 521"/>
                <a:gd name="T51" fmla="*/ 2147483647 h 582"/>
                <a:gd name="T52" fmla="*/ 2147483647 w 521"/>
                <a:gd name="T53" fmla="*/ 2147483647 h 582"/>
                <a:gd name="T54" fmla="*/ 2147483647 w 521"/>
                <a:gd name="T55" fmla="*/ 2147483647 h 582"/>
                <a:gd name="T56" fmla="*/ 2147483647 w 521"/>
                <a:gd name="T57" fmla="*/ 2147483647 h 582"/>
                <a:gd name="T58" fmla="*/ 2147483647 w 521"/>
                <a:gd name="T59" fmla="*/ 2147483647 h 582"/>
                <a:gd name="T60" fmla="*/ 2147483647 w 521"/>
                <a:gd name="T61" fmla="*/ 2147483647 h 582"/>
                <a:gd name="T62" fmla="*/ 2147483647 w 521"/>
                <a:gd name="T63" fmla="*/ 2147483647 h 582"/>
                <a:gd name="T64" fmla="*/ 2147483647 w 521"/>
                <a:gd name="T65" fmla="*/ 2147483647 h 582"/>
                <a:gd name="T66" fmla="*/ 2147483647 w 521"/>
                <a:gd name="T67" fmla="*/ 2147483647 h 582"/>
                <a:gd name="T68" fmla="*/ 2147483647 w 521"/>
                <a:gd name="T69" fmla="*/ 2147483647 h 58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21"/>
                <a:gd name="T106" fmla="*/ 0 h 582"/>
                <a:gd name="T107" fmla="*/ 521 w 521"/>
                <a:gd name="T108" fmla="*/ 582 h 58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94" name="Freeform 58"/>
            <p:cNvSpPr>
              <a:spLocks/>
            </p:cNvSpPr>
            <p:nvPr/>
          </p:nvSpPr>
          <p:spPr bwMode="auto">
            <a:xfrm>
              <a:off x="4744225" y="4419600"/>
              <a:ext cx="873369" cy="577850"/>
            </a:xfrm>
            <a:custGeom>
              <a:avLst/>
              <a:gdLst>
                <a:gd name="T0" fmla="*/ 2147483647 w 733"/>
                <a:gd name="T1" fmla="*/ 2147483647 h 456"/>
                <a:gd name="T2" fmla="*/ 2147483647 w 733"/>
                <a:gd name="T3" fmla="*/ 2147483647 h 456"/>
                <a:gd name="T4" fmla="*/ 2147483647 w 733"/>
                <a:gd name="T5" fmla="*/ 2147483647 h 456"/>
                <a:gd name="T6" fmla="*/ 2147483647 w 733"/>
                <a:gd name="T7" fmla="*/ 2147483647 h 456"/>
                <a:gd name="T8" fmla="*/ 2147483647 w 733"/>
                <a:gd name="T9" fmla="*/ 2147483647 h 456"/>
                <a:gd name="T10" fmla="*/ 2147483647 w 733"/>
                <a:gd name="T11" fmla="*/ 2147483647 h 456"/>
                <a:gd name="T12" fmla="*/ 2147483647 w 733"/>
                <a:gd name="T13" fmla="*/ 2147483647 h 456"/>
                <a:gd name="T14" fmla="*/ 2147483647 w 733"/>
                <a:gd name="T15" fmla="*/ 2147483647 h 456"/>
                <a:gd name="T16" fmla="*/ 2147483647 w 733"/>
                <a:gd name="T17" fmla="*/ 2147483647 h 456"/>
                <a:gd name="T18" fmla="*/ 2147483647 w 733"/>
                <a:gd name="T19" fmla="*/ 2147483647 h 456"/>
                <a:gd name="T20" fmla="*/ 2147483647 w 733"/>
                <a:gd name="T21" fmla="*/ 2147483647 h 456"/>
                <a:gd name="T22" fmla="*/ 2147483647 w 733"/>
                <a:gd name="T23" fmla="*/ 2147483647 h 456"/>
                <a:gd name="T24" fmla="*/ 2147483647 w 733"/>
                <a:gd name="T25" fmla="*/ 2147483647 h 456"/>
                <a:gd name="T26" fmla="*/ 2147483647 w 733"/>
                <a:gd name="T27" fmla="*/ 2147483647 h 456"/>
                <a:gd name="T28" fmla="*/ 2147483647 w 733"/>
                <a:gd name="T29" fmla="*/ 2147483647 h 456"/>
                <a:gd name="T30" fmla="*/ 2147483647 w 733"/>
                <a:gd name="T31" fmla="*/ 2147483647 h 456"/>
                <a:gd name="T32" fmla="*/ 2147483647 w 733"/>
                <a:gd name="T33" fmla="*/ 2147483647 h 456"/>
                <a:gd name="T34" fmla="*/ 2147483647 w 733"/>
                <a:gd name="T35" fmla="*/ 2147483647 h 456"/>
                <a:gd name="T36" fmla="*/ 2147483647 w 733"/>
                <a:gd name="T37" fmla="*/ 2147483647 h 456"/>
                <a:gd name="T38" fmla="*/ 2147483647 w 733"/>
                <a:gd name="T39" fmla="*/ 2147483647 h 456"/>
                <a:gd name="T40" fmla="*/ 2147483647 w 733"/>
                <a:gd name="T41" fmla="*/ 0 h 456"/>
                <a:gd name="T42" fmla="*/ 2147483647 w 733"/>
                <a:gd name="T43" fmla="*/ 2147483647 h 456"/>
                <a:gd name="T44" fmla="*/ 2147483647 w 733"/>
                <a:gd name="T45" fmla="*/ 2147483647 h 456"/>
                <a:gd name="T46" fmla="*/ 2147483647 w 733"/>
                <a:gd name="T47" fmla="*/ 2147483647 h 456"/>
                <a:gd name="T48" fmla="*/ 2147483647 w 733"/>
                <a:gd name="T49" fmla="*/ 2147483647 h 456"/>
                <a:gd name="T50" fmla="*/ 2147483647 w 733"/>
                <a:gd name="T51" fmla="*/ 2147483647 h 456"/>
                <a:gd name="T52" fmla="*/ 2147483647 w 733"/>
                <a:gd name="T53" fmla="*/ 2147483647 h 456"/>
                <a:gd name="T54" fmla="*/ 2147483647 w 733"/>
                <a:gd name="T55" fmla="*/ 2147483647 h 456"/>
                <a:gd name="T56" fmla="*/ 2147483647 w 733"/>
                <a:gd name="T57" fmla="*/ 2147483647 h 456"/>
                <a:gd name="T58" fmla="*/ 2147483647 w 733"/>
                <a:gd name="T59" fmla="*/ 2147483647 h 456"/>
                <a:gd name="T60" fmla="*/ 2147483647 w 733"/>
                <a:gd name="T61" fmla="*/ 2147483647 h 456"/>
                <a:gd name="T62" fmla="*/ 2147483647 w 733"/>
                <a:gd name="T63" fmla="*/ 2147483647 h 456"/>
                <a:gd name="T64" fmla="*/ 2147483647 w 733"/>
                <a:gd name="T65" fmla="*/ 2147483647 h 4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3"/>
                <a:gd name="T100" fmla="*/ 0 h 456"/>
                <a:gd name="T101" fmla="*/ 733 w 733"/>
                <a:gd name="T102" fmla="*/ 456 h 4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95" name="Freeform 59"/>
            <p:cNvSpPr>
              <a:spLocks/>
            </p:cNvSpPr>
            <p:nvPr/>
          </p:nvSpPr>
          <p:spPr bwMode="auto">
            <a:xfrm>
              <a:off x="4859986" y="6259513"/>
              <a:ext cx="285750" cy="273050"/>
            </a:xfrm>
            <a:custGeom>
              <a:avLst/>
              <a:gdLst>
                <a:gd name="T0" fmla="*/ 2147483647 w 238"/>
                <a:gd name="T1" fmla="*/ 2147483647 h 215"/>
                <a:gd name="T2" fmla="*/ 2147483647 w 238"/>
                <a:gd name="T3" fmla="*/ 2147483647 h 215"/>
                <a:gd name="T4" fmla="*/ 2147483647 w 238"/>
                <a:gd name="T5" fmla="*/ 2147483647 h 215"/>
                <a:gd name="T6" fmla="*/ 2147483647 w 238"/>
                <a:gd name="T7" fmla="*/ 2147483647 h 215"/>
                <a:gd name="T8" fmla="*/ 2147483647 w 238"/>
                <a:gd name="T9" fmla="*/ 2147483647 h 215"/>
                <a:gd name="T10" fmla="*/ 0 w 238"/>
                <a:gd name="T11" fmla="*/ 2147483647 h 215"/>
                <a:gd name="T12" fmla="*/ 2147483647 w 238"/>
                <a:gd name="T13" fmla="*/ 2147483647 h 215"/>
                <a:gd name="T14" fmla="*/ 2147483647 w 238"/>
                <a:gd name="T15" fmla="*/ 2147483647 h 215"/>
                <a:gd name="T16" fmla="*/ 2147483647 w 238"/>
                <a:gd name="T17" fmla="*/ 2147483647 h 215"/>
                <a:gd name="T18" fmla="*/ 2147483647 w 238"/>
                <a:gd name="T19" fmla="*/ 2147483647 h 215"/>
                <a:gd name="T20" fmla="*/ 2147483647 w 238"/>
                <a:gd name="T21" fmla="*/ 2147483647 h 215"/>
                <a:gd name="T22" fmla="*/ 2147483647 w 238"/>
                <a:gd name="T23" fmla="*/ 0 h 215"/>
                <a:gd name="T24" fmla="*/ 2147483647 w 238"/>
                <a:gd name="T25" fmla="*/ 2147483647 h 215"/>
                <a:gd name="T26" fmla="*/ 2147483647 w 238"/>
                <a:gd name="T27" fmla="*/ 2147483647 h 2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8"/>
                <a:gd name="T43" fmla="*/ 0 h 215"/>
                <a:gd name="T44" fmla="*/ 238 w 238"/>
                <a:gd name="T45" fmla="*/ 215 h 2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solidFill>
              <a:srgbClr val="98D0F6"/>
            </a:solidFill>
            <a:ln w="9525" algn="ctr">
              <a:solidFill>
                <a:schemeClr val="bg1"/>
              </a:solidFill>
              <a:round/>
              <a:headEnd/>
              <a:tailEnd/>
            </a:ln>
          </p:spPr>
          <p:txBody>
            <a:bodyPr/>
            <a:lstStyle/>
            <a:p>
              <a:endParaRPr lang="zh-CN" altLang="en-US" sz="1600">
                <a:solidFill>
                  <a:srgbClr val="C00000"/>
                </a:solidFill>
                <a:latin typeface="+mn-ea"/>
              </a:endParaRPr>
            </a:p>
          </p:txBody>
        </p:sp>
        <p:sp>
          <p:nvSpPr>
            <p:cNvPr id="96" name="Oval 60"/>
            <p:cNvSpPr>
              <a:spLocks noChangeArrowheads="1"/>
            </p:cNvSpPr>
            <p:nvPr/>
          </p:nvSpPr>
          <p:spPr bwMode="auto">
            <a:xfrm>
              <a:off x="5860848" y="4498983"/>
              <a:ext cx="74735" cy="79375"/>
            </a:xfrm>
            <a:prstGeom prst="ellipse">
              <a:avLst/>
            </a:prstGeom>
            <a:solidFill>
              <a:srgbClr val="CFCEDF"/>
            </a:solidFill>
            <a:ln w="9525">
              <a:solidFill>
                <a:schemeClr val="bg1"/>
              </a:solidFill>
              <a:round/>
              <a:headEnd/>
              <a:tailEnd/>
            </a:ln>
          </p:spPr>
          <p:txBody>
            <a:bodyPr/>
            <a:lstStyle/>
            <a:p>
              <a:endParaRPr lang="zh-CN" altLang="en-US" sz="1100">
                <a:solidFill>
                  <a:srgbClr val="C00000"/>
                </a:solidFill>
                <a:latin typeface="+mn-ea"/>
              </a:endParaRPr>
            </a:p>
          </p:txBody>
        </p:sp>
        <p:sp>
          <p:nvSpPr>
            <p:cNvPr id="97" name="Freeform 61"/>
            <p:cNvSpPr>
              <a:spLocks/>
            </p:cNvSpPr>
            <p:nvPr/>
          </p:nvSpPr>
          <p:spPr bwMode="auto">
            <a:xfrm>
              <a:off x="3176264" y="3146425"/>
              <a:ext cx="1544515" cy="1404938"/>
            </a:xfrm>
            <a:custGeom>
              <a:avLst/>
              <a:gdLst>
                <a:gd name="T0" fmla="*/ 0 w 1299"/>
                <a:gd name="T1" fmla="*/ 2147483647 h 1107"/>
                <a:gd name="T2" fmla="*/ 2147483647 w 1299"/>
                <a:gd name="T3" fmla="*/ 2147483647 h 1107"/>
                <a:gd name="T4" fmla="*/ 2147483647 w 1299"/>
                <a:gd name="T5" fmla="*/ 2147483647 h 1107"/>
                <a:gd name="T6" fmla="*/ 2147483647 w 1299"/>
                <a:gd name="T7" fmla="*/ 2147483647 h 1107"/>
                <a:gd name="T8" fmla="*/ 2147483647 w 1299"/>
                <a:gd name="T9" fmla="*/ 2147483647 h 1107"/>
                <a:gd name="T10" fmla="*/ 2147483647 w 1299"/>
                <a:gd name="T11" fmla="*/ 2147483647 h 1107"/>
                <a:gd name="T12" fmla="*/ 2147483647 w 1299"/>
                <a:gd name="T13" fmla="*/ 2147483647 h 1107"/>
                <a:gd name="T14" fmla="*/ 2147483647 w 1299"/>
                <a:gd name="T15" fmla="*/ 2147483647 h 1107"/>
                <a:gd name="T16" fmla="*/ 2147483647 w 1299"/>
                <a:gd name="T17" fmla="*/ 2147483647 h 1107"/>
                <a:gd name="T18" fmla="*/ 2147483647 w 1299"/>
                <a:gd name="T19" fmla="*/ 2147483647 h 1107"/>
                <a:gd name="T20" fmla="*/ 2147483647 w 1299"/>
                <a:gd name="T21" fmla="*/ 2147483647 h 1107"/>
                <a:gd name="T22" fmla="*/ 2147483647 w 1299"/>
                <a:gd name="T23" fmla="*/ 2147483647 h 1107"/>
                <a:gd name="T24" fmla="*/ 2147483647 w 1299"/>
                <a:gd name="T25" fmla="*/ 2147483647 h 1107"/>
                <a:gd name="T26" fmla="*/ 2147483647 w 1299"/>
                <a:gd name="T27" fmla="*/ 2147483647 h 1107"/>
                <a:gd name="T28" fmla="*/ 2147483647 w 1299"/>
                <a:gd name="T29" fmla="*/ 2147483647 h 1107"/>
                <a:gd name="T30" fmla="*/ 2147483647 w 1299"/>
                <a:gd name="T31" fmla="*/ 2147483647 h 1107"/>
                <a:gd name="T32" fmla="*/ 2147483647 w 1299"/>
                <a:gd name="T33" fmla="*/ 2147483647 h 1107"/>
                <a:gd name="T34" fmla="*/ 2147483647 w 1299"/>
                <a:gd name="T35" fmla="*/ 2147483647 h 1107"/>
                <a:gd name="T36" fmla="*/ 2147483647 w 1299"/>
                <a:gd name="T37" fmla="*/ 2147483647 h 1107"/>
                <a:gd name="T38" fmla="*/ 2147483647 w 1299"/>
                <a:gd name="T39" fmla="*/ 2147483647 h 1107"/>
                <a:gd name="T40" fmla="*/ 2147483647 w 1299"/>
                <a:gd name="T41" fmla="*/ 2147483647 h 1107"/>
                <a:gd name="T42" fmla="*/ 2147483647 w 1299"/>
                <a:gd name="T43" fmla="*/ 2147483647 h 1107"/>
                <a:gd name="T44" fmla="*/ 2147483647 w 1299"/>
                <a:gd name="T45" fmla="*/ 2147483647 h 1107"/>
                <a:gd name="T46" fmla="*/ 2147483647 w 1299"/>
                <a:gd name="T47" fmla="*/ 2147483647 h 1107"/>
                <a:gd name="T48" fmla="*/ 2147483647 w 1299"/>
                <a:gd name="T49" fmla="*/ 2147483647 h 1107"/>
                <a:gd name="T50" fmla="*/ 2147483647 w 1299"/>
                <a:gd name="T51" fmla="*/ 2147483647 h 1107"/>
                <a:gd name="T52" fmla="*/ 2147483647 w 1299"/>
                <a:gd name="T53" fmla="*/ 2147483647 h 1107"/>
                <a:gd name="T54" fmla="*/ 2147483647 w 1299"/>
                <a:gd name="T55" fmla="*/ 2147483647 h 1107"/>
                <a:gd name="T56" fmla="*/ 2147483647 w 1299"/>
                <a:gd name="T57" fmla="*/ 2147483647 h 1107"/>
                <a:gd name="T58" fmla="*/ 2147483647 w 1299"/>
                <a:gd name="T59" fmla="*/ 2147483647 h 1107"/>
                <a:gd name="T60" fmla="*/ 2147483647 w 1299"/>
                <a:gd name="T61" fmla="*/ 2147483647 h 1107"/>
                <a:gd name="T62" fmla="*/ 2147483647 w 1299"/>
                <a:gd name="T63" fmla="*/ 2147483647 h 1107"/>
                <a:gd name="T64" fmla="*/ 2147483647 w 1299"/>
                <a:gd name="T65" fmla="*/ 2147483647 h 1107"/>
                <a:gd name="T66" fmla="*/ 2147483647 w 1299"/>
                <a:gd name="T67" fmla="*/ 2147483647 h 1107"/>
                <a:gd name="T68" fmla="*/ 2147483647 w 1299"/>
                <a:gd name="T69" fmla="*/ 2147483647 h 1107"/>
                <a:gd name="T70" fmla="*/ 2147483647 w 1299"/>
                <a:gd name="T71" fmla="*/ 2147483647 h 1107"/>
                <a:gd name="T72" fmla="*/ 2147483647 w 1299"/>
                <a:gd name="T73" fmla="*/ 2147483647 h 1107"/>
                <a:gd name="T74" fmla="*/ 2147483647 w 1299"/>
                <a:gd name="T75" fmla="*/ 2147483647 h 1107"/>
                <a:gd name="T76" fmla="*/ 2147483647 w 1299"/>
                <a:gd name="T77" fmla="*/ 2147483647 h 1107"/>
                <a:gd name="T78" fmla="*/ 2147483647 w 1299"/>
                <a:gd name="T79" fmla="*/ 2147483647 h 1107"/>
                <a:gd name="T80" fmla="*/ 2147483647 w 1299"/>
                <a:gd name="T81" fmla="*/ 2147483647 h 1107"/>
                <a:gd name="T82" fmla="*/ 2147483647 w 1299"/>
                <a:gd name="T83" fmla="*/ 2147483647 h 1107"/>
                <a:gd name="T84" fmla="*/ 2147483647 w 1299"/>
                <a:gd name="T85" fmla="*/ 2147483647 h 1107"/>
                <a:gd name="T86" fmla="*/ 2147483647 w 1299"/>
                <a:gd name="T87" fmla="*/ 2147483647 h 1107"/>
                <a:gd name="T88" fmla="*/ 2147483647 w 1299"/>
                <a:gd name="T89" fmla="*/ 2147483647 h 1107"/>
                <a:gd name="T90" fmla="*/ 2147483647 w 1299"/>
                <a:gd name="T91" fmla="*/ 2147483647 h 1107"/>
                <a:gd name="T92" fmla="*/ 2147483647 w 1299"/>
                <a:gd name="T93" fmla="*/ 2147483647 h 1107"/>
                <a:gd name="T94" fmla="*/ 2147483647 w 1299"/>
                <a:gd name="T95" fmla="*/ 2147483647 h 1107"/>
                <a:gd name="T96" fmla="*/ 2147483647 w 1299"/>
                <a:gd name="T97" fmla="*/ 2147483647 h 1107"/>
                <a:gd name="T98" fmla="*/ 2147483647 w 1299"/>
                <a:gd name="T99" fmla="*/ 2147483647 h 1107"/>
                <a:gd name="T100" fmla="*/ 2147483647 w 1299"/>
                <a:gd name="T101" fmla="*/ 2147483647 h 1107"/>
                <a:gd name="T102" fmla="*/ 2147483647 w 1299"/>
                <a:gd name="T103" fmla="*/ 2147483647 h 1107"/>
                <a:gd name="T104" fmla="*/ 2147483647 w 1299"/>
                <a:gd name="T105" fmla="*/ 2147483647 h 1107"/>
                <a:gd name="T106" fmla="*/ 2147483647 w 1299"/>
                <a:gd name="T107" fmla="*/ 2147483647 h 1107"/>
                <a:gd name="T108" fmla="*/ 2147483647 w 1299"/>
                <a:gd name="T109" fmla="*/ 2147483647 h 1107"/>
                <a:gd name="T110" fmla="*/ 2147483647 w 1299"/>
                <a:gd name="T111" fmla="*/ 2147483647 h 1107"/>
                <a:gd name="T112" fmla="*/ 2147483647 w 1299"/>
                <a:gd name="T113" fmla="*/ 2147483647 h 1107"/>
                <a:gd name="T114" fmla="*/ 2147483647 w 1299"/>
                <a:gd name="T115" fmla="*/ 2147483647 h 1107"/>
                <a:gd name="T116" fmla="*/ 2147483647 w 1299"/>
                <a:gd name="T117" fmla="*/ 2147483647 h 1107"/>
                <a:gd name="T118" fmla="*/ 2147483647 w 1299"/>
                <a:gd name="T119" fmla="*/ 2147483647 h 1107"/>
                <a:gd name="T120" fmla="*/ 2147483647 w 1299"/>
                <a:gd name="T121" fmla="*/ 2147483647 h 1107"/>
                <a:gd name="T122" fmla="*/ 2147483647 w 1299"/>
                <a:gd name="T123" fmla="*/ 2147483647 h 1107"/>
                <a:gd name="T124" fmla="*/ 2147483647 w 1299"/>
                <a:gd name="T125" fmla="*/ 2147483647 h 110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99"/>
                <a:gd name="T190" fmla="*/ 0 h 1107"/>
                <a:gd name="T191" fmla="*/ 1299 w 1299"/>
                <a:gd name="T192" fmla="*/ 1107 h 110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98" name="Freeform 62"/>
            <p:cNvSpPr>
              <a:spLocks/>
            </p:cNvSpPr>
            <p:nvPr/>
          </p:nvSpPr>
          <p:spPr bwMode="auto">
            <a:xfrm>
              <a:off x="4421839" y="3554419"/>
              <a:ext cx="571500" cy="1074737"/>
            </a:xfrm>
            <a:custGeom>
              <a:avLst/>
              <a:gdLst>
                <a:gd name="T0" fmla="*/ 2147483647 w 482"/>
                <a:gd name="T1" fmla="*/ 2147483647 h 849"/>
                <a:gd name="T2" fmla="*/ 2147483647 w 482"/>
                <a:gd name="T3" fmla="*/ 2147483647 h 849"/>
                <a:gd name="T4" fmla="*/ 2147483647 w 482"/>
                <a:gd name="T5" fmla="*/ 2147483647 h 849"/>
                <a:gd name="T6" fmla="*/ 2147483647 w 482"/>
                <a:gd name="T7" fmla="*/ 2147483647 h 849"/>
                <a:gd name="T8" fmla="*/ 2147483647 w 482"/>
                <a:gd name="T9" fmla="*/ 2147483647 h 849"/>
                <a:gd name="T10" fmla="*/ 2147483647 w 482"/>
                <a:gd name="T11" fmla="*/ 0 h 849"/>
                <a:gd name="T12" fmla="*/ 2147483647 w 482"/>
                <a:gd name="T13" fmla="*/ 2147483647 h 849"/>
                <a:gd name="T14" fmla="*/ 2147483647 w 482"/>
                <a:gd name="T15" fmla="*/ 2147483647 h 849"/>
                <a:gd name="T16" fmla="*/ 2147483647 w 482"/>
                <a:gd name="T17" fmla="*/ 2147483647 h 849"/>
                <a:gd name="T18" fmla="*/ 2147483647 w 482"/>
                <a:gd name="T19" fmla="*/ 2147483647 h 849"/>
                <a:gd name="T20" fmla="*/ 2147483647 w 482"/>
                <a:gd name="T21" fmla="*/ 2147483647 h 849"/>
                <a:gd name="T22" fmla="*/ 2147483647 w 482"/>
                <a:gd name="T23" fmla="*/ 2147483647 h 849"/>
                <a:gd name="T24" fmla="*/ 2147483647 w 482"/>
                <a:gd name="T25" fmla="*/ 2147483647 h 849"/>
                <a:gd name="T26" fmla="*/ 2147483647 w 482"/>
                <a:gd name="T27" fmla="*/ 2147483647 h 849"/>
                <a:gd name="T28" fmla="*/ 2147483647 w 482"/>
                <a:gd name="T29" fmla="*/ 2147483647 h 849"/>
                <a:gd name="T30" fmla="*/ 2147483647 w 482"/>
                <a:gd name="T31" fmla="*/ 2147483647 h 849"/>
                <a:gd name="T32" fmla="*/ 2147483647 w 482"/>
                <a:gd name="T33" fmla="*/ 2147483647 h 849"/>
                <a:gd name="T34" fmla="*/ 2147483647 w 482"/>
                <a:gd name="T35" fmla="*/ 2147483647 h 849"/>
                <a:gd name="T36" fmla="*/ 2147483647 w 482"/>
                <a:gd name="T37" fmla="*/ 2147483647 h 849"/>
                <a:gd name="T38" fmla="*/ 2147483647 w 482"/>
                <a:gd name="T39" fmla="*/ 2147483647 h 849"/>
                <a:gd name="T40" fmla="*/ 2147483647 w 482"/>
                <a:gd name="T41" fmla="*/ 2147483647 h 849"/>
                <a:gd name="T42" fmla="*/ 2147483647 w 482"/>
                <a:gd name="T43" fmla="*/ 2147483647 h 849"/>
                <a:gd name="T44" fmla="*/ 2147483647 w 482"/>
                <a:gd name="T45" fmla="*/ 2147483647 h 849"/>
                <a:gd name="T46" fmla="*/ 0 w 482"/>
                <a:gd name="T47" fmla="*/ 2147483647 h 849"/>
                <a:gd name="T48" fmla="*/ 2147483647 w 482"/>
                <a:gd name="T49" fmla="*/ 2147483647 h 849"/>
                <a:gd name="T50" fmla="*/ 2147483647 w 482"/>
                <a:gd name="T51" fmla="*/ 2147483647 h 849"/>
                <a:gd name="T52" fmla="*/ 2147483647 w 482"/>
                <a:gd name="T53" fmla="*/ 2147483647 h 849"/>
                <a:gd name="T54" fmla="*/ 2147483647 w 482"/>
                <a:gd name="T55" fmla="*/ 2147483647 h 849"/>
                <a:gd name="T56" fmla="*/ 2147483647 w 482"/>
                <a:gd name="T57" fmla="*/ 2147483647 h 849"/>
                <a:gd name="T58" fmla="*/ 2147483647 w 482"/>
                <a:gd name="T59" fmla="*/ 2147483647 h 849"/>
                <a:gd name="T60" fmla="*/ 2147483647 w 482"/>
                <a:gd name="T61" fmla="*/ 2147483647 h 849"/>
                <a:gd name="T62" fmla="*/ 2147483647 w 482"/>
                <a:gd name="T63" fmla="*/ 2147483647 h 849"/>
                <a:gd name="T64" fmla="*/ 2147483647 w 482"/>
                <a:gd name="T65" fmla="*/ 2147483647 h 849"/>
                <a:gd name="T66" fmla="*/ 2147483647 w 482"/>
                <a:gd name="T67" fmla="*/ 2147483647 h 849"/>
                <a:gd name="T68" fmla="*/ 2147483647 w 482"/>
                <a:gd name="T69" fmla="*/ 2147483647 h 849"/>
                <a:gd name="T70" fmla="*/ 2147483647 w 482"/>
                <a:gd name="T71" fmla="*/ 2147483647 h 849"/>
                <a:gd name="T72" fmla="*/ 2147483647 w 482"/>
                <a:gd name="T73" fmla="*/ 2147483647 h 849"/>
                <a:gd name="T74" fmla="*/ 2147483647 w 482"/>
                <a:gd name="T75" fmla="*/ 2147483647 h 849"/>
                <a:gd name="T76" fmla="*/ 2147483647 w 482"/>
                <a:gd name="T77" fmla="*/ 2147483647 h 8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2"/>
                <a:gd name="T118" fmla="*/ 0 h 849"/>
                <a:gd name="T119" fmla="*/ 482 w 482"/>
                <a:gd name="T120" fmla="*/ 849 h 84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99" name="Freeform 63"/>
            <p:cNvSpPr>
              <a:spLocks/>
            </p:cNvSpPr>
            <p:nvPr/>
          </p:nvSpPr>
          <p:spPr bwMode="auto">
            <a:xfrm>
              <a:off x="5432952" y="4162425"/>
              <a:ext cx="533400" cy="687388"/>
            </a:xfrm>
            <a:custGeom>
              <a:avLst/>
              <a:gdLst>
                <a:gd name="T0" fmla="*/ 2147483647 w 451"/>
                <a:gd name="T1" fmla="*/ 0 h 543"/>
                <a:gd name="T2" fmla="*/ 2147483647 w 451"/>
                <a:gd name="T3" fmla="*/ 2147483647 h 543"/>
                <a:gd name="T4" fmla="*/ 2147483647 w 451"/>
                <a:gd name="T5" fmla="*/ 2147483647 h 543"/>
                <a:gd name="T6" fmla="*/ 2147483647 w 451"/>
                <a:gd name="T7" fmla="*/ 2147483647 h 543"/>
                <a:gd name="T8" fmla="*/ 2147483647 w 451"/>
                <a:gd name="T9" fmla="*/ 2147483647 h 543"/>
                <a:gd name="T10" fmla="*/ 2147483647 w 451"/>
                <a:gd name="T11" fmla="*/ 2147483647 h 543"/>
                <a:gd name="T12" fmla="*/ 2147483647 w 451"/>
                <a:gd name="T13" fmla="*/ 2147483647 h 543"/>
                <a:gd name="T14" fmla="*/ 2147483647 w 451"/>
                <a:gd name="T15" fmla="*/ 2147483647 h 543"/>
                <a:gd name="T16" fmla="*/ 2147483647 w 451"/>
                <a:gd name="T17" fmla="*/ 2147483647 h 543"/>
                <a:gd name="T18" fmla="*/ 2147483647 w 451"/>
                <a:gd name="T19" fmla="*/ 2147483647 h 543"/>
                <a:gd name="T20" fmla="*/ 2147483647 w 451"/>
                <a:gd name="T21" fmla="*/ 2147483647 h 543"/>
                <a:gd name="T22" fmla="*/ 2147483647 w 451"/>
                <a:gd name="T23" fmla="*/ 2147483647 h 543"/>
                <a:gd name="T24" fmla="*/ 2147483647 w 451"/>
                <a:gd name="T25" fmla="*/ 2147483647 h 543"/>
                <a:gd name="T26" fmla="*/ 2147483647 w 451"/>
                <a:gd name="T27" fmla="*/ 2147483647 h 543"/>
                <a:gd name="T28" fmla="*/ 2147483647 w 451"/>
                <a:gd name="T29" fmla="*/ 2147483647 h 543"/>
                <a:gd name="T30" fmla="*/ 2147483647 w 451"/>
                <a:gd name="T31" fmla="*/ 2147483647 h 543"/>
                <a:gd name="T32" fmla="*/ 2147483647 w 451"/>
                <a:gd name="T33" fmla="*/ 2147483647 h 543"/>
                <a:gd name="T34" fmla="*/ 2147483647 w 451"/>
                <a:gd name="T35" fmla="*/ 2147483647 h 543"/>
                <a:gd name="T36" fmla="*/ 2147483647 w 451"/>
                <a:gd name="T37" fmla="*/ 2147483647 h 543"/>
                <a:gd name="T38" fmla="*/ 2147483647 w 451"/>
                <a:gd name="T39" fmla="*/ 2147483647 h 543"/>
                <a:gd name="T40" fmla="*/ 2147483647 w 451"/>
                <a:gd name="T41" fmla="*/ 2147483647 h 543"/>
                <a:gd name="T42" fmla="*/ 2147483647 w 451"/>
                <a:gd name="T43" fmla="*/ 2147483647 h 543"/>
                <a:gd name="T44" fmla="*/ 2147483647 w 451"/>
                <a:gd name="T45" fmla="*/ 2147483647 h 543"/>
                <a:gd name="T46" fmla="*/ 2147483647 w 451"/>
                <a:gd name="T47" fmla="*/ 2147483647 h 543"/>
                <a:gd name="T48" fmla="*/ 2147483647 w 451"/>
                <a:gd name="T49" fmla="*/ 2147483647 h 543"/>
                <a:gd name="T50" fmla="*/ 2147483647 w 451"/>
                <a:gd name="T51" fmla="*/ 2147483647 h 543"/>
                <a:gd name="T52" fmla="*/ 2147483647 w 451"/>
                <a:gd name="T53" fmla="*/ 2147483647 h 543"/>
                <a:gd name="T54" fmla="*/ 2147483647 w 451"/>
                <a:gd name="T55" fmla="*/ 2147483647 h 543"/>
                <a:gd name="T56" fmla="*/ 2147483647 w 451"/>
                <a:gd name="T57" fmla="*/ 2147483647 h 543"/>
                <a:gd name="T58" fmla="*/ 2147483647 w 451"/>
                <a:gd name="T59" fmla="*/ 2147483647 h 543"/>
                <a:gd name="T60" fmla="*/ 2147483647 w 451"/>
                <a:gd name="T61" fmla="*/ 2147483647 h 543"/>
                <a:gd name="T62" fmla="*/ 2147483647 w 451"/>
                <a:gd name="T63" fmla="*/ 2147483647 h 543"/>
                <a:gd name="T64" fmla="*/ 2147483647 w 451"/>
                <a:gd name="T65" fmla="*/ 2147483647 h 5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1"/>
                <a:gd name="T100" fmla="*/ 0 h 543"/>
                <a:gd name="T101" fmla="*/ 451 w 451"/>
                <a:gd name="T102" fmla="*/ 543 h 5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100" name="Freeform 64"/>
            <p:cNvSpPr>
              <a:spLocks/>
            </p:cNvSpPr>
            <p:nvPr/>
          </p:nvSpPr>
          <p:spPr bwMode="auto">
            <a:xfrm>
              <a:off x="5563371" y="4054475"/>
              <a:ext cx="631580" cy="541338"/>
            </a:xfrm>
            <a:custGeom>
              <a:avLst/>
              <a:gdLst>
                <a:gd name="T0" fmla="*/ 2147483647 w 533"/>
                <a:gd name="T1" fmla="*/ 2147483647 h 427"/>
                <a:gd name="T2" fmla="*/ 2147483647 w 533"/>
                <a:gd name="T3" fmla="*/ 2147483647 h 427"/>
                <a:gd name="T4" fmla="*/ 2147483647 w 533"/>
                <a:gd name="T5" fmla="*/ 2147483647 h 427"/>
                <a:gd name="T6" fmla="*/ 2147483647 w 533"/>
                <a:gd name="T7" fmla="*/ 2147483647 h 427"/>
                <a:gd name="T8" fmla="*/ 2147483647 w 533"/>
                <a:gd name="T9" fmla="*/ 2147483647 h 427"/>
                <a:gd name="T10" fmla="*/ 2147483647 w 533"/>
                <a:gd name="T11" fmla="*/ 2147483647 h 427"/>
                <a:gd name="T12" fmla="*/ 2147483647 w 533"/>
                <a:gd name="T13" fmla="*/ 2147483647 h 427"/>
                <a:gd name="T14" fmla="*/ 2147483647 w 533"/>
                <a:gd name="T15" fmla="*/ 2147483647 h 427"/>
                <a:gd name="T16" fmla="*/ 2147483647 w 533"/>
                <a:gd name="T17" fmla="*/ 2147483647 h 427"/>
                <a:gd name="T18" fmla="*/ 2147483647 w 533"/>
                <a:gd name="T19" fmla="*/ 2147483647 h 427"/>
                <a:gd name="T20" fmla="*/ 2147483647 w 533"/>
                <a:gd name="T21" fmla="*/ 2147483647 h 427"/>
                <a:gd name="T22" fmla="*/ 2147483647 w 533"/>
                <a:gd name="T23" fmla="*/ 2147483647 h 427"/>
                <a:gd name="T24" fmla="*/ 2147483647 w 533"/>
                <a:gd name="T25" fmla="*/ 2147483647 h 427"/>
                <a:gd name="T26" fmla="*/ 2147483647 w 533"/>
                <a:gd name="T27" fmla="*/ 2147483647 h 427"/>
                <a:gd name="T28" fmla="*/ 2147483647 w 533"/>
                <a:gd name="T29" fmla="*/ 2147483647 h 427"/>
                <a:gd name="T30" fmla="*/ 2147483647 w 533"/>
                <a:gd name="T31" fmla="*/ 2147483647 h 427"/>
                <a:gd name="T32" fmla="*/ 2147483647 w 533"/>
                <a:gd name="T33" fmla="*/ 2147483647 h 427"/>
                <a:gd name="T34" fmla="*/ 2147483647 w 533"/>
                <a:gd name="T35" fmla="*/ 2147483647 h 427"/>
                <a:gd name="T36" fmla="*/ 2147483647 w 533"/>
                <a:gd name="T37" fmla="*/ 2147483647 h 427"/>
                <a:gd name="T38" fmla="*/ 2147483647 w 533"/>
                <a:gd name="T39" fmla="*/ 2147483647 h 427"/>
                <a:gd name="T40" fmla="*/ 2147483647 w 533"/>
                <a:gd name="T41" fmla="*/ 2147483647 h 427"/>
                <a:gd name="T42" fmla="*/ 2147483647 w 533"/>
                <a:gd name="T43" fmla="*/ 2147483647 h 427"/>
                <a:gd name="T44" fmla="*/ 2147483647 w 533"/>
                <a:gd name="T45" fmla="*/ 2147483647 h 427"/>
                <a:gd name="T46" fmla="*/ 2147483647 w 533"/>
                <a:gd name="T47" fmla="*/ 2147483647 h 427"/>
                <a:gd name="T48" fmla="*/ 2147483647 w 533"/>
                <a:gd name="T49" fmla="*/ 2147483647 h 427"/>
                <a:gd name="T50" fmla="*/ 2147483647 w 533"/>
                <a:gd name="T51" fmla="*/ 2147483647 h 427"/>
                <a:gd name="T52" fmla="*/ 2147483647 w 533"/>
                <a:gd name="T53" fmla="*/ 2147483647 h 427"/>
                <a:gd name="T54" fmla="*/ 2147483647 w 533"/>
                <a:gd name="T55" fmla="*/ 2147483647 h 427"/>
                <a:gd name="T56" fmla="*/ 0 w 533"/>
                <a:gd name="T57" fmla="*/ 2147483647 h 427"/>
                <a:gd name="T58" fmla="*/ 2147483647 w 533"/>
                <a:gd name="T59" fmla="*/ 2147483647 h 427"/>
                <a:gd name="T60" fmla="*/ 2147483647 w 533"/>
                <a:gd name="T61" fmla="*/ 2147483647 h 427"/>
                <a:gd name="T62" fmla="*/ 2147483647 w 533"/>
                <a:gd name="T63" fmla="*/ 2147483647 h 427"/>
                <a:gd name="T64" fmla="*/ 2147483647 w 533"/>
                <a:gd name="T65" fmla="*/ 2147483647 h 427"/>
                <a:gd name="T66" fmla="*/ 2147483647 w 533"/>
                <a:gd name="T67" fmla="*/ 2147483647 h 427"/>
                <a:gd name="T68" fmla="*/ 2147483647 w 533"/>
                <a:gd name="T69" fmla="*/ 2147483647 h 427"/>
                <a:gd name="T70" fmla="*/ 2147483647 w 533"/>
                <a:gd name="T71" fmla="*/ 2147483647 h 427"/>
                <a:gd name="T72" fmla="*/ 2147483647 w 533"/>
                <a:gd name="T73" fmla="*/ 2147483647 h 427"/>
                <a:gd name="T74" fmla="*/ 2147483647 w 533"/>
                <a:gd name="T75" fmla="*/ 2147483647 h 427"/>
                <a:gd name="T76" fmla="*/ 2147483647 w 533"/>
                <a:gd name="T77" fmla="*/ 2147483647 h 427"/>
                <a:gd name="T78" fmla="*/ 2147483647 w 533"/>
                <a:gd name="T79" fmla="*/ 2147483647 h 427"/>
                <a:gd name="T80" fmla="*/ 2147483647 w 533"/>
                <a:gd name="T81" fmla="*/ 0 h 427"/>
                <a:gd name="T82" fmla="*/ 2147483647 w 533"/>
                <a:gd name="T83" fmla="*/ 2147483647 h 427"/>
                <a:gd name="T84" fmla="*/ 2147483647 w 533"/>
                <a:gd name="T85" fmla="*/ 2147483647 h 427"/>
                <a:gd name="T86" fmla="*/ 2147483647 w 533"/>
                <a:gd name="T87" fmla="*/ 2147483647 h 427"/>
                <a:gd name="T88" fmla="*/ 2147483647 w 533"/>
                <a:gd name="T89" fmla="*/ 2147483647 h 427"/>
                <a:gd name="T90" fmla="*/ 2147483647 w 533"/>
                <a:gd name="T91" fmla="*/ 2147483647 h 427"/>
                <a:gd name="T92" fmla="*/ 2147483647 w 533"/>
                <a:gd name="T93" fmla="*/ 2147483647 h 427"/>
                <a:gd name="T94" fmla="*/ 2147483647 w 533"/>
                <a:gd name="T95" fmla="*/ 2147483647 h 427"/>
                <a:gd name="T96" fmla="*/ 2147483647 w 533"/>
                <a:gd name="T97" fmla="*/ 2147483647 h 427"/>
                <a:gd name="T98" fmla="*/ 2147483647 w 533"/>
                <a:gd name="T99" fmla="*/ 2147483647 h 427"/>
                <a:gd name="T100" fmla="*/ 2147483647 w 533"/>
                <a:gd name="T101" fmla="*/ 2147483647 h 427"/>
                <a:gd name="T102" fmla="*/ 2147483647 w 533"/>
                <a:gd name="T103" fmla="*/ 2147483647 h 427"/>
                <a:gd name="T104" fmla="*/ 2147483647 w 533"/>
                <a:gd name="T105" fmla="*/ 2147483647 h 427"/>
                <a:gd name="T106" fmla="*/ 2147483647 w 533"/>
                <a:gd name="T107" fmla="*/ 2147483647 h 427"/>
                <a:gd name="T108" fmla="*/ 2147483647 w 533"/>
                <a:gd name="T109" fmla="*/ 2147483647 h 427"/>
                <a:gd name="T110" fmla="*/ 2147483647 w 533"/>
                <a:gd name="T111" fmla="*/ 2147483647 h 427"/>
                <a:gd name="T112" fmla="*/ 2147483647 w 533"/>
                <a:gd name="T113" fmla="*/ 2147483647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3"/>
                <a:gd name="T172" fmla="*/ 0 h 427"/>
                <a:gd name="T173" fmla="*/ 533 w 53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101" name="Freeform 66"/>
            <p:cNvSpPr>
              <a:spLocks/>
            </p:cNvSpPr>
            <p:nvPr/>
          </p:nvSpPr>
          <p:spPr bwMode="auto">
            <a:xfrm>
              <a:off x="5667413" y="4991100"/>
              <a:ext cx="486508" cy="654050"/>
            </a:xfrm>
            <a:custGeom>
              <a:avLst/>
              <a:gdLst>
                <a:gd name="T0" fmla="*/ 0 w 410"/>
                <a:gd name="T1" fmla="*/ 2147483647 h 515"/>
                <a:gd name="T2" fmla="*/ 2147483647 w 410"/>
                <a:gd name="T3" fmla="*/ 2147483647 h 515"/>
                <a:gd name="T4" fmla="*/ 2147483647 w 410"/>
                <a:gd name="T5" fmla="*/ 2147483647 h 515"/>
                <a:gd name="T6" fmla="*/ 2147483647 w 410"/>
                <a:gd name="T7" fmla="*/ 2147483647 h 515"/>
                <a:gd name="T8" fmla="*/ 2147483647 w 410"/>
                <a:gd name="T9" fmla="*/ 2147483647 h 515"/>
                <a:gd name="T10" fmla="*/ 2147483647 w 410"/>
                <a:gd name="T11" fmla="*/ 2147483647 h 515"/>
                <a:gd name="T12" fmla="*/ 2147483647 w 410"/>
                <a:gd name="T13" fmla="*/ 2147483647 h 515"/>
                <a:gd name="T14" fmla="*/ 2147483647 w 410"/>
                <a:gd name="T15" fmla="*/ 2147483647 h 515"/>
                <a:gd name="T16" fmla="*/ 2147483647 w 410"/>
                <a:gd name="T17" fmla="*/ 2147483647 h 515"/>
                <a:gd name="T18" fmla="*/ 2147483647 w 410"/>
                <a:gd name="T19" fmla="*/ 2147483647 h 515"/>
                <a:gd name="T20" fmla="*/ 2147483647 w 410"/>
                <a:gd name="T21" fmla="*/ 2147483647 h 515"/>
                <a:gd name="T22" fmla="*/ 2147483647 w 410"/>
                <a:gd name="T23" fmla="*/ 2147483647 h 515"/>
                <a:gd name="T24" fmla="*/ 2147483647 w 410"/>
                <a:gd name="T25" fmla="*/ 0 h 515"/>
                <a:gd name="T26" fmla="*/ 2147483647 w 410"/>
                <a:gd name="T27" fmla="*/ 2147483647 h 515"/>
                <a:gd name="T28" fmla="*/ 2147483647 w 410"/>
                <a:gd name="T29" fmla="*/ 2147483647 h 515"/>
                <a:gd name="T30" fmla="*/ 2147483647 w 410"/>
                <a:gd name="T31" fmla="*/ 2147483647 h 515"/>
                <a:gd name="T32" fmla="*/ 2147483647 w 410"/>
                <a:gd name="T33" fmla="*/ 2147483647 h 515"/>
                <a:gd name="T34" fmla="*/ 2147483647 w 410"/>
                <a:gd name="T35" fmla="*/ 2147483647 h 515"/>
                <a:gd name="T36" fmla="*/ 2147483647 w 410"/>
                <a:gd name="T37" fmla="*/ 2147483647 h 515"/>
                <a:gd name="T38" fmla="*/ 2147483647 w 410"/>
                <a:gd name="T39" fmla="*/ 2147483647 h 515"/>
                <a:gd name="T40" fmla="*/ 2147483647 w 410"/>
                <a:gd name="T41" fmla="*/ 2147483647 h 515"/>
                <a:gd name="T42" fmla="*/ 2147483647 w 410"/>
                <a:gd name="T43" fmla="*/ 2147483647 h 515"/>
                <a:gd name="T44" fmla="*/ 2147483647 w 410"/>
                <a:gd name="T45" fmla="*/ 2147483647 h 515"/>
                <a:gd name="T46" fmla="*/ 2147483647 w 410"/>
                <a:gd name="T47" fmla="*/ 2147483647 h 515"/>
                <a:gd name="T48" fmla="*/ 2147483647 w 410"/>
                <a:gd name="T49" fmla="*/ 2147483647 h 515"/>
                <a:gd name="T50" fmla="*/ 2147483647 w 410"/>
                <a:gd name="T51" fmla="*/ 2147483647 h 515"/>
                <a:gd name="T52" fmla="*/ 2147483647 w 410"/>
                <a:gd name="T53" fmla="*/ 2147483647 h 515"/>
                <a:gd name="T54" fmla="*/ 2147483647 w 410"/>
                <a:gd name="T55" fmla="*/ 2147483647 h 515"/>
                <a:gd name="T56" fmla="*/ 2147483647 w 410"/>
                <a:gd name="T57" fmla="*/ 2147483647 h 515"/>
                <a:gd name="T58" fmla="*/ 2147483647 w 410"/>
                <a:gd name="T59" fmla="*/ 2147483647 h 515"/>
                <a:gd name="T60" fmla="*/ 2147483647 w 410"/>
                <a:gd name="T61" fmla="*/ 2147483647 h 515"/>
                <a:gd name="T62" fmla="*/ 2147483647 w 410"/>
                <a:gd name="T63" fmla="*/ 2147483647 h 515"/>
                <a:gd name="T64" fmla="*/ 2147483647 w 410"/>
                <a:gd name="T65" fmla="*/ 2147483647 h 515"/>
                <a:gd name="T66" fmla="*/ 2147483647 w 410"/>
                <a:gd name="T67" fmla="*/ 2147483647 h 515"/>
                <a:gd name="T68" fmla="*/ 2147483647 w 410"/>
                <a:gd name="T69" fmla="*/ 2147483647 h 515"/>
                <a:gd name="T70" fmla="*/ 2147483647 w 410"/>
                <a:gd name="T71" fmla="*/ 2147483647 h 515"/>
                <a:gd name="T72" fmla="*/ 2147483647 w 410"/>
                <a:gd name="T73" fmla="*/ 2147483647 h 515"/>
                <a:gd name="T74" fmla="*/ 2147483647 w 410"/>
                <a:gd name="T75" fmla="*/ 2147483647 h 515"/>
                <a:gd name="T76" fmla="*/ 2147483647 w 410"/>
                <a:gd name="T77" fmla="*/ 2147483647 h 515"/>
                <a:gd name="T78" fmla="*/ 2147483647 w 410"/>
                <a:gd name="T79" fmla="*/ 2147483647 h 515"/>
                <a:gd name="T80" fmla="*/ 2147483647 w 410"/>
                <a:gd name="T81" fmla="*/ 2147483647 h 515"/>
                <a:gd name="T82" fmla="*/ 2147483647 w 410"/>
                <a:gd name="T83" fmla="*/ 2147483647 h 515"/>
                <a:gd name="T84" fmla="*/ 2147483647 w 410"/>
                <a:gd name="T85" fmla="*/ 2147483647 h 515"/>
                <a:gd name="T86" fmla="*/ 2147483647 w 410"/>
                <a:gd name="T87" fmla="*/ 2147483647 h 515"/>
                <a:gd name="T88" fmla="*/ 2147483647 w 410"/>
                <a:gd name="T89" fmla="*/ 2147483647 h 515"/>
                <a:gd name="T90" fmla="*/ 2147483647 w 410"/>
                <a:gd name="T91" fmla="*/ 2147483647 h 515"/>
                <a:gd name="T92" fmla="*/ 2147483647 w 410"/>
                <a:gd name="T93" fmla="*/ 2147483647 h 515"/>
                <a:gd name="T94" fmla="*/ 2147483647 w 410"/>
                <a:gd name="T95" fmla="*/ 2147483647 h 515"/>
                <a:gd name="T96" fmla="*/ 0 w 410"/>
                <a:gd name="T97" fmla="*/ 2147483647 h 5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0"/>
                <a:gd name="T148" fmla="*/ 0 h 515"/>
                <a:gd name="T149" fmla="*/ 410 w 410"/>
                <a:gd name="T150" fmla="*/ 515 h 5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102" name="Freeform 67"/>
            <p:cNvSpPr>
              <a:spLocks/>
            </p:cNvSpPr>
            <p:nvPr/>
          </p:nvSpPr>
          <p:spPr bwMode="auto">
            <a:xfrm>
              <a:off x="5846190" y="4567238"/>
              <a:ext cx="427892" cy="531812"/>
            </a:xfrm>
            <a:custGeom>
              <a:avLst/>
              <a:gdLst>
                <a:gd name="T0" fmla="*/ 2147483647 w 361"/>
                <a:gd name="T1" fmla="*/ 2147483647 h 420"/>
                <a:gd name="T2" fmla="*/ 2147483647 w 361"/>
                <a:gd name="T3" fmla="*/ 2147483647 h 420"/>
                <a:gd name="T4" fmla="*/ 2147483647 w 361"/>
                <a:gd name="T5" fmla="*/ 2147483647 h 420"/>
                <a:gd name="T6" fmla="*/ 2147483647 w 361"/>
                <a:gd name="T7" fmla="*/ 2147483647 h 420"/>
                <a:gd name="T8" fmla="*/ 2147483647 w 361"/>
                <a:gd name="T9" fmla="*/ 2147483647 h 420"/>
                <a:gd name="T10" fmla="*/ 2147483647 w 361"/>
                <a:gd name="T11" fmla="*/ 2147483647 h 420"/>
                <a:gd name="T12" fmla="*/ 2147483647 w 361"/>
                <a:gd name="T13" fmla="*/ 2147483647 h 420"/>
                <a:gd name="T14" fmla="*/ 2147483647 w 361"/>
                <a:gd name="T15" fmla="*/ 2147483647 h 420"/>
                <a:gd name="T16" fmla="*/ 2147483647 w 361"/>
                <a:gd name="T17" fmla="*/ 2147483647 h 420"/>
                <a:gd name="T18" fmla="*/ 0 w 361"/>
                <a:gd name="T19" fmla="*/ 2147483647 h 420"/>
                <a:gd name="T20" fmla="*/ 2147483647 w 361"/>
                <a:gd name="T21" fmla="*/ 2147483647 h 420"/>
                <a:gd name="T22" fmla="*/ 2147483647 w 361"/>
                <a:gd name="T23" fmla="*/ 2147483647 h 420"/>
                <a:gd name="T24" fmla="*/ 2147483647 w 361"/>
                <a:gd name="T25" fmla="*/ 2147483647 h 420"/>
                <a:gd name="T26" fmla="*/ 2147483647 w 361"/>
                <a:gd name="T27" fmla="*/ 2147483647 h 420"/>
                <a:gd name="T28" fmla="*/ 2147483647 w 361"/>
                <a:gd name="T29" fmla="*/ 2147483647 h 420"/>
                <a:gd name="T30" fmla="*/ 2147483647 w 361"/>
                <a:gd name="T31" fmla="*/ 2147483647 h 420"/>
                <a:gd name="T32" fmla="*/ 2147483647 w 361"/>
                <a:gd name="T33" fmla="*/ 2147483647 h 420"/>
                <a:gd name="T34" fmla="*/ 2147483647 w 361"/>
                <a:gd name="T35" fmla="*/ 2147483647 h 420"/>
                <a:gd name="T36" fmla="*/ 2147483647 w 361"/>
                <a:gd name="T37" fmla="*/ 2147483647 h 420"/>
                <a:gd name="T38" fmla="*/ 2147483647 w 361"/>
                <a:gd name="T39" fmla="*/ 2147483647 h 420"/>
                <a:gd name="T40" fmla="*/ 2147483647 w 361"/>
                <a:gd name="T41" fmla="*/ 2147483647 h 420"/>
                <a:gd name="T42" fmla="*/ 2147483647 w 361"/>
                <a:gd name="T43" fmla="*/ 2147483647 h 420"/>
                <a:gd name="T44" fmla="*/ 2147483647 w 361"/>
                <a:gd name="T45" fmla="*/ 2147483647 h 420"/>
                <a:gd name="T46" fmla="*/ 2147483647 w 361"/>
                <a:gd name="T47" fmla="*/ 0 h 420"/>
                <a:gd name="T48" fmla="*/ 2147483647 w 361"/>
                <a:gd name="T49" fmla="*/ 2147483647 h 420"/>
                <a:gd name="T50" fmla="*/ 2147483647 w 361"/>
                <a:gd name="T51" fmla="*/ 2147483647 h 420"/>
                <a:gd name="T52" fmla="*/ 2147483647 w 361"/>
                <a:gd name="T53" fmla="*/ 2147483647 h 420"/>
                <a:gd name="T54" fmla="*/ 2147483647 w 361"/>
                <a:gd name="T55" fmla="*/ 2147483647 h 420"/>
                <a:gd name="T56" fmla="*/ 2147483647 w 361"/>
                <a:gd name="T57" fmla="*/ 2147483647 h 420"/>
                <a:gd name="T58" fmla="*/ 2147483647 w 361"/>
                <a:gd name="T59" fmla="*/ 2147483647 h 420"/>
                <a:gd name="T60" fmla="*/ 2147483647 w 361"/>
                <a:gd name="T61" fmla="*/ 2147483647 h 420"/>
                <a:gd name="T62" fmla="*/ 2147483647 w 361"/>
                <a:gd name="T63" fmla="*/ 2147483647 h 420"/>
                <a:gd name="T64" fmla="*/ 2147483647 w 361"/>
                <a:gd name="T65" fmla="*/ 2147483647 h 420"/>
                <a:gd name="T66" fmla="*/ 2147483647 w 361"/>
                <a:gd name="T67" fmla="*/ 2147483647 h 420"/>
                <a:gd name="T68" fmla="*/ 2147483647 w 361"/>
                <a:gd name="T69" fmla="*/ 2147483647 h 420"/>
                <a:gd name="T70" fmla="*/ 2147483647 w 361"/>
                <a:gd name="T71" fmla="*/ 2147483647 h 420"/>
                <a:gd name="T72" fmla="*/ 2147483647 w 361"/>
                <a:gd name="T73" fmla="*/ 2147483647 h 420"/>
                <a:gd name="T74" fmla="*/ 2147483647 w 361"/>
                <a:gd name="T75" fmla="*/ 2147483647 h 420"/>
                <a:gd name="T76" fmla="*/ 2147483647 w 361"/>
                <a:gd name="T77" fmla="*/ 2147483647 h 420"/>
                <a:gd name="T78" fmla="*/ 2147483647 w 361"/>
                <a:gd name="T79" fmla="*/ 2147483647 h 420"/>
                <a:gd name="T80" fmla="*/ 2147483647 w 361"/>
                <a:gd name="T81" fmla="*/ 2147483647 h 420"/>
                <a:gd name="T82" fmla="*/ 2147483647 w 361"/>
                <a:gd name="T83" fmla="*/ 2147483647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1"/>
                <a:gd name="T127" fmla="*/ 0 h 420"/>
                <a:gd name="T128" fmla="*/ 361 w 361"/>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103" name="Freeform 68"/>
            <p:cNvSpPr>
              <a:spLocks/>
            </p:cNvSpPr>
            <p:nvPr/>
          </p:nvSpPr>
          <p:spPr bwMode="auto">
            <a:xfrm>
              <a:off x="6209610" y="5402271"/>
              <a:ext cx="180243" cy="396875"/>
            </a:xfrm>
            <a:custGeom>
              <a:avLst/>
              <a:gdLst>
                <a:gd name="T0" fmla="*/ 0 w 152"/>
                <a:gd name="T1" fmla="*/ 2147483647 h 313"/>
                <a:gd name="T2" fmla="*/ 0 w 152"/>
                <a:gd name="T3" fmla="*/ 2147483647 h 313"/>
                <a:gd name="T4" fmla="*/ 2147483647 w 152"/>
                <a:gd name="T5" fmla="*/ 2147483647 h 313"/>
                <a:gd name="T6" fmla="*/ 2147483647 w 152"/>
                <a:gd name="T7" fmla="*/ 2147483647 h 313"/>
                <a:gd name="T8" fmla="*/ 2147483647 w 152"/>
                <a:gd name="T9" fmla="*/ 2147483647 h 313"/>
                <a:gd name="T10" fmla="*/ 2147483647 w 152"/>
                <a:gd name="T11" fmla="*/ 2147483647 h 313"/>
                <a:gd name="T12" fmla="*/ 2147483647 w 152"/>
                <a:gd name="T13" fmla="*/ 2147483647 h 313"/>
                <a:gd name="T14" fmla="*/ 2147483647 w 152"/>
                <a:gd name="T15" fmla="*/ 2147483647 h 313"/>
                <a:gd name="T16" fmla="*/ 2147483647 w 152"/>
                <a:gd name="T17" fmla="*/ 2147483647 h 313"/>
                <a:gd name="T18" fmla="*/ 2147483647 w 152"/>
                <a:gd name="T19" fmla="*/ 0 h 313"/>
                <a:gd name="T20" fmla="*/ 2147483647 w 152"/>
                <a:gd name="T21" fmla="*/ 2147483647 h 313"/>
                <a:gd name="T22" fmla="*/ 0 w 152"/>
                <a:gd name="T23" fmla="*/ 2147483647 h 31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
                <a:gd name="T37" fmla="*/ 0 h 313"/>
                <a:gd name="T38" fmla="*/ 152 w 152"/>
                <a:gd name="T39" fmla="*/ 313 h 31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solidFill>
              <a:schemeClr val="tx2">
                <a:lumMod val="40000"/>
                <a:lumOff val="60000"/>
              </a:schemeClr>
            </a:solidFill>
            <a:ln w="9525">
              <a:solidFill>
                <a:schemeClr val="bg1"/>
              </a:solidFill>
              <a:round/>
              <a:headEnd/>
              <a:tailEnd/>
            </a:ln>
          </p:spPr>
          <p:txBody>
            <a:bodyPr/>
            <a:lstStyle/>
            <a:p>
              <a:pPr>
                <a:defRPr/>
              </a:pPr>
              <a:endParaRPr lang="zh-CN" altLang="en-US" sz="1100">
                <a:solidFill>
                  <a:srgbClr val="C00000"/>
                </a:solidFill>
                <a:latin typeface="+mn-ea"/>
              </a:endParaRPr>
            </a:p>
          </p:txBody>
        </p:sp>
        <p:sp>
          <p:nvSpPr>
            <p:cNvPr id="104" name="Freeform 69"/>
            <p:cNvSpPr>
              <a:spLocks/>
            </p:cNvSpPr>
            <p:nvPr/>
          </p:nvSpPr>
          <p:spPr bwMode="auto">
            <a:xfrm>
              <a:off x="5386063" y="3644900"/>
              <a:ext cx="748812" cy="533400"/>
            </a:xfrm>
            <a:custGeom>
              <a:avLst/>
              <a:gdLst>
                <a:gd name="T0" fmla="*/ 2147483647 w 629"/>
                <a:gd name="T1" fmla="*/ 2147483647 h 418"/>
                <a:gd name="T2" fmla="*/ 2147483647 w 629"/>
                <a:gd name="T3" fmla="*/ 2147483647 h 418"/>
                <a:gd name="T4" fmla="*/ 2147483647 w 629"/>
                <a:gd name="T5" fmla="*/ 2147483647 h 418"/>
                <a:gd name="T6" fmla="*/ 2147483647 w 629"/>
                <a:gd name="T7" fmla="*/ 2147483647 h 418"/>
                <a:gd name="T8" fmla="*/ 2147483647 w 629"/>
                <a:gd name="T9" fmla="*/ 2147483647 h 418"/>
                <a:gd name="T10" fmla="*/ 2147483647 w 629"/>
                <a:gd name="T11" fmla="*/ 2147483647 h 418"/>
                <a:gd name="T12" fmla="*/ 2147483647 w 629"/>
                <a:gd name="T13" fmla="*/ 2147483647 h 418"/>
                <a:gd name="T14" fmla="*/ 2147483647 w 629"/>
                <a:gd name="T15" fmla="*/ 2147483647 h 418"/>
                <a:gd name="T16" fmla="*/ 2147483647 w 629"/>
                <a:gd name="T17" fmla="*/ 2147483647 h 418"/>
                <a:gd name="T18" fmla="*/ 2147483647 w 629"/>
                <a:gd name="T19" fmla="*/ 2147483647 h 418"/>
                <a:gd name="T20" fmla="*/ 2147483647 w 629"/>
                <a:gd name="T21" fmla="*/ 2147483647 h 418"/>
                <a:gd name="T22" fmla="*/ 2147483647 w 629"/>
                <a:gd name="T23" fmla="*/ 2147483647 h 418"/>
                <a:gd name="T24" fmla="*/ 2147483647 w 629"/>
                <a:gd name="T25" fmla="*/ 2147483647 h 418"/>
                <a:gd name="T26" fmla="*/ 2147483647 w 629"/>
                <a:gd name="T27" fmla="*/ 2147483647 h 418"/>
                <a:gd name="T28" fmla="*/ 2147483647 w 629"/>
                <a:gd name="T29" fmla="*/ 2147483647 h 418"/>
                <a:gd name="T30" fmla="*/ 2147483647 w 629"/>
                <a:gd name="T31" fmla="*/ 2147483647 h 418"/>
                <a:gd name="T32" fmla="*/ 2147483647 w 629"/>
                <a:gd name="T33" fmla="*/ 2147483647 h 418"/>
                <a:gd name="T34" fmla="*/ 2147483647 w 629"/>
                <a:gd name="T35" fmla="*/ 2147483647 h 418"/>
                <a:gd name="T36" fmla="*/ 2147483647 w 629"/>
                <a:gd name="T37" fmla="*/ 2147483647 h 418"/>
                <a:gd name="T38" fmla="*/ 2147483647 w 629"/>
                <a:gd name="T39" fmla="*/ 2147483647 h 418"/>
                <a:gd name="T40" fmla="*/ 2147483647 w 629"/>
                <a:gd name="T41" fmla="*/ 2147483647 h 418"/>
                <a:gd name="T42" fmla="*/ 2147483647 w 629"/>
                <a:gd name="T43" fmla="*/ 2147483647 h 418"/>
                <a:gd name="T44" fmla="*/ 2147483647 w 629"/>
                <a:gd name="T45" fmla="*/ 2147483647 h 418"/>
                <a:gd name="T46" fmla="*/ 2147483647 w 629"/>
                <a:gd name="T47" fmla="*/ 2147483647 h 418"/>
                <a:gd name="T48" fmla="*/ 2147483647 w 629"/>
                <a:gd name="T49" fmla="*/ 2147483647 h 418"/>
                <a:gd name="T50" fmla="*/ 2147483647 w 629"/>
                <a:gd name="T51" fmla="*/ 0 h 418"/>
                <a:gd name="T52" fmla="*/ 2147483647 w 629"/>
                <a:gd name="T53" fmla="*/ 2147483647 h 418"/>
                <a:gd name="T54" fmla="*/ 2147483647 w 629"/>
                <a:gd name="T55" fmla="*/ 2147483647 h 418"/>
                <a:gd name="T56" fmla="*/ 2147483647 w 629"/>
                <a:gd name="T57" fmla="*/ 2147483647 h 418"/>
                <a:gd name="T58" fmla="*/ 2147483647 w 629"/>
                <a:gd name="T59" fmla="*/ 2147483647 h 418"/>
                <a:gd name="T60" fmla="*/ 2147483647 w 629"/>
                <a:gd name="T61" fmla="*/ 2147483647 h 418"/>
                <a:gd name="T62" fmla="*/ 2147483647 w 629"/>
                <a:gd name="T63" fmla="*/ 2147483647 h 418"/>
                <a:gd name="T64" fmla="*/ 2147483647 w 629"/>
                <a:gd name="T65" fmla="*/ 2147483647 h 418"/>
                <a:gd name="T66" fmla="*/ 2147483647 w 629"/>
                <a:gd name="T67" fmla="*/ 2147483647 h 418"/>
                <a:gd name="T68" fmla="*/ 2147483647 w 629"/>
                <a:gd name="T69" fmla="*/ 2147483647 h 418"/>
                <a:gd name="T70" fmla="*/ 2147483647 w 629"/>
                <a:gd name="T71" fmla="*/ 2147483647 h 418"/>
                <a:gd name="T72" fmla="*/ 2147483647 w 629"/>
                <a:gd name="T73" fmla="*/ 2147483647 h 418"/>
                <a:gd name="T74" fmla="*/ 2147483647 w 629"/>
                <a:gd name="T75" fmla="*/ 2147483647 h 418"/>
                <a:gd name="T76" fmla="*/ 2147483647 w 629"/>
                <a:gd name="T77" fmla="*/ 2147483647 h 418"/>
                <a:gd name="T78" fmla="*/ 2147483647 w 629"/>
                <a:gd name="T79" fmla="*/ 2147483647 h 418"/>
                <a:gd name="T80" fmla="*/ 2147483647 w 629"/>
                <a:gd name="T81" fmla="*/ 2147483647 h 418"/>
                <a:gd name="T82" fmla="*/ 2147483647 w 629"/>
                <a:gd name="T83" fmla="*/ 2147483647 h 418"/>
                <a:gd name="T84" fmla="*/ 2147483647 w 629"/>
                <a:gd name="T85" fmla="*/ 2147483647 h 418"/>
                <a:gd name="T86" fmla="*/ 2147483647 w 629"/>
                <a:gd name="T87" fmla="*/ 2147483647 h 418"/>
                <a:gd name="T88" fmla="*/ 2147483647 w 629"/>
                <a:gd name="T89" fmla="*/ 2147483647 h 418"/>
                <a:gd name="T90" fmla="*/ 0 w 629"/>
                <a:gd name="T91" fmla="*/ 2147483647 h 418"/>
                <a:gd name="T92" fmla="*/ 0 w 629"/>
                <a:gd name="T93" fmla="*/ 2147483647 h 418"/>
                <a:gd name="T94" fmla="*/ 2147483647 w 629"/>
                <a:gd name="T95" fmla="*/ 2147483647 h 418"/>
                <a:gd name="T96" fmla="*/ 2147483647 w 629"/>
                <a:gd name="T97" fmla="*/ 2147483647 h 418"/>
                <a:gd name="T98" fmla="*/ 2147483647 w 629"/>
                <a:gd name="T99" fmla="*/ 2147483647 h 418"/>
                <a:gd name="T100" fmla="*/ 2147483647 w 629"/>
                <a:gd name="T101" fmla="*/ 2147483647 h 4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29"/>
                <a:gd name="T154" fmla="*/ 0 h 418"/>
                <a:gd name="T155" fmla="*/ 629 w 629"/>
                <a:gd name="T156" fmla="*/ 418 h 4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solidFill>
              <a:srgbClr val="98D0F6"/>
            </a:solidFill>
            <a:ln w="9525" algn="ctr">
              <a:solidFill>
                <a:schemeClr val="bg1"/>
              </a:solidFill>
              <a:round/>
              <a:headEnd/>
              <a:tailEnd/>
            </a:ln>
          </p:spPr>
          <p:txBody>
            <a:bodyPr/>
            <a:lstStyle/>
            <a:p>
              <a:endParaRPr lang="zh-CN" altLang="en-US" sz="1100">
                <a:solidFill>
                  <a:srgbClr val="C00000"/>
                </a:solidFill>
                <a:latin typeface="+mn-ea"/>
              </a:endParaRPr>
            </a:p>
          </p:txBody>
        </p:sp>
        <p:sp>
          <p:nvSpPr>
            <p:cNvPr id="105" name="Text Box 71"/>
            <p:cNvSpPr txBox="1">
              <a:spLocks noChangeArrowheads="1"/>
            </p:cNvSpPr>
            <p:nvPr/>
          </p:nvSpPr>
          <p:spPr bwMode="auto">
            <a:xfrm>
              <a:off x="5647976" y="3497265"/>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天津</a:t>
              </a:r>
            </a:p>
          </p:txBody>
        </p:sp>
        <p:sp>
          <p:nvSpPr>
            <p:cNvPr id="106" name="Text Box 72"/>
            <p:cNvSpPr txBox="1">
              <a:spLocks noChangeArrowheads="1"/>
            </p:cNvSpPr>
            <p:nvPr/>
          </p:nvSpPr>
          <p:spPr bwMode="auto">
            <a:xfrm>
              <a:off x="5205428" y="3727451"/>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dirty="0">
                  <a:solidFill>
                    <a:srgbClr val="C00000"/>
                  </a:solidFill>
                  <a:latin typeface="+mn-ea"/>
                </a:rPr>
                <a:t>河北</a:t>
              </a:r>
            </a:p>
          </p:txBody>
        </p:sp>
        <p:sp>
          <p:nvSpPr>
            <p:cNvPr id="107" name="Text Box 76"/>
            <p:cNvSpPr txBox="1">
              <a:spLocks noChangeArrowheads="1"/>
            </p:cNvSpPr>
            <p:nvPr/>
          </p:nvSpPr>
          <p:spPr bwMode="auto">
            <a:xfrm>
              <a:off x="5929328" y="3009902"/>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辽宁</a:t>
              </a:r>
            </a:p>
          </p:txBody>
        </p:sp>
        <p:sp>
          <p:nvSpPr>
            <p:cNvPr id="108" name="Text Box 77"/>
            <p:cNvSpPr txBox="1">
              <a:spLocks noChangeArrowheads="1"/>
            </p:cNvSpPr>
            <p:nvPr/>
          </p:nvSpPr>
          <p:spPr bwMode="auto">
            <a:xfrm>
              <a:off x="6119816" y="2632081"/>
              <a:ext cx="466794" cy="261610"/>
            </a:xfrm>
            <a:prstGeom prst="rect">
              <a:avLst/>
            </a:prstGeom>
            <a:noFill/>
            <a:ln w="9525" algn="ctr">
              <a:noFill/>
              <a:miter lim="800000"/>
              <a:headEnd/>
              <a:tailEnd/>
            </a:ln>
          </p:spPr>
          <p:txBody>
            <a:bodyPr wrap="none">
              <a:spAutoFit/>
            </a:bodyPr>
            <a:lstStyle/>
            <a:p>
              <a:pPr algn="ctr">
                <a:spcBef>
                  <a:spcPct val="50000"/>
                </a:spcBef>
              </a:pPr>
              <a:r>
                <a:rPr lang="zh-CN" altLang="en-US" sz="1100">
                  <a:solidFill>
                    <a:srgbClr val="C00000"/>
                  </a:solidFill>
                  <a:latin typeface="+mn-ea"/>
                </a:rPr>
                <a:t>吉林</a:t>
              </a:r>
            </a:p>
          </p:txBody>
        </p:sp>
        <p:sp>
          <p:nvSpPr>
            <p:cNvPr id="109" name="Text Box 79"/>
            <p:cNvSpPr txBox="1">
              <a:spLocks noChangeArrowheads="1"/>
            </p:cNvSpPr>
            <p:nvPr/>
          </p:nvSpPr>
          <p:spPr bwMode="auto">
            <a:xfrm>
              <a:off x="6200964" y="2230440"/>
              <a:ext cx="423193"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黑龙江</a:t>
              </a:r>
            </a:p>
          </p:txBody>
        </p:sp>
        <p:sp>
          <p:nvSpPr>
            <p:cNvPr id="110" name="Text Box 80"/>
            <p:cNvSpPr txBox="1">
              <a:spLocks noChangeArrowheads="1"/>
            </p:cNvSpPr>
            <p:nvPr/>
          </p:nvSpPr>
          <p:spPr bwMode="auto">
            <a:xfrm>
              <a:off x="6228268" y="4487865"/>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上海</a:t>
              </a:r>
            </a:p>
          </p:txBody>
        </p:sp>
        <p:sp>
          <p:nvSpPr>
            <p:cNvPr id="111" name="Text Box 81"/>
            <p:cNvSpPr txBox="1">
              <a:spLocks noChangeArrowheads="1"/>
            </p:cNvSpPr>
            <p:nvPr/>
          </p:nvSpPr>
          <p:spPr bwMode="auto">
            <a:xfrm>
              <a:off x="5735166" y="4191001"/>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江苏</a:t>
              </a:r>
            </a:p>
          </p:txBody>
        </p:sp>
        <p:sp>
          <p:nvSpPr>
            <p:cNvPr id="112" name="Text Box 84"/>
            <p:cNvSpPr txBox="1">
              <a:spLocks noChangeArrowheads="1"/>
            </p:cNvSpPr>
            <p:nvPr/>
          </p:nvSpPr>
          <p:spPr bwMode="auto">
            <a:xfrm>
              <a:off x="5697799" y="5348290"/>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福建</a:t>
              </a:r>
            </a:p>
          </p:txBody>
        </p:sp>
        <p:sp>
          <p:nvSpPr>
            <p:cNvPr id="113" name="Text Box 85"/>
            <p:cNvSpPr txBox="1">
              <a:spLocks noChangeArrowheads="1"/>
            </p:cNvSpPr>
            <p:nvPr/>
          </p:nvSpPr>
          <p:spPr bwMode="auto">
            <a:xfrm>
              <a:off x="5443210" y="4924426"/>
              <a:ext cx="413238" cy="169277"/>
            </a:xfrm>
            <a:prstGeom prst="rect">
              <a:avLst/>
            </a:prstGeom>
            <a:noFill/>
            <a:ln w="9525">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江西</a:t>
              </a:r>
            </a:p>
          </p:txBody>
        </p:sp>
        <p:sp>
          <p:nvSpPr>
            <p:cNvPr id="114" name="Text Box 86"/>
            <p:cNvSpPr txBox="1">
              <a:spLocks noChangeArrowheads="1"/>
            </p:cNvSpPr>
            <p:nvPr/>
          </p:nvSpPr>
          <p:spPr bwMode="auto">
            <a:xfrm>
              <a:off x="5642115" y="3821115"/>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山东</a:t>
              </a:r>
            </a:p>
          </p:txBody>
        </p:sp>
        <p:sp>
          <p:nvSpPr>
            <p:cNvPr id="115" name="Text Box 87"/>
            <p:cNvSpPr txBox="1">
              <a:spLocks noChangeArrowheads="1"/>
            </p:cNvSpPr>
            <p:nvPr/>
          </p:nvSpPr>
          <p:spPr bwMode="auto">
            <a:xfrm>
              <a:off x="5148280" y="4302126"/>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河南</a:t>
              </a:r>
            </a:p>
          </p:txBody>
        </p:sp>
        <p:sp>
          <p:nvSpPr>
            <p:cNvPr id="116" name="Text Box 88"/>
            <p:cNvSpPr txBox="1">
              <a:spLocks noChangeArrowheads="1"/>
            </p:cNvSpPr>
            <p:nvPr/>
          </p:nvSpPr>
          <p:spPr bwMode="auto">
            <a:xfrm>
              <a:off x="4911279" y="4675190"/>
              <a:ext cx="439615" cy="169277"/>
            </a:xfrm>
            <a:prstGeom prst="rect">
              <a:avLst/>
            </a:prstGeom>
            <a:noFill/>
            <a:ln w="9525">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湖北</a:t>
              </a:r>
            </a:p>
          </p:txBody>
        </p:sp>
        <p:sp>
          <p:nvSpPr>
            <p:cNvPr id="117" name="Text Box 89"/>
            <p:cNvSpPr txBox="1">
              <a:spLocks noChangeArrowheads="1"/>
            </p:cNvSpPr>
            <p:nvPr/>
          </p:nvSpPr>
          <p:spPr bwMode="auto">
            <a:xfrm>
              <a:off x="4959245" y="5191126"/>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湖南</a:t>
              </a:r>
            </a:p>
          </p:txBody>
        </p:sp>
        <p:sp>
          <p:nvSpPr>
            <p:cNvPr id="118" name="Text Box 90"/>
            <p:cNvSpPr txBox="1">
              <a:spLocks noChangeArrowheads="1"/>
            </p:cNvSpPr>
            <p:nvPr/>
          </p:nvSpPr>
          <p:spPr bwMode="auto">
            <a:xfrm>
              <a:off x="4341241" y="5370515"/>
              <a:ext cx="518746" cy="169277"/>
            </a:xfrm>
            <a:prstGeom prst="rect">
              <a:avLst/>
            </a:prstGeom>
            <a:noFill/>
            <a:ln w="9525">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贵州</a:t>
              </a:r>
            </a:p>
          </p:txBody>
        </p:sp>
        <p:sp>
          <p:nvSpPr>
            <p:cNvPr id="119" name="Text Box 91"/>
            <p:cNvSpPr txBox="1">
              <a:spLocks noChangeArrowheads="1"/>
            </p:cNvSpPr>
            <p:nvPr/>
          </p:nvSpPr>
          <p:spPr bwMode="auto">
            <a:xfrm>
              <a:off x="5084194" y="6326189"/>
              <a:ext cx="423497" cy="61555"/>
            </a:xfrm>
            <a:prstGeom prst="rect">
              <a:avLst/>
            </a:prstGeom>
            <a:noFill/>
            <a:ln w="9525">
              <a:noFill/>
              <a:miter lim="800000"/>
              <a:headEnd/>
              <a:tailEnd/>
            </a:ln>
          </p:spPr>
          <p:txBody>
            <a:bodyPr lIns="0" tIns="0" rIns="0" bIns="0">
              <a:spAutoFit/>
            </a:bodyPr>
            <a:lstStyle/>
            <a:p>
              <a:pPr algn="ctr">
                <a:spcBef>
                  <a:spcPct val="50000"/>
                </a:spcBef>
              </a:pPr>
              <a:r>
                <a:rPr lang="zh-CN" altLang="en-US" sz="400">
                  <a:solidFill>
                    <a:srgbClr val="C00000"/>
                  </a:solidFill>
                  <a:latin typeface="+mn-ea"/>
                </a:rPr>
                <a:t>海南</a:t>
              </a:r>
            </a:p>
          </p:txBody>
        </p:sp>
        <p:sp>
          <p:nvSpPr>
            <p:cNvPr id="120" name="Text Box 92"/>
            <p:cNvSpPr txBox="1">
              <a:spLocks noChangeArrowheads="1"/>
            </p:cNvSpPr>
            <p:nvPr/>
          </p:nvSpPr>
          <p:spPr bwMode="auto">
            <a:xfrm>
              <a:off x="3788403" y="4746626"/>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四川</a:t>
              </a:r>
            </a:p>
          </p:txBody>
        </p:sp>
        <p:sp>
          <p:nvSpPr>
            <p:cNvPr id="121" name="Text Box 94"/>
            <p:cNvSpPr txBox="1">
              <a:spLocks noChangeArrowheads="1"/>
            </p:cNvSpPr>
            <p:nvPr/>
          </p:nvSpPr>
          <p:spPr bwMode="auto">
            <a:xfrm>
              <a:off x="4376022" y="4710115"/>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重庆</a:t>
              </a:r>
            </a:p>
          </p:txBody>
        </p:sp>
        <p:sp>
          <p:nvSpPr>
            <p:cNvPr id="122" name="Text Box 96"/>
            <p:cNvSpPr txBox="1">
              <a:spLocks noChangeArrowheads="1"/>
            </p:cNvSpPr>
            <p:nvPr/>
          </p:nvSpPr>
          <p:spPr bwMode="auto">
            <a:xfrm>
              <a:off x="3936794" y="5588001"/>
              <a:ext cx="180242" cy="338554"/>
            </a:xfrm>
            <a:prstGeom prst="rect">
              <a:avLst/>
            </a:prstGeom>
            <a:noFill/>
            <a:ln w="9525" algn="ctr">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云南</a:t>
              </a:r>
            </a:p>
          </p:txBody>
        </p:sp>
        <p:sp>
          <p:nvSpPr>
            <p:cNvPr id="123" name="Text Box 97"/>
            <p:cNvSpPr txBox="1">
              <a:spLocks noChangeArrowheads="1"/>
            </p:cNvSpPr>
            <p:nvPr/>
          </p:nvSpPr>
          <p:spPr bwMode="auto">
            <a:xfrm>
              <a:off x="2181264" y="4462465"/>
              <a:ext cx="493834" cy="169277"/>
            </a:xfrm>
            <a:prstGeom prst="rect">
              <a:avLst/>
            </a:prstGeom>
            <a:noFill/>
            <a:ln w="9525">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西藏</a:t>
              </a:r>
            </a:p>
          </p:txBody>
        </p:sp>
        <p:sp>
          <p:nvSpPr>
            <p:cNvPr id="124" name="Text Box 99"/>
            <p:cNvSpPr txBox="1">
              <a:spLocks noChangeArrowheads="1"/>
            </p:cNvSpPr>
            <p:nvPr/>
          </p:nvSpPr>
          <p:spPr bwMode="auto">
            <a:xfrm>
              <a:off x="4935799" y="3729039"/>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山西</a:t>
              </a:r>
            </a:p>
          </p:txBody>
        </p:sp>
        <p:sp>
          <p:nvSpPr>
            <p:cNvPr id="125" name="Text Box 100"/>
            <p:cNvSpPr txBox="1">
              <a:spLocks noChangeArrowheads="1"/>
            </p:cNvSpPr>
            <p:nvPr/>
          </p:nvSpPr>
          <p:spPr bwMode="auto">
            <a:xfrm>
              <a:off x="4029118" y="4137027"/>
              <a:ext cx="401515" cy="169277"/>
            </a:xfrm>
            <a:prstGeom prst="rect">
              <a:avLst/>
            </a:prstGeom>
            <a:noFill/>
            <a:ln w="9525">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甘肃</a:t>
              </a:r>
            </a:p>
          </p:txBody>
        </p:sp>
        <p:sp>
          <p:nvSpPr>
            <p:cNvPr id="126" name="Text Box 101"/>
            <p:cNvSpPr txBox="1">
              <a:spLocks noChangeArrowheads="1"/>
            </p:cNvSpPr>
            <p:nvPr/>
          </p:nvSpPr>
          <p:spPr bwMode="auto">
            <a:xfrm>
              <a:off x="3001882" y="3998915"/>
              <a:ext cx="693126" cy="169277"/>
            </a:xfrm>
            <a:prstGeom prst="rect">
              <a:avLst/>
            </a:prstGeom>
            <a:noFill/>
            <a:ln w="9525">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青海</a:t>
              </a:r>
            </a:p>
          </p:txBody>
        </p:sp>
        <p:sp>
          <p:nvSpPr>
            <p:cNvPr id="127" name="Text Box 102"/>
            <p:cNvSpPr txBox="1">
              <a:spLocks noChangeArrowheads="1"/>
            </p:cNvSpPr>
            <p:nvPr/>
          </p:nvSpPr>
          <p:spPr bwMode="auto">
            <a:xfrm>
              <a:off x="2066964" y="3198815"/>
              <a:ext cx="693126" cy="169277"/>
            </a:xfrm>
            <a:prstGeom prst="rect">
              <a:avLst/>
            </a:prstGeom>
            <a:noFill/>
            <a:ln w="9525">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新疆</a:t>
              </a:r>
            </a:p>
          </p:txBody>
        </p:sp>
        <p:sp>
          <p:nvSpPr>
            <p:cNvPr id="128" name="Text Box 103"/>
            <p:cNvSpPr txBox="1">
              <a:spLocks noChangeArrowheads="1"/>
            </p:cNvSpPr>
            <p:nvPr/>
          </p:nvSpPr>
          <p:spPr bwMode="auto">
            <a:xfrm>
              <a:off x="4306413" y="3741740"/>
              <a:ext cx="282129" cy="169277"/>
            </a:xfrm>
            <a:prstGeom prst="rect">
              <a:avLst/>
            </a:prstGeom>
            <a:noFill/>
            <a:ln w="9525" algn="ctr">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宁夏</a:t>
              </a:r>
            </a:p>
          </p:txBody>
        </p:sp>
        <p:sp>
          <p:nvSpPr>
            <p:cNvPr id="129" name="Text Box 104"/>
            <p:cNvSpPr txBox="1">
              <a:spLocks noChangeArrowheads="1"/>
            </p:cNvSpPr>
            <p:nvPr/>
          </p:nvSpPr>
          <p:spPr bwMode="auto">
            <a:xfrm>
              <a:off x="5353434" y="5657851"/>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广东</a:t>
              </a:r>
            </a:p>
          </p:txBody>
        </p:sp>
        <p:sp>
          <p:nvSpPr>
            <p:cNvPr id="130" name="Text Box 106"/>
            <p:cNvSpPr txBox="1">
              <a:spLocks noChangeArrowheads="1"/>
            </p:cNvSpPr>
            <p:nvPr/>
          </p:nvSpPr>
          <p:spPr bwMode="auto">
            <a:xfrm>
              <a:off x="4774999" y="5776915"/>
              <a:ext cx="178777" cy="338554"/>
            </a:xfrm>
            <a:prstGeom prst="rect">
              <a:avLst/>
            </a:prstGeom>
            <a:noFill/>
            <a:ln w="9525" algn="ctr">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广西</a:t>
              </a:r>
            </a:p>
          </p:txBody>
        </p:sp>
        <p:sp>
          <p:nvSpPr>
            <p:cNvPr id="131" name="Text Box 116"/>
            <p:cNvSpPr txBox="1">
              <a:spLocks noChangeArrowheads="1"/>
            </p:cNvSpPr>
            <p:nvPr/>
          </p:nvSpPr>
          <p:spPr bwMode="auto">
            <a:xfrm>
              <a:off x="5580568" y="4583115"/>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安徽</a:t>
              </a:r>
            </a:p>
          </p:txBody>
        </p:sp>
        <p:sp>
          <p:nvSpPr>
            <p:cNvPr id="132" name="Text Box 71"/>
            <p:cNvSpPr txBox="1">
              <a:spLocks noChangeArrowheads="1"/>
            </p:cNvSpPr>
            <p:nvPr/>
          </p:nvSpPr>
          <p:spPr bwMode="auto">
            <a:xfrm>
              <a:off x="5259650" y="3268665"/>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北京</a:t>
              </a:r>
            </a:p>
          </p:txBody>
        </p:sp>
        <p:sp>
          <p:nvSpPr>
            <p:cNvPr id="133" name="Text Box 101"/>
            <p:cNvSpPr txBox="1">
              <a:spLocks noChangeArrowheads="1"/>
            </p:cNvSpPr>
            <p:nvPr/>
          </p:nvSpPr>
          <p:spPr bwMode="auto">
            <a:xfrm>
              <a:off x="4467264" y="3413126"/>
              <a:ext cx="693126" cy="169277"/>
            </a:xfrm>
            <a:prstGeom prst="rect">
              <a:avLst/>
            </a:prstGeom>
            <a:noFill/>
            <a:ln w="9525">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内蒙古</a:t>
              </a:r>
            </a:p>
          </p:txBody>
        </p:sp>
        <p:sp>
          <p:nvSpPr>
            <p:cNvPr id="134" name="Text Box 101"/>
            <p:cNvSpPr txBox="1">
              <a:spLocks noChangeArrowheads="1"/>
            </p:cNvSpPr>
            <p:nvPr/>
          </p:nvSpPr>
          <p:spPr bwMode="auto">
            <a:xfrm>
              <a:off x="4341241" y="4379915"/>
              <a:ext cx="694592" cy="169277"/>
            </a:xfrm>
            <a:prstGeom prst="rect">
              <a:avLst/>
            </a:prstGeom>
            <a:noFill/>
            <a:ln w="9525">
              <a:noFill/>
              <a:miter lim="800000"/>
              <a:headEnd/>
              <a:tailEnd/>
            </a:ln>
          </p:spPr>
          <p:txBody>
            <a:bodyPr lIns="0" tIns="0" rIns="0" bIns="0">
              <a:spAutoFit/>
            </a:bodyPr>
            <a:lstStyle/>
            <a:p>
              <a:pPr algn="ctr">
                <a:spcBef>
                  <a:spcPct val="50000"/>
                </a:spcBef>
              </a:pPr>
              <a:r>
                <a:rPr lang="zh-CN" altLang="en-US" sz="1100">
                  <a:solidFill>
                    <a:srgbClr val="C00000"/>
                  </a:solidFill>
                  <a:latin typeface="+mn-ea"/>
                </a:rPr>
                <a:t>陕西</a:t>
              </a:r>
            </a:p>
          </p:txBody>
        </p:sp>
        <p:sp>
          <p:nvSpPr>
            <p:cNvPr id="135" name="Text Box 84"/>
            <p:cNvSpPr txBox="1">
              <a:spLocks noChangeArrowheads="1"/>
            </p:cNvSpPr>
            <p:nvPr/>
          </p:nvSpPr>
          <p:spPr bwMode="auto">
            <a:xfrm>
              <a:off x="5909547" y="4797426"/>
              <a:ext cx="282129" cy="169277"/>
            </a:xfrm>
            <a:prstGeom prst="rect">
              <a:avLst/>
            </a:prstGeom>
            <a:noFill/>
            <a:ln w="9525">
              <a:noFill/>
              <a:miter lim="800000"/>
              <a:headEnd/>
              <a:tailEnd/>
            </a:ln>
          </p:spPr>
          <p:txBody>
            <a:bodyPr wrap="none" lIns="0" tIns="0" rIns="0" bIns="0">
              <a:spAutoFit/>
            </a:bodyPr>
            <a:lstStyle/>
            <a:p>
              <a:pPr algn="ctr">
                <a:spcBef>
                  <a:spcPct val="50000"/>
                </a:spcBef>
              </a:pPr>
              <a:r>
                <a:rPr lang="zh-CN" altLang="en-US" sz="1100">
                  <a:solidFill>
                    <a:srgbClr val="C00000"/>
                  </a:solidFill>
                  <a:latin typeface="+mn-ea"/>
                </a:rPr>
                <a:t>浙江</a:t>
              </a:r>
            </a:p>
          </p:txBody>
        </p:sp>
        <p:grpSp>
          <p:nvGrpSpPr>
            <p:cNvPr id="136" name="组合 87"/>
            <p:cNvGrpSpPr>
              <a:grpSpLocks/>
            </p:cNvGrpSpPr>
            <p:nvPr/>
          </p:nvGrpSpPr>
          <p:grpSpPr bwMode="auto">
            <a:xfrm>
              <a:off x="4040841" y="2071688"/>
              <a:ext cx="2313843" cy="3706812"/>
              <a:chOff x="3422324" y="2072180"/>
              <a:chExt cx="2507511" cy="3706359"/>
            </a:xfrm>
          </p:grpSpPr>
          <p:pic>
            <p:nvPicPr>
              <p:cNvPr id="137" name="图片 137" descr="红旗副本2.png"/>
              <p:cNvPicPr>
                <a:picLocks noChangeAspect="1"/>
              </p:cNvPicPr>
              <p:nvPr/>
            </p:nvPicPr>
            <p:blipFill>
              <a:blip r:embed="rId4" cstate="print"/>
              <a:srcRect/>
              <a:stretch>
                <a:fillRect/>
              </a:stretch>
            </p:blipFill>
            <p:spPr bwMode="auto">
              <a:xfrm>
                <a:off x="5752007" y="4403704"/>
                <a:ext cx="137097" cy="117291"/>
              </a:xfrm>
              <a:prstGeom prst="rect">
                <a:avLst/>
              </a:prstGeom>
              <a:noFill/>
              <a:ln w="9525">
                <a:noFill/>
                <a:miter lim="800000"/>
                <a:headEnd/>
                <a:tailEnd/>
              </a:ln>
            </p:spPr>
          </p:pic>
          <p:pic>
            <p:nvPicPr>
              <p:cNvPr id="138" name="图片 138" descr="红旗副本2.png"/>
              <p:cNvPicPr>
                <a:picLocks noChangeAspect="1"/>
              </p:cNvPicPr>
              <p:nvPr/>
            </p:nvPicPr>
            <p:blipFill>
              <a:blip r:embed="rId4" cstate="print"/>
              <a:srcRect/>
              <a:stretch>
                <a:fillRect/>
              </a:stretch>
            </p:blipFill>
            <p:spPr bwMode="auto">
              <a:xfrm>
                <a:off x="4815233" y="5615965"/>
                <a:ext cx="137097" cy="117291"/>
              </a:xfrm>
              <a:prstGeom prst="rect">
                <a:avLst/>
              </a:prstGeom>
              <a:noFill/>
              <a:ln w="9525">
                <a:noFill/>
                <a:miter lim="800000"/>
                <a:headEnd/>
                <a:tailEnd/>
              </a:ln>
            </p:spPr>
          </p:pic>
          <p:pic>
            <p:nvPicPr>
              <p:cNvPr id="139" name="图片 139" descr="红旗副本2.png"/>
              <p:cNvPicPr>
                <a:picLocks noChangeAspect="1"/>
              </p:cNvPicPr>
              <p:nvPr/>
            </p:nvPicPr>
            <p:blipFill>
              <a:blip r:embed="rId5" cstate="print"/>
              <a:srcRect/>
              <a:stretch>
                <a:fillRect/>
              </a:stretch>
            </p:blipFill>
            <p:spPr bwMode="auto">
              <a:xfrm>
                <a:off x="5717334" y="2960447"/>
                <a:ext cx="138468" cy="118721"/>
              </a:xfrm>
              <a:prstGeom prst="rect">
                <a:avLst/>
              </a:prstGeom>
              <a:noFill/>
              <a:ln w="9525">
                <a:noFill/>
                <a:miter lim="800000"/>
                <a:headEnd/>
                <a:tailEnd/>
              </a:ln>
            </p:spPr>
          </p:pic>
          <p:pic>
            <p:nvPicPr>
              <p:cNvPr id="140" name="图片 140" descr="红旗副本2.png"/>
              <p:cNvPicPr>
                <a:picLocks noChangeAspect="1"/>
              </p:cNvPicPr>
              <p:nvPr/>
            </p:nvPicPr>
            <p:blipFill>
              <a:blip r:embed="rId6" cstate="print"/>
              <a:srcRect/>
              <a:stretch>
                <a:fillRect/>
              </a:stretch>
            </p:blipFill>
            <p:spPr bwMode="auto">
              <a:xfrm>
                <a:off x="4961928" y="3256535"/>
                <a:ext cx="156292" cy="133026"/>
              </a:xfrm>
              <a:prstGeom prst="rect">
                <a:avLst/>
              </a:prstGeom>
              <a:noFill/>
              <a:ln w="9525">
                <a:noFill/>
                <a:miter lim="800000"/>
                <a:headEnd/>
                <a:tailEnd/>
              </a:ln>
            </p:spPr>
          </p:pic>
          <p:pic>
            <p:nvPicPr>
              <p:cNvPr id="141" name="图片 142" descr="红旗副本2.png"/>
              <p:cNvPicPr>
                <a:picLocks noChangeAspect="1"/>
              </p:cNvPicPr>
              <p:nvPr/>
            </p:nvPicPr>
            <p:blipFill>
              <a:blip r:embed="rId6" cstate="print"/>
              <a:srcRect/>
              <a:stretch>
                <a:fillRect/>
              </a:stretch>
            </p:blipFill>
            <p:spPr bwMode="auto">
              <a:xfrm>
                <a:off x="5144267" y="4376094"/>
                <a:ext cx="156292" cy="133026"/>
              </a:xfrm>
              <a:prstGeom prst="rect">
                <a:avLst/>
              </a:prstGeom>
              <a:noFill/>
              <a:ln w="9525">
                <a:noFill/>
                <a:miter lim="800000"/>
                <a:headEnd/>
                <a:tailEnd/>
              </a:ln>
            </p:spPr>
          </p:pic>
          <p:pic>
            <p:nvPicPr>
              <p:cNvPr id="142" name="图片 143" descr="红旗副本2.png"/>
              <p:cNvPicPr>
                <a:picLocks noChangeAspect="1"/>
              </p:cNvPicPr>
              <p:nvPr/>
            </p:nvPicPr>
            <p:blipFill>
              <a:blip r:embed="rId6" cstate="print"/>
              <a:srcRect/>
              <a:stretch>
                <a:fillRect/>
              </a:stretch>
            </p:blipFill>
            <p:spPr bwMode="auto">
              <a:xfrm>
                <a:off x="5056526" y="3797223"/>
                <a:ext cx="157661" cy="134456"/>
              </a:xfrm>
              <a:prstGeom prst="rect">
                <a:avLst/>
              </a:prstGeom>
              <a:noFill/>
              <a:ln w="9525">
                <a:noFill/>
                <a:miter lim="800000"/>
                <a:headEnd/>
                <a:tailEnd/>
              </a:ln>
            </p:spPr>
          </p:pic>
          <p:pic>
            <p:nvPicPr>
              <p:cNvPr id="143" name="图片 144" descr="红旗副本2.png"/>
              <p:cNvPicPr>
                <a:picLocks noChangeAspect="1"/>
              </p:cNvPicPr>
              <p:nvPr/>
            </p:nvPicPr>
            <p:blipFill>
              <a:blip r:embed="rId7" cstate="print"/>
              <a:srcRect/>
              <a:stretch>
                <a:fillRect/>
              </a:stretch>
            </p:blipFill>
            <p:spPr bwMode="auto">
              <a:xfrm>
                <a:off x="5393785" y="5176764"/>
                <a:ext cx="146694" cy="124444"/>
              </a:xfrm>
              <a:prstGeom prst="rect">
                <a:avLst/>
              </a:prstGeom>
              <a:noFill/>
              <a:ln w="9525">
                <a:noFill/>
                <a:miter lim="800000"/>
                <a:headEnd/>
                <a:tailEnd/>
              </a:ln>
            </p:spPr>
          </p:pic>
          <p:pic>
            <p:nvPicPr>
              <p:cNvPr id="144" name="图片 145" descr="红旗副本2.png"/>
              <p:cNvPicPr>
                <a:picLocks noChangeAspect="1"/>
              </p:cNvPicPr>
              <p:nvPr/>
            </p:nvPicPr>
            <p:blipFill>
              <a:blip r:embed="rId8" cstate="print"/>
              <a:srcRect/>
              <a:stretch>
                <a:fillRect/>
              </a:stretch>
            </p:blipFill>
            <p:spPr bwMode="auto">
              <a:xfrm>
                <a:off x="5533624" y="4664030"/>
                <a:ext cx="116532" cy="98697"/>
              </a:xfrm>
              <a:prstGeom prst="rect">
                <a:avLst/>
              </a:prstGeom>
              <a:noFill/>
              <a:ln w="9525">
                <a:noFill/>
                <a:miter lim="800000"/>
                <a:headEnd/>
                <a:tailEnd/>
              </a:ln>
            </p:spPr>
          </p:pic>
          <p:pic>
            <p:nvPicPr>
              <p:cNvPr id="145" name="图片 146" descr="红旗副本2.png"/>
              <p:cNvPicPr>
                <a:picLocks noChangeAspect="1"/>
              </p:cNvPicPr>
              <p:nvPr/>
            </p:nvPicPr>
            <p:blipFill>
              <a:blip r:embed="rId9" cstate="print"/>
              <a:srcRect/>
              <a:stretch>
                <a:fillRect/>
              </a:stretch>
            </p:blipFill>
            <p:spPr bwMode="auto">
              <a:xfrm>
                <a:off x="3978941" y="3320903"/>
                <a:ext cx="167259" cy="143038"/>
              </a:xfrm>
              <a:prstGeom prst="rect">
                <a:avLst/>
              </a:prstGeom>
              <a:noFill/>
              <a:ln w="9525">
                <a:noFill/>
                <a:miter lim="800000"/>
                <a:headEnd/>
                <a:tailEnd/>
              </a:ln>
            </p:spPr>
          </p:pic>
          <p:pic>
            <p:nvPicPr>
              <p:cNvPr id="146" name="图片 147" descr="红旗副本2.png"/>
              <p:cNvPicPr>
                <a:picLocks noChangeAspect="1"/>
              </p:cNvPicPr>
              <p:nvPr/>
            </p:nvPicPr>
            <p:blipFill>
              <a:blip r:embed="rId10" cstate="print"/>
              <a:srcRect/>
              <a:stretch>
                <a:fillRect/>
              </a:stretch>
            </p:blipFill>
            <p:spPr bwMode="auto">
              <a:xfrm>
                <a:off x="4521846" y="5109048"/>
                <a:ext cx="139840" cy="120152"/>
              </a:xfrm>
              <a:prstGeom prst="rect">
                <a:avLst/>
              </a:prstGeom>
              <a:noFill/>
              <a:ln w="9525">
                <a:noFill/>
                <a:miter lim="800000"/>
                <a:headEnd/>
                <a:tailEnd/>
              </a:ln>
            </p:spPr>
          </p:pic>
          <p:pic>
            <p:nvPicPr>
              <p:cNvPr id="147" name="图片 148" descr="红旗副本2.png"/>
              <p:cNvPicPr>
                <a:picLocks noChangeAspect="1"/>
              </p:cNvPicPr>
              <p:nvPr/>
            </p:nvPicPr>
            <p:blipFill>
              <a:blip r:embed="rId11" cstate="print"/>
              <a:srcRect/>
              <a:stretch>
                <a:fillRect/>
              </a:stretch>
            </p:blipFill>
            <p:spPr bwMode="auto">
              <a:xfrm>
                <a:off x="4684991" y="4167223"/>
                <a:ext cx="146695" cy="125873"/>
              </a:xfrm>
              <a:prstGeom prst="rect">
                <a:avLst/>
              </a:prstGeom>
              <a:noFill/>
              <a:ln w="9525">
                <a:noFill/>
                <a:miter lim="800000"/>
                <a:headEnd/>
                <a:tailEnd/>
              </a:ln>
            </p:spPr>
          </p:pic>
          <p:pic>
            <p:nvPicPr>
              <p:cNvPr id="148" name="图片 149" descr="红旗副本2.png"/>
              <p:cNvPicPr>
                <a:picLocks noChangeAspect="1"/>
              </p:cNvPicPr>
              <p:nvPr/>
            </p:nvPicPr>
            <p:blipFill>
              <a:blip r:embed="rId9" cstate="print"/>
              <a:srcRect/>
              <a:stretch>
                <a:fillRect/>
              </a:stretch>
            </p:blipFill>
            <p:spPr bwMode="auto">
              <a:xfrm>
                <a:off x="4162650" y="4221088"/>
                <a:ext cx="167259" cy="143038"/>
              </a:xfrm>
              <a:prstGeom prst="rect">
                <a:avLst/>
              </a:prstGeom>
              <a:noFill/>
              <a:ln w="9525">
                <a:noFill/>
                <a:miter lim="800000"/>
                <a:headEnd/>
                <a:tailEnd/>
              </a:ln>
            </p:spPr>
          </p:pic>
          <p:pic>
            <p:nvPicPr>
              <p:cNvPr id="149" name="图片 150" descr="红旗副本2.png"/>
              <p:cNvPicPr>
                <a:picLocks noChangeAspect="1"/>
              </p:cNvPicPr>
              <p:nvPr/>
            </p:nvPicPr>
            <p:blipFill>
              <a:blip r:embed="rId6" cstate="print"/>
              <a:srcRect/>
              <a:stretch>
                <a:fillRect/>
              </a:stretch>
            </p:blipFill>
            <p:spPr bwMode="auto">
              <a:xfrm>
                <a:off x="4787814" y="3522587"/>
                <a:ext cx="157661" cy="134456"/>
              </a:xfrm>
              <a:prstGeom prst="rect">
                <a:avLst/>
              </a:prstGeom>
              <a:noFill/>
              <a:ln w="9525">
                <a:noFill/>
                <a:miter lim="800000"/>
                <a:headEnd/>
                <a:tailEnd/>
              </a:ln>
            </p:spPr>
          </p:pic>
          <p:pic>
            <p:nvPicPr>
              <p:cNvPr id="150" name="图片 148" descr="红旗副本2.png"/>
              <p:cNvPicPr>
                <a:picLocks noChangeAspect="1"/>
              </p:cNvPicPr>
              <p:nvPr/>
            </p:nvPicPr>
            <p:blipFill>
              <a:blip r:embed="rId11" cstate="print"/>
              <a:srcRect/>
              <a:stretch>
                <a:fillRect/>
              </a:stretch>
            </p:blipFill>
            <p:spPr bwMode="auto">
              <a:xfrm>
                <a:off x="3422324" y="4746992"/>
                <a:ext cx="146694" cy="125873"/>
              </a:xfrm>
              <a:prstGeom prst="rect">
                <a:avLst/>
              </a:prstGeom>
              <a:noFill/>
              <a:ln w="9525">
                <a:noFill/>
                <a:miter lim="800000"/>
                <a:headEnd/>
                <a:tailEnd/>
              </a:ln>
            </p:spPr>
          </p:pic>
          <p:pic>
            <p:nvPicPr>
              <p:cNvPr id="151" name="图片 139" descr="红旗副本2.png"/>
              <p:cNvPicPr>
                <a:picLocks noChangeAspect="1"/>
              </p:cNvPicPr>
              <p:nvPr/>
            </p:nvPicPr>
            <p:blipFill>
              <a:blip r:embed="rId5" cstate="print"/>
              <a:srcRect/>
              <a:stretch>
                <a:fillRect/>
              </a:stretch>
            </p:blipFill>
            <p:spPr bwMode="auto">
              <a:xfrm>
                <a:off x="5763947" y="2572817"/>
                <a:ext cx="138468" cy="118722"/>
              </a:xfrm>
              <a:prstGeom prst="rect">
                <a:avLst/>
              </a:prstGeom>
              <a:noFill/>
              <a:ln w="9525">
                <a:noFill/>
                <a:miter lim="800000"/>
                <a:headEnd/>
                <a:tailEnd/>
              </a:ln>
            </p:spPr>
          </p:pic>
          <p:pic>
            <p:nvPicPr>
              <p:cNvPr id="152" name="图片 147" descr="红旗副本2.png"/>
              <p:cNvPicPr>
                <a:picLocks noChangeAspect="1"/>
              </p:cNvPicPr>
              <p:nvPr/>
            </p:nvPicPr>
            <p:blipFill>
              <a:blip r:embed="rId10" cstate="print"/>
              <a:srcRect/>
              <a:stretch>
                <a:fillRect/>
              </a:stretch>
            </p:blipFill>
            <p:spPr bwMode="auto">
              <a:xfrm>
                <a:off x="4730232" y="4653136"/>
                <a:ext cx="139840" cy="120152"/>
              </a:xfrm>
              <a:prstGeom prst="rect">
                <a:avLst/>
              </a:prstGeom>
              <a:noFill/>
              <a:ln w="9525">
                <a:noFill/>
                <a:miter lim="800000"/>
                <a:headEnd/>
                <a:tailEnd/>
              </a:ln>
            </p:spPr>
          </p:pic>
          <p:pic>
            <p:nvPicPr>
              <p:cNvPr id="153" name="图片 147" descr="红旗副本2.png"/>
              <p:cNvPicPr>
                <a:picLocks noChangeAspect="1"/>
              </p:cNvPicPr>
              <p:nvPr/>
            </p:nvPicPr>
            <p:blipFill>
              <a:blip r:embed="rId10" cstate="print"/>
              <a:srcRect/>
              <a:stretch>
                <a:fillRect/>
              </a:stretch>
            </p:blipFill>
            <p:spPr bwMode="auto">
              <a:xfrm>
                <a:off x="5789995" y="2072180"/>
                <a:ext cx="139840" cy="120152"/>
              </a:xfrm>
              <a:prstGeom prst="rect">
                <a:avLst/>
              </a:prstGeom>
              <a:noFill/>
              <a:ln w="9525">
                <a:noFill/>
                <a:miter lim="800000"/>
                <a:headEnd/>
                <a:tailEnd/>
              </a:ln>
            </p:spPr>
          </p:pic>
          <p:pic>
            <p:nvPicPr>
              <p:cNvPr id="154" name="图片 141" descr="红旗副本2.png"/>
              <p:cNvPicPr>
                <a:picLocks noChangeAspect="1"/>
              </p:cNvPicPr>
              <p:nvPr/>
            </p:nvPicPr>
            <p:blipFill>
              <a:blip r:embed="rId4" cstate="print"/>
              <a:srcRect/>
              <a:stretch>
                <a:fillRect/>
              </a:stretch>
            </p:blipFill>
            <p:spPr bwMode="auto">
              <a:xfrm>
                <a:off x="5104509" y="3398147"/>
                <a:ext cx="137097" cy="117291"/>
              </a:xfrm>
              <a:prstGeom prst="rect">
                <a:avLst/>
              </a:prstGeom>
              <a:noFill/>
              <a:ln w="9525">
                <a:noFill/>
                <a:miter lim="800000"/>
                <a:headEnd/>
                <a:tailEnd/>
              </a:ln>
            </p:spPr>
          </p:pic>
          <p:pic>
            <p:nvPicPr>
              <p:cNvPr id="155" name="图片 156" descr="红旗副本2.png"/>
              <p:cNvPicPr>
                <a:picLocks noChangeAspect="1"/>
              </p:cNvPicPr>
              <p:nvPr/>
            </p:nvPicPr>
            <p:blipFill>
              <a:blip r:embed="rId4" cstate="print"/>
              <a:srcRect/>
              <a:stretch>
                <a:fillRect/>
              </a:stretch>
            </p:blipFill>
            <p:spPr bwMode="auto">
              <a:xfrm>
                <a:off x="4304928" y="5661248"/>
                <a:ext cx="137097" cy="117291"/>
              </a:xfrm>
              <a:prstGeom prst="rect">
                <a:avLst/>
              </a:prstGeom>
              <a:noFill/>
              <a:ln w="9525">
                <a:noFill/>
                <a:miter lim="800000"/>
                <a:headEnd/>
                <a:tailEnd/>
              </a:ln>
            </p:spPr>
          </p:pic>
        </p:grpSp>
      </p:grpSp>
      <p:cxnSp>
        <p:nvCxnSpPr>
          <p:cNvPr id="156" name="AutoShape 7"/>
          <p:cNvCxnSpPr>
            <a:cxnSpLocks noChangeShapeType="1"/>
          </p:cNvCxnSpPr>
          <p:nvPr/>
        </p:nvCxnSpPr>
        <p:spPr bwMode="auto">
          <a:xfrm>
            <a:off x="3143672" y="2921033"/>
            <a:ext cx="324000" cy="5768"/>
          </a:xfrm>
          <a:prstGeom prst="straightConnector1">
            <a:avLst/>
          </a:prstGeom>
          <a:noFill/>
          <a:ln w="25400">
            <a:solidFill>
              <a:srgbClr val="C2C2C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标题 4"/>
          <p:cNvSpPr>
            <a:spLocks noGrp="1"/>
          </p:cNvSpPr>
          <p:nvPr>
            <p:ph type="title"/>
          </p:nvPr>
        </p:nvSpPr>
        <p:spPr/>
        <p:txBody>
          <a:bodyPr/>
          <a:lstStyle/>
          <a:p>
            <a:r>
              <a:rPr lang="zh-CN" altLang="en-US" dirty="0" smtClean="0"/>
              <a:t>联动优势的业务不断发展壮大</a:t>
            </a:r>
            <a:endParaRPr lang="zh-CN" altLang="en-US" dirty="0"/>
          </a:p>
        </p:txBody>
      </p:sp>
    </p:spTree>
    <p:extLst>
      <p:ext uri="{BB962C8B-B14F-4D97-AF65-F5344CB8AC3E}">
        <p14:creationId xmlns:p14="http://schemas.microsoft.com/office/powerpoint/2010/main" val="782057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3" name="图片 58" descr="照片 291.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7765" y="1240653"/>
            <a:ext cx="3109898" cy="232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图片 59" descr="IMG_3708.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00938" y="1241656"/>
            <a:ext cx="3398837" cy="234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图片 60" descr="IMG_9720.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27540" y="1243560"/>
            <a:ext cx="2915244" cy="231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 name="直接箭头连接符 76"/>
          <p:cNvCxnSpPr/>
          <p:nvPr/>
        </p:nvCxnSpPr>
        <p:spPr>
          <a:xfrm flipV="1">
            <a:off x="2112963" y="3561157"/>
            <a:ext cx="0" cy="31802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297" name="TextBox 68"/>
          <p:cNvSpPr txBox="1">
            <a:spLocks noChangeArrowheads="1"/>
          </p:cNvSpPr>
          <p:nvPr/>
        </p:nvSpPr>
        <p:spPr bwMode="auto">
          <a:xfrm>
            <a:off x="1300163" y="3731021"/>
            <a:ext cx="779462" cy="307777"/>
          </a:xfrm>
          <a:prstGeom prst="rect">
            <a:avLst/>
          </a:prstGeom>
          <a:effectLst>
            <a:outerShdw blurRad="25400" dir="8100000" algn="tr" rotWithShape="0">
              <a:prstClr val="black">
                <a:alpha val="40000"/>
              </a:prstClr>
            </a:outerShdw>
          </a:effectLst>
          <a:extLst/>
        </p:spPr>
        <p:txBody>
          <a:bodyPr wrap="square">
            <a:spAutoFit/>
          </a:bodyPr>
          <a:lstStyle>
            <a:defPPr>
              <a:defRPr lang="zh-CN"/>
            </a:defPPr>
            <a:lvl1pPr>
              <a:defRPr sz="1400">
                <a:solidFill>
                  <a:schemeClr val="tx1">
                    <a:lumMod val="75000"/>
                    <a:lumOff val="25000"/>
                  </a:schemeClr>
                </a:solidFill>
                <a:latin typeface="微软雅黑" pitchFamily="34" charset="-122"/>
                <a:ea typeface="微软雅黑" pitchFamily="34" charset="-122"/>
              </a:defRPr>
            </a:lvl1pPr>
          </a:lstStyle>
          <a:p>
            <a:r>
              <a:rPr lang="en-US" altLang="zh-CN" dirty="0"/>
              <a:t>2013</a:t>
            </a:r>
            <a:endParaRPr lang="zh-CN" altLang="en-US" dirty="0"/>
          </a:p>
        </p:txBody>
      </p:sp>
      <p:sp>
        <p:nvSpPr>
          <p:cNvPr id="12298" name="TextBox 69"/>
          <p:cNvSpPr txBox="1">
            <a:spLocks noChangeArrowheads="1"/>
          </p:cNvSpPr>
          <p:nvPr/>
        </p:nvSpPr>
        <p:spPr bwMode="auto">
          <a:xfrm>
            <a:off x="1300163" y="4170758"/>
            <a:ext cx="779462" cy="307777"/>
          </a:xfrm>
          <a:prstGeom prst="rect">
            <a:avLst/>
          </a:prstGeom>
          <a:effectLst>
            <a:outerShdw blurRad="25400" dir="8100000" algn="tr" rotWithShape="0">
              <a:prstClr val="black">
                <a:alpha val="40000"/>
              </a:prstClr>
            </a:outerShdw>
          </a:effectLst>
          <a:extLst/>
        </p:spPr>
        <p:txBody>
          <a:bodyPr wrap="square">
            <a:spAutoFit/>
          </a:bodyPr>
          <a:lstStyle>
            <a:defPPr>
              <a:defRPr lang="zh-CN"/>
            </a:defPPr>
            <a:lvl1pPr>
              <a:defRPr sz="1400">
                <a:solidFill>
                  <a:schemeClr val="tx1">
                    <a:lumMod val="75000"/>
                    <a:lumOff val="25000"/>
                  </a:schemeClr>
                </a:solidFill>
                <a:latin typeface="微软雅黑" pitchFamily="34" charset="-122"/>
                <a:ea typeface="微软雅黑" pitchFamily="34" charset="-122"/>
              </a:defRPr>
            </a:lvl1pPr>
          </a:lstStyle>
          <a:p>
            <a:r>
              <a:rPr lang="en-US" altLang="zh-CN" dirty="0"/>
              <a:t>2012</a:t>
            </a:r>
            <a:endParaRPr lang="zh-CN" altLang="en-US" dirty="0"/>
          </a:p>
        </p:txBody>
      </p:sp>
      <p:sp>
        <p:nvSpPr>
          <p:cNvPr id="12299" name="TextBox 70"/>
          <p:cNvSpPr txBox="1">
            <a:spLocks noChangeArrowheads="1"/>
          </p:cNvSpPr>
          <p:nvPr/>
        </p:nvSpPr>
        <p:spPr bwMode="auto">
          <a:xfrm>
            <a:off x="1300163" y="4515246"/>
            <a:ext cx="779462" cy="307777"/>
          </a:xfrm>
          <a:prstGeom prst="rect">
            <a:avLst/>
          </a:prstGeom>
          <a:effectLst>
            <a:outerShdw blurRad="25400" dir="8100000" algn="tr" rotWithShape="0">
              <a:prstClr val="black">
                <a:alpha val="40000"/>
              </a:prstClr>
            </a:outerShdw>
          </a:effectLst>
          <a:extLst/>
        </p:spPr>
        <p:txBody>
          <a:bodyPr wrap="square">
            <a:spAutoFit/>
          </a:bodyPr>
          <a:lstStyle>
            <a:defPPr>
              <a:defRPr lang="zh-CN"/>
            </a:defPPr>
            <a:lvl1pPr>
              <a:defRPr sz="1400">
                <a:solidFill>
                  <a:schemeClr val="tx1">
                    <a:lumMod val="75000"/>
                    <a:lumOff val="25000"/>
                  </a:schemeClr>
                </a:solidFill>
                <a:latin typeface="微软雅黑" pitchFamily="34" charset="-122"/>
                <a:ea typeface="微软雅黑" pitchFamily="34" charset="-122"/>
              </a:defRPr>
            </a:lvl1pPr>
          </a:lstStyle>
          <a:p>
            <a:r>
              <a:rPr lang="en-US" altLang="zh-CN" dirty="0"/>
              <a:t>2011</a:t>
            </a:r>
            <a:endParaRPr lang="zh-CN" altLang="en-US" dirty="0"/>
          </a:p>
        </p:txBody>
      </p:sp>
      <p:sp>
        <p:nvSpPr>
          <p:cNvPr id="12300" name="TextBox 71"/>
          <p:cNvSpPr txBox="1">
            <a:spLocks noChangeArrowheads="1"/>
          </p:cNvSpPr>
          <p:nvPr/>
        </p:nvSpPr>
        <p:spPr bwMode="auto">
          <a:xfrm>
            <a:off x="1300163" y="4874021"/>
            <a:ext cx="779462" cy="307777"/>
          </a:xfrm>
          <a:prstGeom prst="rect">
            <a:avLst/>
          </a:prstGeom>
          <a:effectLst>
            <a:outerShdw blurRad="25400" dir="8100000" algn="tr" rotWithShape="0">
              <a:prstClr val="black">
                <a:alpha val="40000"/>
              </a:prstClr>
            </a:outerShdw>
          </a:effectLst>
          <a:extLst/>
        </p:spPr>
        <p:txBody>
          <a:bodyPr wrap="square">
            <a:spAutoFit/>
          </a:bodyPr>
          <a:lstStyle>
            <a:defPPr>
              <a:defRPr lang="zh-CN"/>
            </a:defPPr>
            <a:lvl1pPr>
              <a:defRPr sz="1400">
                <a:solidFill>
                  <a:schemeClr val="tx1">
                    <a:lumMod val="75000"/>
                    <a:lumOff val="25000"/>
                  </a:schemeClr>
                </a:solidFill>
                <a:latin typeface="微软雅黑" pitchFamily="34" charset="-122"/>
                <a:ea typeface="微软雅黑" pitchFamily="34" charset="-122"/>
              </a:defRPr>
            </a:lvl1pPr>
          </a:lstStyle>
          <a:p>
            <a:r>
              <a:rPr lang="en-US" altLang="zh-CN"/>
              <a:t>2010</a:t>
            </a:r>
            <a:endParaRPr lang="zh-CN" altLang="en-US"/>
          </a:p>
        </p:txBody>
      </p:sp>
      <p:sp>
        <p:nvSpPr>
          <p:cNvPr id="12301" name="TextBox 72"/>
          <p:cNvSpPr txBox="1">
            <a:spLocks noChangeArrowheads="1"/>
          </p:cNvSpPr>
          <p:nvPr/>
        </p:nvSpPr>
        <p:spPr bwMode="auto">
          <a:xfrm>
            <a:off x="1300163" y="5343921"/>
            <a:ext cx="779462" cy="307777"/>
          </a:xfrm>
          <a:prstGeom prst="rect">
            <a:avLst/>
          </a:prstGeom>
          <a:effectLst>
            <a:outerShdw blurRad="25400" dir="8100000" algn="tr" rotWithShape="0">
              <a:prstClr val="black">
                <a:alpha val="40000"/>
              </a:prstClr>
            </a:outerShdw>
          </a:effectLst>
          <a:extLst/>
        </p:spPr>
        <p:txBody>
          <a:bodyPr wrap="square">
            <a:spAutoFit/>
          </a:bodyPr>
          <a:lstStyle>
            <a:defPPr>
              <a:defRPr lang="zh-CN"/>
            </a:defPPr>
            <a:lvl1pPr>
              <a:defRPr sz="1400">
                <a:solidFill>
                  <a:schemeClr val="tx1">
                    <a:lumMod val="75000"/>
                    <a:lumOff val="25000"/>
                  </a:schemeClr>
                </a:solidFill>
                <a:latin typeface="微软雅黑" pitchFamily="34" charset="-122"/>
                <a:ea typeface="微软雅黑" pitchFamily="34" charset="-122"/>
              </a:defRPr>
            </a:lvl1pPr>
          </a:lstStyle>
          <a:p>
            <a:r>
              <a:rPr lang="en-US" altLang="zh-CN" dirty="0"/>
              <a:t>2009</a:t>
            </a:r>
            <a:endParaRPr lang="zh-CN" altLang="en-US" dirty="0"/>
          </a:p>
        </p:txBody>
      </p:sp>
      <p:sp>
        <p:nvSpPr>
          <p:cNvPr id="12302" name="TextBox 73"/>
          <p:cNvSpPr txBox="1">
            <a:spLocks noChangeArrowheads="1"/>
          </p:cNvSpPr>
          <p:nvPr/>
        </p:nvSpPr>
        <p:spPr bwMode="auto">
          <a:xfrm>
            <a:off x="1271588" y="6323408"/>
            <a:ext cx="781050" cy="307777"/>
          </a:xfrm>
          <a:prstGeom prst="rect">
            <a:avLst/>
          </a:prstGeom>
          <a:effectLst>
            <a:outerShdw blurRad="25400" dir="8100000" algn="tr" rotWithShape="0">
              <a:prstClr val="black">
                <a:alpha val="40000"/>
              </a:prstClr>
            </a:outerShdw>
          </a:effectLst>
          <a:extLst/>
        </p:spPr>
        <p:txBody>
          <a:bodyPr wrap="square">
            <a:spAutoFit/>
          </a:bodyPr>
          <a:lstStyle>
            <a:defPPr>
              <a:defRPr lang="zh-CN"/>
            </a:defPPr>
            <a:lvl1pPr>
              <a:defRPr sz="1400">
                <a:solidFill>
                  <a:schemeClr val="tx1">
                    <a:lumMod val="75000"/>
                    <a:lumOff val="25000"/>
                  </a:schemeClr>
                </a:solidFill>
                <a:latin typeface="微软雅黑" pitchFamily="34" charset="-122"/>
                <a:ea typeface="微软雅黑" pitchFamily="34" charset="-122"/>
              </a:defRPr>
            </a:lvl1pPr>
          </a:lstStyle>
          <a:p>
            <a:r>
              <a:rPr lang="en-US" altLang="zh-CN" dirty="0"/>
              <a:t>2006</a:t>
            </a:r>
            <a:endParaRPr lang="zh-CN" altLang="en-US" dirty="0"/>
          </a:p>
        </p:txBody>
      </p:sp>
      <p:sp>
        <p:nvSpPr>
          <p:cNvPr id="95" name="圆角矩形 94"/>
          <p:cNvSpPr/>
          <p:nvPr/>
        </p:nvSpPr>
        <p:spPr>
          <a:xfrm>
            <a:off x="1143000" y="3284984"/>
            <a:ext cx="819150" cy="2873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a:solidFill>
                  <a:prstClr val="white"/>
                </a:solidFill>
              </a:rPr>
              <a:t>2012.9</a:t>
            </a:r>
            <a:endParaRPr lang="zh-CN" altLang="en-US" sz="1400" dirty="0">
              <a:solidFill>
                <a:prstClr val="white"/>
              </a:solidFill>
            </a:endParaRPr>
          </a:p>
        </p:txBody>
      </p:sp>
      <p:sp>
        <p:nvSpPr>
          <p:cNvPr id="96" name="圆角矩形 95"/>
          <p:cNvSpPr/>
          <p:nvPr/>
        </p:nvSpPr>
        <p:spPr>
          <a:xfrm>
            <a:off x="4427538" y="3296095"/>
            <a:ext cx="819150" cy="28733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400" dirty="0">
                <a:solidFill>
                  <a:prstClr val="white"/>
                </a:solidFill>
              </a:rPr>
              <a:t>2012.5</a:t>
            </a:r>
            <a:endParaRPr lang="zh-CN" altLang="en-US" sz="1400" dirty="0">
              <a:solidFill>
                <a:prstClr val="white"/>
              </a:solidFill>
            </a:endParaRPr>
          </a:p>
        </p:txBody>
      </p:sp>
      <p:sp>
        <p:nvSpPr>
          <p:cNvPr id="97" name="圆角矩形 96"/>
          <p:cNvSpPr/>
          <p:nvPr/>
        </p:nvSpPr>
        <p:spPr>
          <a:xfrm>
            <a:off x="7515225" y="3311971"/>
            <a:ext cx="819150" cy="2889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400" dirty="0">
                <a:solidFill>
                  <a:prstClr val="white"/>
                </a:solidFill>
              </a:rPr>
              <a:t>2009.6</a:t>
            </a:r>
            <a:endParaRPr lang="zh-CN" altLang="en-US" sz="1400" dirty="0">
              <a:solidFill>
                <a:prstClr val="white"/>
              </a:solidFill>
            </a:endParaRPr>
          </a:p>
        </p:txBody>
      </p:sp>
      <p:sp>
        <p:nvSpPr>
          <p:cNvPr id="12306" name="Text Box 36"/>
          <p:cNvSpPr>
            <a:spLocks noChangeArrowheads="1"/>
          </p:cNvSpPr>
          <p:nvPr/>
        </p:nvSpPr>
        <p:spPr bwMode="auto">
          <a:xfrm>
            <a:off x="2208213" y="3638947"/>
            <a:ext cx="8691562" cy="523220"/>
          </a:xfrm>
          <a:prstGeom prst="rect">
            <a:avLst/>
          </a:prstGeom>
          <a:effectLst>
            <a:outerShdw blurRad="25400" dir="8100000" algn="tr" rotWithShape="0">
              <a:prstClr val="black">
                <a:alpha val="40000"/>
              </a:prstClr>
            </a:outerShdw>
          </a:effectLst>
          <a:extLst/>
        </p:spPr>
        <p:txBody>
          <a:bodyPr wrap="square">
            <a:spAutoFit/>
          </a:bodyPr>
          <a:lstStyle/>
          <a:p>
            <a:r>
              <a:rPr lang="zh-CN" altLang="en-US" sz="1400" dirty="0">
                <a:solidFill>
                  <a:srgbClr val="C00000"/>
                </a:solidFill>
                <a:latin typeface="微软雅黑" pitchFamily="34" charset="-122"/>
                <a:ea typeface="微软雅黑" pitchFamily="34" charset="-122"/>
                <a:sym typeface="仿宋_GB2312" charset="-122"/>
              </a:rPr>
              <a:t>获评发改委、工信部、财政部、商务部和国家税务总局五部委2013-2014年度国家规划布局内重点软件企业</a:t>
            </a:r>
            <a:endParaRPr lang="en-US" altLang="zh-CN" sz="1400" dirty="0">
              <a:solidFill>
                <a:srgbClr val="C00000"/>
              </a:solidFill>
              <a:latin typeface="微软雅黑" pitchFamily="34" charset="-122"/>
              <a:ea typeface="微软雅黑" pitchFamily="34" charset="-122"/>
              <a:sym typeface="仿宋_GB2312" charset="-122"/>
            </a:endParaRPr>
          </a:p>
          <a:p>
            <a:r>
              <a:rPr lang="zh-CN" altLang="en-US" sz="1400" dirty="0">
                <a:solidFill>
                  <a:srgbClr val="C00000"/>
                </a:solidFill>
                <a:latin typeface="微软雅黑" pitchFamily="34" charset="-122"/>
                <a:ea typeface="微软雅黑" pitchFamily="34" charset="-122"/>
                <a:sym typeface="仿宋_GB2312" charset="-122"/>
              </a:rPr>
              <a:t>获评北京市国家税务局、北京市地方税务局“纳税信用</a:t>
            </a:r>
            <a:r>
              <a:rPr lang="en-US" altLang="zh-CN" sz="1400" dirty="0">
                <a:solidFill>
                  <a:srgbClr val="C00000"/>
                </a:solidFill>
                <a:latin typeface="微软雅黑" pitchFamily="34" charset="-122"/>
                <a:ea typeface="微软雅黑" pitchFamily="34" charset="-122"/>
                <a:sym typeface="仿宋_GB2312" charset="-122"/>
              </a:rPr>
              <a:t>A</a:t>
            </a:r>
            <a:r>
              <a:rPr lang="zh-CN" altLang="en-US" sz="1400" dirty="0">
                <a:solidFill>
                  <a:srgbClr val="C00000"/>
                </a:solidFill>
                <a:latin typeface="微软雅黑" pitchFamily="34" charset="-122"/>
                <a:ea typeface="微软雅黑" pitchFamily="34" charset="-122"/>
                <a:sym typeface="仿宋_GB2312" charset="-122"/>
              </a:rPr>
              <a:t>级企业”</a:t>
            </a:r>
          </a:p>
        </p:txBody>
      </p:sp>
      <p:sp>
        <p:nvSpPr>
          <p:cNvPr id="12307" name="Text Box 36"/>
          <p:cNvSpPr>
            <a:spLocks noChangeArrowheads="1"/>
          </p:cNvSpPr>
          <p:nvPr/>
        </p:nvSpPr>
        <p:spPr bwMode="auto">
          <a:xfrm>
            <a:off x="2208213" y="4215209"/>
            <a:ext cx="5727700" cy="307975"/>
          </a:xfrm>
          <a:prstGeom prst="rect">
            <a:avLst/>
          </a:prstGeom>
          <a:effectLst>
            <a:outerShdw blurRad="25400" dir="8100000" algn="tr" rotWithShape="0">
              <a:prstClr val="black">
                <a:alpha val="40000"/>
              </a:prstClr>
            </a:outerShdw>
          </a:effectLst>
          <a:extLst/>
        </p:spPr>
        <p:txBody>
          <a:bodyPr wrap="square">
            <a:spAutoFit/>
          </a:bodyPr>
          <a:lstStyle/>
          <a:p>
            <a:r>
              <a:rPr lang="zh-CN" altLang="en-US" sz="1400" dirty="0">
                <a:solidFill>
                  <a:schemeClr val="tx1">
                    <a:lumMod val="75000"/>
                    <a:lumOff val="25000"/>
                  </a:schemeClr>
                </a:solidFill>
                <a:latin typeface="微软雅黑" pitchFamily="34" charset="-122"/>
                <a:ea typeface="微软雅黑" pitchFamily="34" charset="-122"/>
                <a:sym typeface="仿宋_GB2312" charset="-122"/>
              </a:rPr>
              <a:t>获选中国支付清算协会移动支付工作委员会副主任单位</a:t>
            </a:r>
            <a:endParaRPr lang="en-US" altLang="zh-CN" sz="1400" dirty="0">
              <a:solidFill>
                <a:schemeClr val="tx1">
                  <a:lumMod val="75000"/>
                  <a:lumOff val="25000"/>
                </a:schemeClr>
              </a:solidFill>
              <a:latin typeface="微软雅黑" pitchFamily="34" charset="-122"/>
              <a:ea typeface="微软雅黑" pitchFamily="34" charset="-122"/>
              <a:sym typeface="仿宋_GB2312" charset="-122"/>
            </a:endParaRPr>
          </a:p>
        </p:txBody>
      </p:sp>
      <p:sp>
        <p:nvSpPr>
          <p:cNvPr id="12308" name="Text Box 36"/>
          <p:cNvSpPr>
            <a:spLocks noChangeArrowheads="1"/>
          </p:cNvSpPr>
          <p:nvPr/>
        </p:nvSpPr>
        <p:spPr bwMode="auto">
          <a:xfrm>
            <a:off x="2208213" y="4575572"/>
            <a:ext cx="6640512" cy="307975"/>
          </a:xfrm>
          <a:prstGeom prst="rect">
            <a:avLst/>
          </a:prstGeom>
          <a:effectLst>
            <a:outerShdw blurRad="25400" dir="8100000" algn="tr" rotWithShape="0">
              <a:prstClr val="black">
                <a:alpha val="40000"/>
              </a:prstClr>
            </a:outerShdw>
          </a:effectLst>
          <a:extLst/>
        </p:spPr>
        <p:txBody>
          <a:bodyPr wrap="square">
            <a:spAutoFit/>
          </a:bodyPr>
          <a:lstStyle/>
          <a:p>
            <a:r>
              <a:rPr lang="zh-CN" altLang="en-US" sz="1400" dirty="0">
                <a:solidFill>
                  <a:schemeClr val="tx1">
                    <a:lumMod val="75000"/>
                    <a:lumOff val="25000"/>
                  </a:schemeClr>
                </a:solidFill>
                <a:latin typeface="微软雅黑" pitchFamily="34" charset="-122"/>
                <a:ea typeface="微软雅黑" pitchFamily="34" charset="-122"/>
                <a:sym typeface="仿宋_GB2312" charset="-122"/>
              </a:rPr>
              <a:t>获得中国人民银行颁发的</a:t>
            </a:r>
            <a:r>
              <a:rPr lang="en-US" altLang="zh-CN" sz="1400" dirty="0">
                <a:solidFill>
                  <a:schemeClr val="tx1">
                    <a:lumMod val="75000"/>
                    <a:lumOff val="25000"/>
                  </a:schemeClr>
                </a:solidFill>
                <a:latin typeface="微软雅黑" pitchFamily="34" charset="-122"/>
                <a:ea typeface="微软雅黑" pitchFamily="34" charset="-122"/>
                <a:sym typeface="仿宋_GB2312" charset="-122"/>
              </a:rPr>
              <a:t>《</a:t>
            </a:r>
            <a:r>
              <a:rPr lang="zh-CN" altLang="en-US" sz="1400" dirty="0">
                <a:solidFill>
                  <a:schemeClr val="tx1">
                    <a:lumMod val="75000"/>
                    <a:lumOff val="25000"/>
                  </a:schemeClr>
                </a:solidFill>
                <a:latin typeface="微软雅黑" pitchFamily="34" charset="-122"/>
                <a:ea typeface="微软雅黑" pitchFamily="34" charset="-122"/>
                <a:sym typeface="仿宋_GB2312" charset="-122"/>
              </a:rPr>
              <a:t>非金融机构支付业务许可证</a:t>
            </a:r>
            <a:r>
              <a:rPr lang="en-US" altLang="zh-CN" sz="1400" dirty="0">
                <a:solidFill>
                  <a:schemeClr val="tx1">
                    <a:lumMod val="75000"/>
                    <a:lumOff val="25000"/>
                  </a:schemeClr>
                </a:solidFill>
                <a:latin typeface="微软雅黑" pitchFamily="34" charset="-122"/>
                <a:ea typeface="微软雅黑" pitchFamily="34" charset="-122"/>
                <a:sym typeface="仿宋_GB2312" charset="-122"/>
              </a:rPr>
              <a:t>》</a:t>
            </a:r>
            <a:endParaRPr lang="zh-CN" altLang="en-US" sz="1400" dirty="0">
              <a:solidFill>
                <a:schemeClr val="tx1">
                  <a:lumMod val="75000"/>
                  <a:lumOff val="25000"/>
                </a:schemeClr>
              </a:solidFill>
              <a:latin typeface="微软雅黑" pitchFamily="34" charset="-122"/>
              <a:ea typeface="微软雅黑" pitchFamily="34" charset="-122"/>
              <a:sym typeface="仿宋_GB2312" charset="-122"/>
            </a:endParaRPr>
          </a:p>
        </p:txBody>
      </p:sp>
      <p:sp>
        <p:nvSpPr>
          <p:cNvPr id="12309" name="Text Box 32"/>
          <p:cNvSpPr>
            <a:spLocks noChangeArrowheads="1"/>
          </p:cNvSpPr>
          <p:nvPr/>
        </p:nvSpPr>
        <p:spPr bwMode="auto">
          <a:xfrm>
            <a:off x="2208213" y="4948634"/>
            <a:ext cx="6119812" cy="307975"/>
          </a:xfrm>
          <a:prstGeom prst="rect">
            <a:avLst/>
          </a:prstGeom>
          <a:effectLst>
            <a:outerShdw blurRad="25400" dir="8100000" algn="tr" rotWithShape="0">
              <a:prstClr val="black">
                <a:alpha val="40000"/>
              </a:prstClr>
            </a:outerShdw>
          </a:effectLst>
          <a:extLst/>
        </p:spPr>
        <p:txBody>
          <a:bodyPr wrap="square">
            <a:spAutoFit/>
          </a:bodyPr>
          <a:lstStyle/>
          <a:p>
            <a:r>
              <a:rPr lang="zh-CN" altLang="en-US" sz="1400" dirty="0">
                <a:solidFill>
                  <a:schemeClr val="tx1">
                    <a:lumMod val="75000"/>
                    <a:lumOff val="25000"/>
                  </a:schemeClr>
                </a:solidFill>
                <a:latin typeface="微软雅黑" pitchFamily="34" charset="-122"/>
                <a:ea typeface="微软雅黑" pitchFamily="34" charset="-122"/>
                <a:sym typeface="仿宋_GB2312" charset="-122"/>
              </a:rPr>
              <a:t>获评“中关村国家自主创新示范区‘十百千工程’”首批重点培育企业</a:t>
            </a:r>
          </a:p>
        </p:txBody>
      </p:sp>
      <p:sp>
        <p:nvSpPr>
          <p:cNvPr id="12310" name="Text Box 28"/>
          <p:cNvSpPr>
            <a:spLocks noChangeArrowheads="1"/>
          </p:cNvSpPr>
          <p:nvPr/>
        </p:nvSpPr>
        <p:spPr bwMode="auto">
          <a:xfrm>
            <a:off x="2208213" y="5294709"/>
            <a:ext cx="6477000" cy="523875"/>
          </a:xfrm>
          <a:prstGeom prst="rect">
            <a:avLst/>
          </a:prstGeom>
          <a:effectLst>
            <a:outerShdw blurRad="25400" dir="8100000" algn="tr" rotWithShape="0">
              <a:prstClr val="black">
                <a:alpha val="40000"/>
              </a:prstClr>
            </a:outerShdw>
          </a:effectLst>
          <a:extLst/>
        </p:spPr>
        <p:txBody>
          <a:bodyPr wrap="square">
            <a:spAutoFit/>
          </a:bodyPr>
          <a:lstStyle/>
          <a:p>
            <a:r>
              <a:rPr lang="zh-CN" altLang="en-US" sz="1400" dirty="0">
                <a:solidFill>
                  <a:schemeClr val="tx1">
                    <a:lumMod val="75000"/>
                    <a:lumOff val="25000"/>
                  </a:schemeClr>
                </a:solidFill>
                <a:latin typeface="微软雅黑" pitchFamily="34" charset="-122"/>
                <a:ea typeface="微软雅黑" pitchFamily="34" charset="-122"/>
                <a:sym typeface="仿宋_GB2312" charset="-122"/>
              </a:rPr>
              <a:t>副市长苟仲文带领的北京市及中关村科技园区领导到公司视察工作</a:t>
            </a:r>
            <a:endParaRPr lang="en-US" sz="1400" dirty="0">
              <a:solidFill>
                <a:schemeClr val="tx1">
                  <a:lumMod val="75000"/>
                  <a:lumOff val="25000"/>
                </a:schemeClr>
              </a:solidFill>
              <a:latin typeface="微软雅黑" pitchFamily="34" charset="-122"/>
              <a:ea typeface="微软雅黑" pitchFamily="34" charset="-122"/>
              <a:sym typeface="仿宋_GB2312" charset="-122"/>
            </a:endParaRPr>
          </a:p>
          <a:p>
            <a:r>
              <a:rPr lang="zh-CN" altLang="en-US" sz="1400" dirty="0">
                <a:solidFill>
                  <a:schemeClr val="tx1">
                    <a:lumMod val="75000"/>
                    <a:lumOff val="25000"/>
                  </a:schemeClr>
                </a:solidFill>
                <a:latin typeface="微软雅黑" pitchFamily="34" charset="-122"/>
                <a:ea typeface="微软雅黑" pitchFamily="34" charset="-122"/>
                <a:sym typeface="仿宋_GB2312" charset="-122"/>
              </a:rPr>
              <a:t>基于“移动支付和服务平台项目”列入发改委第一批信息化试点企业（项目）</a:t>
            </a:r>
            <a:endParaRPr lang="en-US" sz="1400" dirty="0">
              <a:solidFill>
                <a:schemeClr val="tx1">
                  <a:lumMod val="75000"/>
                  <a:lumOff val="25000"/>
                </a:schemeClr>
              </a:solidFill>
              <a:latin typeface="微软雅黑" pitchFamily="34" charset="-122"/>
              <a:ea typeface="微软雅黑" pitchFamily="34" charset="-122"/>
              <a:sym typeface="仿宋_GB2312" charset="-122"/>
            </a:endParaRPr>
          </a:p>
        </p:txBody>
      </p:sp>
      <p:grpSp>
        <p:nvGrpSpPr>
          <p:cNvPr id="12311" name="组合 32"/>
          <p:cNvGrpSpPr>
            <a:grpSpLocks/>
          </p:cNvGrpSpPr>
          <p:nvPr/>
        </p:nvGrpSpPr>
        <p:grpSpPr bwMode="auto">
          <a:xfrm>
            <a:off x="2112963" y="4162822"/>
            <a:ext cx="8591550" cy="2592387"/>
            <a:chOff x="969839" y="4221088"/>
            <a:chExt cx="8370887" cy="2592462"/>
          </a:xfrm>
        </p:grpSpPr>
        <p:cxnSp>
          <p:nvCxnSpPr>
            <p:cNvPr id="78" name="直接连接符 77"/>
            <p:cNvCxnSpPr/>
            <p:nvPr/>
          </p:nvCxnSpPr>
          <p:spPr>
            <a:xfrm>
              <a:off x="969839" y="4221088"/>
              <a:ext cx="83476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969839" y="6813550"/>
              <a:ext cx="83476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969839" y="5876898"/>
              <a:ext cx="83476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969839" y="5373646"/>
              <a:ext cx="83476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969839" y="4941834"/>
              <a:ext cx="83476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69839" y="4581460"/>
              <a:ext cx="83476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993039" y="6308710"/>
              <a:ext cx="834768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312" name="TextBox 72"/>
          <p:cNvSpPr txBox="1">
            <a:spLocks noChangeArrowheads="1"/>
          </p:cNvSpPr>
          <p:nvPr/>
        </p:nvSpPr>
        <p:spPr bwMode="auto">
          <a:xfrm>
            <a:off x="1284288" y="5882083"/>
            <a:ext cx="779462" cy="307777"/>
          </a:xfrm>
          <a:prstGeom prst="rect">
            <a:avLst/>
          </a:prstGeom>
          <a:effectLst>
            <a:outerShdw blurRad="25400" dir="8100000" algn="tr" rotWithShape="0">
              <a:prstClr val="black">
                <a:alpha val="40000"/>
              </a:prstClr>
            </a:outerShdw>
          </a:effectLst>
          <a:extLst/>
        </p:spPr>
        <p:txBody>
          <a:bodyPr wrap="square">
            <a:spAutoFit/>
          </a:bodyPr>
          <a:lstStyle>
            <a:defPPr>
              <a:defRPr lang="zh-CN"/>
            </a:defPPr>
            <a:lvl1pPr>
              <a:defRPr sz="1400">
                <a:solidFill>
                  <a:schemeClr val="tx1">
                    <a:lumMod val="75000"/>
                    <a:lumOff val="25000"/>
                  </a:schemeClr>
                </a:solidFill>
                <a:latin typeface="微软雅黑" pitchFamily="34" charset="-122"/>
                <a:ea typeface="微软雅黑" pitchFamily="34" charset="-122"/>
              </a:defRPr>
            </a:lvl1pPr>
          </a:lstStyle>
          <a:p>
            <a:r>
              <a:rPr lang="en-US" altLang="zh-CN" dirty="0"/>
              <a:t>2008</a:t>
            </a:r>
            <a:endParaRPr lang="zh-CN" altLang="en-US" dirty="0"/>
          </a:p>
        </p:txBody>
      </p:sp>
      <p:sp>
        <p:nvSpPr>
          <p:cNvPr id="12313" name="Text Box 24"/>
          <p:cNvSpPr>
            <a:spLocks noChangeArrowheads="1"/>
          </p:cNvSpPr>
          <p:nvPr/>
        </p:nvSpPr>
        <p:spPr bwMode="auto">
          <a:xfrm>
            <a:off x="2208213" y="5891609"/>
            <a:ext cx="5187950" cy="307975"/>
          </a:xfrm>
          <a:prstGeom prst="rect">
            <a:avLst/>
          </a:prstGeom>
          <a:effectLst>
            <a:outerShdw blurRad="25400" dir="8100000" algn="tr" rotWithShape="0">
              <a:prstClr val="black">
                <a:alpha val="40000"/>
              </a:prstClr>
            </a:outerShdw>
          </a:effectLst>
          <a:extLst/>
        </p:spPr>
        <p:txBody>
          <a:bodyPr wrap="square">
            <a:spAutoFit/>
          </a:bodyPr>
          <a:lstStyle/>
          <a:p>
            <a:r>
              <a:rPr lang="zh-CN" altLang="en-US" sz="1400" dirty="0">
                <a:solidFill>
                  <a:schemeClr val="tx1">
                    <a:lumMod val="75000"/>
                    <a:lumOff val="25000"/>
                  </a:schemeClr>
                </a:solidFill>
                <a:latin typeface="微软雅黑" pitchFamily="34" charset="-122"/>
                <a:ea typeface="微软雅黑" pitchFamily="34" charset="-122"/>
                <a:sym typeface="仿宋_GB2312" charset="-122"/>
              </a:rPr>
              <a:t>获评国家科委“国家高新技术企业”认证</a:t>
            </a:r>
            <a:endParaRPr lang="en-US" sz="1400" dirty="0">
              <a:solidFill>
                <a:schemeClr val="tx1">
                  <a:lumMod val="75000"/>
                  <a:lumOff val="25000"/>
                </a:schemeClr>
              </a:solidFill>
              <a:latin typeface="微软雅黑" pitchFamily="34" charset="-122"/>
              <a:ea typeface="微软雅黑" pitchFamily="34" charset="-122"/>
              <a:sym typeface="仿宋_GB2312" charset="-122"/>
            </a:endParaRPr>
          </a:p>
        </p:txBody>
      </p:sp>
      <p:sp>
        <p:nvSpPr>
          <p:cNvPr id="12314" name="Text Box 24"/>
          <p:cNvSpPr>
            <a:spLocks noChangeArrowheads="1"/>
          </p:cNvSpPr>
          <p:nvPr/>
        </p:nvSpPr>
        <p:spPr bwMode="auto">
          <a:xfrm>
            <a:off x="2205038" y="6275784"/>
            <a:ext cx="5187950" cy="523875"/>
          </a:xfrm>
          <a:prstGeom prst="rect">
            <a:avLst/>
          </a:prstGeom>
          <a:effectLst>
            <a:outerShdw blurRad="25400" dir="8100000" algn="tr" rotWithShape="0">
              <a:prstClr val="black">
                <a:alpha val="40000"/>
              </a:prstClr>
            </a:outerShdw>
          </a:effectLst>
          <a:extLst/>
        </p:spPr>
        <p:txBody>
          <a:bodyPr wrap="square">
            <a:spAutoFit/>
          </a:bodyPr>
          <a:lstStyle/>
          <a:p>
            <a:r>
              <a:rPr lang="zh-CN" altLang="en-US" sz="1400" dirty="0">
                <a:solidFill>
                  <a:schemeClr val="tx1">
                    <a:lumMod val="75000"/>
                    <a:lumOff val="25000"/>
                  </a:schemeClr>
                </a:solidFill>
                <a:latin typeface="微软雅黑" pitchFamily="34" charset="-122"/>
                <a:ea typeface="微软雅黑" pitchFamily="34" charset="-122"/>
                <a:sym typeface="仿宋_GB2312" charset="-122"/>
              </a:rPr>
              <a:t>基于“</a:t>
            </a:r>
            <a:r>
              <a:rPr lang="en-US" sz="1400" dirty="0" err="1">
                <a:solidFill>
                  <a:schemeClr val="tx1">
                    <a:lumMod val="75000"/>
                    <a:lumOff val="25000"/>
                  </a:schemeClr>
                </a:solidFill>
                <a:latin typeface="微软雅黑" pitchFamily="34" charset="-122"/>
                <a:ea typeface="微软雅黑" pitchFamily="34" charset="-122"/>
                <a:sym typeface="仿宋_GB2312" charset="-122"/>
              </a:rPr>
              <a:t>移动支付和服务平台项目</a:t>
            </a:r>
            <a:r>
              <a:rPr lang="zh-CN" altLang="en-US" sz="1400" dirty="0">
                <a:solidFill>
                  <a:schemeClr val="tx1">
                    <a:lumMod val="75000"/>
                    <a:lumOff val="25000"/>
                  </a:schemeClr>
                </a:solidFill>
                <a:latin typeface="微软雅黑" pitchFamily="34" charset="-122"/>
                <a:ea typeface="微软雅黑" pitchFamily="34" charset="-122"/>
                <a:sym typeface="仿宋_GB2312" charset="-122"/>
              </a:rPr>
              <a:t>”</a:t>
            </a:r>
            <a:r>
              <a:rPr lang="en-US" sz="1400" dirty="0" err="1">
                <a:solidFill>
                  <a:schemeClr val="tx1">
                    <a:lumMod val="75000"/>
                    <a:lumOff val="25000"/>
                  </a:schemeClr>
                </a:solidFill>
                <a:latin typeface="微软雅黑" pitchFamily="34" charset="-122"/>
                <a:ea typeface="微软雅黑" pitchFamily="34" charset="-122"/>
                <a:sym typeface="仿宋_GB2312" charset="-122"/>
              </a:rPr>
              <a:t>获发改委基金支持</a:t>
            </a:r>
            <a:endParaRPr lang="en-US" sz="1400" dirty="0">
              <a:solidFill>
                <a:schemeClr val="tx1">
                  <a:lumMod val="75000"/>
                  <a:lumOff val="25000"/>
                </a:schemeClr>
              </a:solidFill>
              <a:latin typeface="微软雅黑" pitchFamily="34" charset="-122"/>
              <a:ea typeface="微软雅黑" pitchFamily="34" charset="-122"/>
              <a:sym typeface="仿宋_GB2312" charset="-122"/>
            </a:endParaRPr>
          </a:p>
          <a:p>
            <a:r>
              <a:rPr lang="zh-CN" altLang="en-US" sz="1400" dirty="0">
                <a:solidFill>
                  <a:schemeClr val="tx1">
                    <a:lumMod val="75000"/>
                    <a:lumOff val="25000"/>
                  </a:schemeClr>
                </a:solidFill>
                <a:latin typeface="微软雅黑" pitchFamily="34" charset="-122"/>
                <a:ea typeface="微软雅黑" pitchFamily="34" charset="-122"/>
                <a:sym typeface="仿宋_GB2312" charset="-122"/>
              </a:rPr>
              <a:t>基于“移动电子商务的商业智能系统”获信产部</a:t>
            </a:r>
            <a:r>
              <a:rPr lang="en-US" sz="1400" dirty="0" err="1">
                <a:solidFill>
                  <a:schemeClr val="tx1">
                    <a:lumMod val="75000"/>
                    <a:lumOff val="25000"/>
                  </a:schemeClr>
                </a:solidFill>
                <a:latin typeface="微软雅黑" pitchFamily="34" charset="-122"/>
                <a:ea typeface="微软雅黑" pitchFamily="34" charset="-122"/>
                <a:sym typeface="仿宋_GB2312" charset="-122"/>
              </a:rPr>
              <a:t>基金支持</a:t>
            </a:r>
            <a:endParaRPr lang="en-US" sz="1400" dirty="0">
              <a:solidFill>
                <a:schemeClr val="tx1">
                  <a:lumMod val="75000"/>
                  <a:lumOff val="25000"/>
                </a:schemeClr>
              </a:solidFill>
              <a:latin typeface="微软雅黑" pitchFamily="34" charset="-122"/>
              <a:ea typeface="微软雅黑" pitchFamily="34" charset="-122"/>
              <a:sym typeface="仿宋_GB2312" charset="-122"/>
            </a:endParaRPr>
          </a:p>
        </p:txBody>
      </p:sp>
      <p:sp>
        <p:nvSpPr>
          <p:cNvPr id="2" name="标题 1"/>
          <p:cNvSpPr>
            <a:spLocks noGrp="1"/>
          </p:cNvSpPr>
          <p:nvPr>
            <p:ph type="title"/>
          </p:nvPr>
        </p:nvSpPr>
        <p:spPr/>
        <p:txBody>
          <a:bodyPr/>
          <a:lstStyle/>
          <a:p>
            <a:r>
              <a:rPr lang="zh-CN" altLang="en-US" dirty="0" smtClean="0"/>
              <a:t>创新稳健发展获政府支持</a:t>
            </a:r>
            <a:endParaRPr lang="zh-CN" altLang="en-US" dirty="0"/>
          </a:p>
        </p:txBody>
      </p:sp>
    </p:spTree>
    <p:extLst>
      <p:ext uri="{BB962C8B-B14F-4D97-AF65-F5344CB8AC3E}">
        <p14:creationId xmlns:p14="http://schemas.microsoft.com/office/powerpoint/2010/main" val="1392915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税务登记证副本.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47530" y="1484791"/>
            <a:ext cx="2736304" cy="1941893"/>
          </a:xfrm>
          <a:prstGeom prst="rect">
            <a:avLst/>
          </a:prstGeom>
        </p:spPr>
      </p:pic>
      <p:pic>
        <p:nvPicPr>
          <p:cNvPr id="10" name="图片 9" descr="税务登记证正本-2010.4.29变更的.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43875" y="1340775"/>
            <a:ext cx="2520280" cy="1838659"/>
          </a:xfrm>
          <a:prstGeom prst="rect">
            <a:avLst/>
          </a:prstGeom>
        </p:spPr>
      </p:pic>
      <p:pic>
        <p:nvPicPr>
          <p:cNvPr id="12" name="图片 11" descr="营业执照副本，新街口.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6200" y="1412776"/>
            <a:ext cx="2378806" cy="1728192"/>
          </a:xfrm>
          <a:prstGeom prst="rect">
            <a:avLst/>
          </a:prstGeom>
        </p:spPr>
      </p:pic>
      <p:pic>
        <p:nvPicPr>
          <p:cNvPr id="13" name="图片 12" descr="组织机构代码证书（副本）.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75520" y="4077079"/>
            <a:ext cx="2808312" cy="2059429"/>
          </a:xfrm>
          <a:prstGeom prst="rect">
            <a:avLst/>
          </a:prstGeom>
        </p:spPr>
      </p:pic>
      <p:pic>
        <p:nvPicPr>
          <p:cNvPr id="14" name="图片 13" descr="支付牌照.jpg"/>
          <p:cNvPicPr>
            <a:picLocks noChangeAspect="1"/>
          </p:cNvPicPr>
          <p:nvPr/>
        </p:nvPicPr>
        <p:blipFill>
          <a:blip r:embed="rId6" cstate="print"/>
          <a:stretch>
            <a:fillRect/>
          </a:stretch>
        </p:blipFill>
        <p:spPr>
          <a:xfrm>
            <a:off x="4799856" y="3215684"/>
            <a:ext cx="5868144" cy="3642316"/>
          </a:xfrm>
          <a:prstGeom prst="rect">
            <a:avLst/>
          </a:prstGeom>
        </p:spPr>
      </p:pic>
      <p:sp>
        <p:nvSpPr>
          <p:cNvPr id="2" name="标题 1"/>
          <p:cNvSpPr>
            <a:spLocks noGrp="1"/>
          </p:cNvSpPr>
          <p:nvPr>
            <p:ph type="title"/>
          </p:nvPr>
        </p:nvSpPr>
        <p:spPr/>
        <p:txBody>
          <a:bodyPr/>
          <a:lstStyle/>
          <a:p>
            <a:r>
              <a:rPr lang="zh-CN" altLang="en-US" dirty="0" smtClean="0"/>
              <a:t>我们的运营资质</a:t>
            </a:r>
            <a:endParaRPr lang="zh-CN" altLang="en-US" dirty="0"/>
          </a:p>
        </p:txBody>
      </p:sp>
    </p:spTree>
    <p:extLst>
      <p:ext uri="{BB962C8B-B14F-4D97-AF65-F5344CB8AC3E}">
        <p14:creationId xmlns:p14="http://schemas.microsoft.com/office/powerpoint/2010/main" val="2646452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2" descr="http://www.umpay.com/images/newsimages/2011/1317105112486.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63306" y="1329766"/>
            <a:ext cx="2411723" cy="1705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descr="http://www.umpay.com/images/newsimages/2011/1317104408961.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92498" y="1387352"/>
            <a:ext cx="194786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descr="http://www.umpay.com/images/newsimages/2009/131728029517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8419" y="3301603"/>
            <a:ext cx="1944687"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8" descr="http://www.umpay.com/images/newsimages/2010/131710999335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1544" y="3301603"/>
            <a:ext cx="2041525"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0" descr="http://www.umpay.com/images/newsimages/2010/1317111509382.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929584" y="1374032"/>
            <a:ext cx="19907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6" descr="http://www.umpay.com/images/newsimages/2010/1317107621225.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97066" y="3398566"/>
            <a:ext cx="1655763"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矩形 1"/>
          <p:cNvSpPr>
            <a:spLocks noChangeArrowheads="1"/>
          </p:cNvSpPr>
          <p:nvPr/>
        </p:nvSpPr>
        <p:spPr bwMode="auto">
          <a:xfrm>
            <a:off x="4716742" y="2904728"/>
            <a:ext cx="2304850" cy="286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73050" indent="-273050">
              <a:defRPr kumimoji="1" sz="1000" b="1">
                <a:solidFill>
                  <a:srgbClr val="FFFFFF"/>
                </a:solidFill>
                <a:latin typeface="微软雅黑" panose="020B0503020204020204" pitchFamily="34" charset="-122"/>
                <a:ea typeface="微软雅黑" panose="020B0503020204020204" pitchFamily="34" charset="-122"/>
              </a:defRPr>
            </a:lvl1pPr>
            <a:lvl2pPr marL="742950" indent="-285750">
              <a:defRPr kumimoji="1" sz="1000" b="1">
                <a:solidFill>
                  <a:srgbClr val="FFFFFF"/>
                </a:solidFill>
                <a:latin typeface="微软雅黑" panose="020B0503020204020204" pitchFamily="34" charset="-122"/>
                <a:ea typeface="微软雅黑" panose="020B0503020204020204" pitchFamily="34" charset="-122"/>
              </a:defRPr>
            </a:lvl2pPr>
            <a:lvl3pPr marL="1143000" indent="-228600">
              <a:defRPr kumimoji="1" sz="1000" b="1">
                <a:solidFill>
                  <a:srgbClr val="FFFFFF"/>
                </a:solidFill>
                <a:latin typeface="微软雅黑" panose="020B0503020204020204" pitchFamily="34" charset="-122"/>
                <a:ea typeface="微软雅黑" panose="020B0503020204020204" pitchFamily="34" charset="-122"/>
              </a:defRPr>
            </a:lvl3pPr>
            <a:lvl4pPr marL="1600200" indent="-228600">
              <a:defRPr kumimoji="1" sz="1000" b="1">
                <a:solidFill>
                  <a:srgbClr val="FFFFFF"/>
                </a:solidFill>
                <a:latin typeface="微软雅黑" panose="020B0503020204020204" pitchFamily="34" charset="-122"/>
                <a:ea typeface="微软雅黑" panose="020B0503020204020204" pitchFamily="34" charset="-122"/>
              </a:defRPr>
            </a:lvl4pPr>
            <a:lvl5pPr marL="2057400" indent="-228600">
              <a:defRPr kumimoji="1" sz="1000" b="1">
                <a:solidFill>
                  <a:srgbClr val="FFFFFF"/>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9pPr>
          </a:lstStyle>
          <a:p>
            <a:pPr eaLnBrk="1" hangingPunct="1">
              <a:spcBef>
                <a:spcPct val="20000"/>
              </a:spcBef>
              <a:buClr>
                <a:schemeClr val="hlink"/>
              </a:buClr>
              <a:buFont typeface="Wingdings" panose="05000000000000000000" pitchFamily="2" charset="2"/>
              <a:buNone/>
            </a:pPr>
            <a:r>
              <a:rPr kumimoji="0" lang="en-US" altLang="zh-CN" sz="1200" b="0" dirty="0">
                <a:solidFill>
                  <a:srgbClr val="C00000"/>
                </a:solidFill>
              </a:rPr>
              <a:t>《</a:t>
            </a:r>
            <a:r>
              <a:rPr kumimoji="0" lang="zh-CN" altLang="en-US" sz="1200" b="0" dirty="0">
                <a:solidFill>
                  <a:srgbClr val="C00000"/>
                </a:solidFill>
              </a:rPr>
              <a:t>非金融机构支付业务许可证</a:t>
            </a:r>
            <a:r>
              <a:rPr kumimoji="0" lang="en-US" altLang="zh-CN" sz="1200" b="0" dirty="0">
                <a:solidFill>
                  <a:srgbClr val="C00000"/>
                </a:solidFill>
              </a:rPr>
              <a:t>》 </a:t>
            </a:r>
          </a:p>
        </p:txBody>
      </p:sp>
      <p:sp>
        <p:nvSpPr>
          <p:cNvPr id="17418" name="矩形 4"/>
          <p:cNvSpPr>
            <a:spLocks noChangeArrowheads="1"/>
          </p:cNvSpPr>
          <p:nvPr/>
        </p:nvSpPr>
        <p:spPr bwMode="auto">
          <a:xfrm>
            <a:off x="2249344" y="2891103"/>
            <a:ext cx="1559405" cy="2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73050" indent="-273050">
              <a:defRPr kumimoji="1" sz="1000" b="1">
                <a:solidFill>
                  <a:srgbClr val="FFFFFF"/>
                </a:solidFill>
                <a:latin typeface="微软雅黑" panose="020B0503020204020204" pitchFamily="34" charset="-122"/>
                <a:ea typeface="微软雅黑" panose="020B0503020204020204" pitchFamily="34" charset="-122"/>
              </a:defRPr>
            </a:lvl1pPr>
            <a:lvl2pPr marL="742950" indent="-285750">
              <a:defRPr kumimoji="1" sz="1000" b="1">
                <a:solidFill>
                  <a:srgbClr val="FFFFFF"/>
                </a:solidFill>
                <a:latin typeface="微软雅黑" panose="020B0503020204020204" pitchFamily="34" charset="-122"/>
                <a:ea typeface="微软雅黑" panose="020B0503020204020204" pitchFamily="34" charset="-122"/>
              </a:defRPr>
            </a:lvl2pPr>
            <a:lvl3pPr marL="1143000" indent="-228600">
              <a:defRPr kumimoji="1" sz="1000" b="1">
                <a:solidFill>
                  <a:srgbClr val="FFFFFF"/>
                </a:solidFill>
                <a:latin typeface="微软雅黑" panose="020B0503020204020204" pitchFamily="34" charset="-122"/>
                <a:ea typeface="微软雅黑" panose="020B0503020204020204" pitchFamily="34" charset="-122"/>
              </a:defRPr>
            </a:lvl3pPr>
            <a:lvl4pPr marL="1600200" indent="-228600">
              <a:defRPr kumimoji="1" sz="1000" b="1">
                <a:solidFill>
                  <a:srgbClr val="FFFFFF"/>
                </a:solidFill>
                <a:latin typeface="微软雅黑" panose="020B0503020204020204" pitchFamily="34" charset="-122"/>
                <a:ea typeface="微软雅黑" panose="020B0503020204020204" pitchFamily="34" charset="-122"/>
              </a:defRPr>
            </a:lvl4pPr>
            <a:lvl5pPr marL="2057400" indent="-228600">
              <a:defRPr kumimoji="1" sz="1000" b="1">
                <a:solidFill>
                  <a:srgbClr val="FFFFFF"/>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9pPr>
          </a:lstStyle>
          <a:p>
            <a:pPr eaLnBrk="1" hangingPunct="1">
              <a:spcBef>
                <a:spcPct val="20000"/>
              </a:spcBef>
              <a:buClr>
                <a:schemeClr val="hlink"/>
              </a:buClr>
              <a:buFont typeface="Wingdings" panose="05000000000000000000" pitchFamily="2" charset="2"/>
              <a:buNone/>
            </a:pPr>
            <a:r>
              <a:rPr kumimoji="0" lang="en-US" altLang="zh-CN" sz="1200" b="0" dirty="0">
                <a:solidFill>
                  <a:srgbClr val="C00000"/>
                </a:solidFill>
              </a:rPr>
              <a:t>《AAA</a:t>
            </a:r>
            <a:r>
              <a:rPr kumimoji="0" lang="zh-CN" altLang="en-US" sz="1200" b="0" dirty="0">
                <a:solidFill>
                  <a:srgbClr val="C00000"/>
                </a:solidFill>
              </a:rPr>
              <a:t>级信用企业</a:t>
            </a:r>
            <a:r>
              <a:rPr kumimoji="0" lang="en-US" altLang="zh-CN" sz="1200" b="0" dirty="0">
                <a:solidFill>
                  <a:srgbClr val="C00000"/>
                </a:solidFill>
              </a:rPr>
              <a:t>》 </a:t>
            </a:r>
          </a:p>
        </p:txBody>
      </p:sp>
      <p:pic>
        <p:nvPicPr>
          <p:cNvPr id="17419" name="Picture 6" descr="http://www.umpay.com/images/newsimages/2009/1317280295178.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28419" y="3301603"/>
            <a:ext cx="1944687"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矩形 2"/>
          <p:cNvSpPr>
            <a:spLocks noChangeArrowheads="1"/>
          </p:cNvSpPr>
          <p:nvPr/>
        </p:nvSpPr>
        <p:spPr bwMode="auto">
          <a:xfrm>
            <a:off x="4716742" y="6051649"/>
            <a:ext cx="2665412" cy="257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73050" indent="-273050">
              <a:defRPr kumimoji="1" sz="1000" b="1">
                <a:solidFill>
                  <a:srgbClr val="FFFFFF"/>
                </a:solidFill>
                <a:latin typeface="微软雅黑" panose="020B0503020204020204" pitchFamily="34" charset="-122"/>
                <a:ea typeface="微软雅黑" panose="020B0503020204020204" pitchFamily="34" charset="-122"/>
              </a:defRPr>
            </a:lvl1pPr>
            <a:lvl2pPr marL="742950" indent="-285750">
              <a:defRPr kumimoji="1" sz="1000" b="1">
                <a:solidFill>
                  <a:srgbClr val="FFFFFF"/>
                </a:solidFill>
                <a:latin typeface="微软雅黑" panose="020B0503020204020204" pitchFamily="34" charset="-122"/>
                <a:ea typeface="微软雅黑" panose="020B0503020204020204" pitchFamily="34" charset="-122"/>
              </a:defRPr>
            </a:lvl2pPr>
            <a:lvl3pPr marL="1143000" indent="-228600">
              <a:defRPr kumimoji="1" sz="1000" b="1">
                <a:solidFill>
                  <a:srgbClr val="FFFFFF"/>
                </a:solidFill>
                <a:latin typeface="微软雅黑" panose="020B0503020204020204" pitchFamily="34" charset="-122"/>
                <a:ea typeface="微软雅黑" panose="020B0503020204020204" pitchFamily="34" charset="-122"/>
              </a:defRPr>
            </a:lvl3pPr>
            <a:lvl4pPr marL="1600200" indent="-228600">
              <a:defRPr kumimoji="1" sz="1000" b="1">
                <a:solidFill>
                  <a:srgbClr val="FFFFFF"/>
                </a:solidFill>
                <a:latin typeface="微软雅黑" panose="020B0503020204020204" pitchFamily="34" charset="-122"/>
                <a:ea typeface="微软雅黑" panose="020B0503020204020204" pitchFamily="34" charset="-122"/>
              </a:defRPr>
            </a:lvl4pPr>
            <a:lvl5pPr marL="2057400" indent="-228600">
              <a:defRPr kumimoji="1" sz="1000" b="1">
                <a:solidFill>
                  <a:srgbClr val="FFFFFF"/>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9pPr>
          </a:lstStyle>
          <a:p>
            <a:pPr eaLnBrk="1" hangingPunct="1">
              <a:spcBef>
                <a:spcPct val="20000"/>
              </a:spcBef>
              <a:buClr>
                <a:schemeClr val="hlink"/>
              </a:buClr>
              <a:buFont typeface="Wingdings" panose="05000000000000000000" pitchFamily="2" charset="2"/>
              <a:buNone/>
            </a:pPr>
            <a:r>
              <a:rPr kumimoji="0" lang="zh-CN" altLang="en-US" sz="1200" b="0" dirty="0">
                <a:solidFill>
                  <a:srgbClr val="C00000"/>
                </a:solidFill>
              </a:rPr>
              <a:t>信息系统安全综合保障级一级证书</a:t>
            </a:r>
            <a:endParaRPr kumimoji="0" lang="en-US" altLang="zh-CN" sz="1200" b="0" dirty="0">
              <a:solidFill>
                <a:srgbClr val="C00000"/>
              </a:solidFill>
            </a:endParaRPr>
          </a:p>
        </p:txBody>
      </p:sp>
      <p:pic>
        <p:nvPicPr>
          <p:cNvPr id="17421" name="Picture 8" descr="http://www.umpay.com/images/newsimages/2010/1317109993356.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991544" y="3301603"/>
            <a:ext cx="2041525"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2" name="矩形 9"/>
          <p:cNvSpPr>
            <a:spLocks noChangeArrowheads="1"/>
          </p:cNvSpPr>
          <p:nvPr/>
        </p:nvSpPr>
        <p:spPr bwMode="auto">
          <a:xfrm>
            <a:off x="2512243" y="6056957"/>
            <a:ext cx="1181101" cy="22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73050" indent="-273050">
              <a:defRPr kumimoji="1" sz="1000" b="1">
                <a:solidFill>
                  <a:srgbClr val="FFFFFF"/>
                </a:solidFill>
                <a:latin typeface="微软雅黑" panose="020B0503020204020204" pitchFamily="34" charset="-122"/>
                <a:ea typeface="微软雅黑" panose="020B0503020204020204" pitchFamily="34" charset="-122"/>
              </a:defRPr>
            </a:lvl1pPr>
            <a:lvl2pPr marL="742950" indent="-285750">
              <a:defRPr kumimoji="1" sz="1000" b="1">
                <a:solidFill>
                  <a:srgbClr val="FFFFFF"/>
                </a:solidFill>
                <a:latin typeface="微软雅黑" panose="020B0503020204020204" pitchFamily="34" charset="-122"/>
                <a:ea typeface="微软雅黑" panose="020B0503020204020204" pitchFamily="34" charset="-122"/>
              </a:defRPr>
            </a:lvl2pPr>
            <a:lvl3pPr marL="1143000" indent="-228600">
              <a:defRPr kumimoji="1" sz="1000" b="1">
                <a:solidFill>
                  <a:srgbClr val="FFFFFF"/>
                </a:solidFill>
                <a:latin typeface="微软雅黑" panose="020B0503020204020204" pitchFamily="34" charset="-122"/>
                <a:ea typeface="微软雅黑" panose="020B0503020204020204" pitchFamily="34" charset="-122"/>
              </a:defRPr>
            </a:lvl3pPr>
            <a:lvl4pPr marL="1600200" indent="-228600">
              <a:defRPr kumimoji="1" sz="1000" b="1">
                <a:solidFill>
                  <a:srgbClr val="FFFFFF"/>
                </a:solidFill>
                <a:latin typeface="微软雅黑" panose="020B0503020204020204" pitchFamily="34" charset="-122"/>
                <a:ea typeface="微软雅黑" panose="020B0503020204020204" pitchFamily="34" charset="-122"/>
              </a:defRPr>
            </a:lvl4pPr>
            <a:lvl5pPr marL="2057400" indent="-228600">
              <a:defRPr kumimoji="1" sz="1000" b="1">
                <a:solidFill>
                  <a:srgbClr val="FFFFFF"/>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9pPr>
          </a:lstStyle>
          <a:p>
            <a:pPr eaLnBrk="1" hangingPunct="1">
              <a:spcBef>
                <a:spcPct val="20000"/>
              </a:spcBef>
              <a:buClr>
                <a:schemeClr val="hlink"/>
              </a:buClr>
              <a:buFont typeface="Wingdings" panose="05000000000000000000" pitchFamily="2" charset="2"/>
              <a:buNone/>
            </a:pPr>
            <a:r>
              <a:rPr kumimoji="0" lang="zh-CN" altLang="en-US" sz="1200" b="0" dirty="0">
                <a:solidFill>
                  <a:srgbClr val="C00000"/>
                </a:solidFill>
              </a:rPr>
              <a:t>电子商务百强</a:t>
            </a:r>
            <a:endParaRPr kumimoji="0" lang="en-US" altLang="zh-CN" sz="1200" b="0" dirty="0">
              <a:solidFill>
                <a:srgbClr val="C00000"/>
              </a:solidFill>
            </a:endParaRPr>
          </a:p>
        </p:txBody>
      </p:sp>
      <p:sp>
        <p:nvSpPr>
          <p:cNvPr id="17423" name="矩形 11"/>
          <p:cNvSpPr>
            <a:spLocks noChangeArrowheads="1"/>
          </p:cNvSpPr>
          <p:nvPr/>
        </p:nvSpPr>
        <p:spPr bwMode="auto">
          <a:xfrm>
            <a:off x="8179793" y="2911078"/>
            <a:ext cx="1584151" cy="27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73050" indent="-273050">
              <a:defRPr kumimoji="1" sz="1000" b="1">
                <a:solidFill>
                  <a:srgbClr val="FFFFFF"/>
                </a:solidFill>
                <a:latin typeface="微软雅黑" panose="020B0503020204020204" pitchFamily="34" charset="-122"/>
                <a:ea typeface="微软雅黑" panose="020B0503020204020204" pitchFamily="34" charset="-122"/>
              </a:defRPr>
            </a:lvl1pPr>
            <a:lvl2pPr marL="742950" indent="-285750">
              <a:defRPr kumimoji="1" sz="1000" b="1">
                <a:solidFill>
                  <a:srgbClr val="FFFFFF"/>
                </a:solidFill>
                <a:latin typeface="微软雅黑" panose="020B0503020204020204" pitchFamily="34" charset="-122"/>
                <a:ea typeface="微软雅黑" panose="020B0503020204020204" pitchFamily="34" charset="-122"/>
              </a:defRPr>
            </a:lvl2pPr>
            <a:lvl3pPr marL="1143000" indent="-228600">
              <a:defRPr kumimoji="1" sz="1000" b="1">
                <a:solidFill>
                  <a:srgbClr val="FFFFFF"/>
                </a:solidFill>
                <a:latin typeface="微软雅黑" panose="020B0503020204020204" pitchFamily="34" charset="-122"/>
                <a:ea typeface="微软雅黑" panose="020B0503020204020204" pitchFamily="34" charset="-122"/>
              </a:defRPr>
            </a:lvl3pPr>
            <a:lvl4pPr marL="1600200" indent="-228600">
              <a:defRPr kumimoji="1" sz="1000" b="1">
                <a:solidFill>
                  <a:srgbClr val="FFFFFF"/>
                </a:solidFill>
                <a:latin typeface="微软雅黑" panose="020B0503020204020204" pitchFamily="34" charset="-122"/>
                <a:ea typeface="微软雅黑" panose="020B0503020204020204" pitchFamily="34" charset="-122"/>
              </a:defRPr>
            </a:lvl4pPr>
            <a:lvl5pPr marL="2057400" indent="-228600">
              <a:defRPr kumimoji="1" sz="1000" b="1">
                <a:solidFill>
                  <a:srgbClr val="FFFFFF"/>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9pPr>
          </a:lstStyle>
          <a:p>
            <a:pPr eaLnBrk="1" hangingPunct="1">
              <a:spcBef>
                <a:spcPct val="20000"/>
              </a:spcBef>
              <a:buClr>
                <a:schemeClr val="hlink"/>
              </a:buClr>
              <a:buFont typeface="Wingdings" panose="05000000000000000000" pitchFamily="2" charset="2"/>
              <a:buNone/>
            </a:pPr>
            <a:r>
              <a:rPr kumimoji="0" lang="zh-CN" altLang="en-US" sz="1200" b="0" dirty="0">
                <a:solidFill>
                  <a:srgbClr val="C00000"/>
                </a:solidFill>
              </a:rPr>
              <a:t>十百千工程重点企业</a:t>
            </a:r>
            <a:endParaRPr kumimoji="0" lang="en-US" altLang="zh-CN" sz="1200" b="0" dirty="0">
              <a:solidFill>
                <a:srgbClr val="C00000"/>
              </a:solidFill>
            </a:endParaRPr>
          </a:p>
        </p:txBody>
      </p:sp>
      <p:sp>
        <p:nvSpPr>
          <p:cNvPr id="17425" name="矩形 16"/>
          <p:cNvSpPr>
            <a:spLocks noChangeArrowheads="1"/>
          </p:cNvSpPr>
          <p:nvPr/>
        </p:nvSpPr>
        <p:spPr bwMode="auto">
          <a:xfrm>
            <a:off x="8004326" y="5967413"/>
            <a:ext cx="225412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273050" indent="-273050">
              <a:defRPr kumimoji="1" sz="1000" b="1">
                <a:solidFill>
                  <a:srgbClr val="FFFFFF"/>
                </a:solidFill>
                <a:latin typeface="微软雅黑" panose="020B0503020204020204" pitchFamily="34" charset="-122"/>
                <a:ea typeface="微软雅黑" panose="020B0503020204020204" pitchFamily="34" charset="-122"/>
              </a:defRPr>
            </a:lvl1pPr>
            <a:lvl2pPr marL="742950" indent="-285750">
              <a:defRPr kumimoji="1" sz="1000" b="1">
                <a:solidFill>
                  <a:srgbClr val="FFFFFF"/>
                </a:solidFill>
                <a:latin typeface="微软雅黑" panose="020B0503020204020204" pitchFamily="34" charset="-122"/>
                <a:ea typeface="微软雅黑" panose="020B0503020204020204" pitchFamily="34" charset="-122"/>
              </a:defRPr>
            </a:lvl2pPr>
            <a:lvl3pPr marL="1143000" indent="-228600">
              <a:defRPr kumimoji="1" sz="1000" b="1">
                <a:solidFill>
                  <a:srgbClr val="FFFFFF"/>
                </a:solidFill>
                <a:latin typeface="微软雅黑" panose="020B0503020204020204" pitchFamily="34" charset="-122"/>
                <a:ea typeface="微软雅黑" panose="020B0503020204020204" pitchFamily="34" charset="-122"/>
              </a:defRPr>
            </a:lvl3pPr>
            <a:lvl4pPr marL="1600200" indent="-228600">
              <a:defRPr kumimoji="1" sz="1000" b="1">
                <a:solidFill>
                  <a:srgbClr val="FFFFFF"/>
                </a:solidFill>
                <a:latin typeface="微软雅黑" panose="020B0503020204020204" pitchFamily="34" charset="-122"/>
                <a:ea typeface="微软雅黑" panose="020B0503020204020204" pitchFamily="34" charset="-122"/>
              </a:defRPr>
            </a:lvl4pPr>
            <a:lvl5pPr marL="2057400" indent="-228600">
              <a:defRPr kumimoji="1" sz="1000" b="1">
                <a:solidFill>
                  <a:srgbClr val="FFFFFF"/>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kumimoji="1" sz="1000" b="1">
                <a:solidFill>
                  <a:srgbClr val="FFFFFF"/>
                </a:solidFill>
                <a:latin typeface="微软雅黑" panose="020B0503020204020204" pitchFamily="34" charset="-122"/>
                <a:ea typeface="微软雅黑" panose="020B0503020204020204" pitchFamily="34" charset="-122"/>
              </a:defRPr>
            </a:lvl9pPr>
          </a:lstStyle>
          <a:p>
            <a:pPr eaLnBrk="1" hangingPunct="1">
              <a:spcBef>
                <a:spcPct val="20000"/>
              </a:spcBef>
              <a:buClr>
                <a:schemeClr val="hlink"/>
              </a:buClr>
              <a:buFont typeface="Wingdings" panose="05000000000000000000" pitchFamily="2" charset="2"/>
              <a:buNone/>
            </a:pPr>
            <a:r>
              <a:rPr kumimoji="0" lang="zh-CN" altLang="en-US" sz="1200" b="0" dirty="0">
                <a:solidFill>
                  <a:srgbClr val="C00000"/>
                </a:solidFill>
              </a:rPr>
              <a:t>信用双百</a:t>
            </a:r>
            <a:r>
              <a:rPr kumimoji="0" lang="zh-CN" altLang="en-US" sz="1200" b="0" dirty="0" smtClean="0">
                <a:solidFill>
                  <a:srgbClr val="C00000"/>
                </a:solidFill>
              </a:rPr>
              <a:t>企业最</a:t>
            </a:r>
            <a:r>
              <a:rPr kumimoji="0" lang="zh-CN" altLang="en-US" sz="1200" b="0" dirty="0">
                <a:solidFill>
                  <a:srgbClr val="C00000"/>
                </a:solidFill>
              </a:rPr>
              <a:t>具影响力企业</a:t>
            </a:r>
            <a:endParaRPr kumimoji="0" lang="en-US" altLang="zh-CN" sz="1200" b="0" dirty="0">
              <a:solidFill>
                <a:srgbClr val="C00000"/>
              </a:solidFill>
            </a:endParaRPr>
          </a:p>
        </p:txBody>
      </p:sp>
      <p:sp>
        <p:nvSpPr>
          <p:cNvPr id="2" name="标题 1"/>
          <p:cNvSpPr>
            <a:spLocks noGrp="1"/>
          </p:cNvSpPr>
          <p:nvPr>
            <p:ph type="title"/>
          </p:nvPr>
        </p:nvSpPr>
        <p:spPr/>
        <p:txBody>
          <a:bodyPr/>
          <a:lstStyle/>
          <a:p>
            <a:r>
              <a:rPr lang="zh-CN" altLang="en-US" dirty="0" smtClean="0"/>
              <a:t>我们获得的荣誉</a:t>
            </a:r>
            <a:endParaRPr lang="zh-CN" altLang="en-US" dirty="0"/>
          </a:p>
        </p:txBody>
      </p:sp>
    </p:spTree>
    <p:extLst>
      <p:ext uri="{BB962C8B-B14F-4D97-AF65-F5344CB8AC3E}">
        <p14:creationId xmlns:p14="http://schemas.microsoft.com/office/powerpoint/2010/main" val="2576945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239435" y="5123329"/>
            <a:ext cx="184731" cy="369332"/>
          </a:xfrm>
          <a:prstGeom prst="rect">
            <a:avLst/>
          </a:prstGeom>
          <a:noFill/>
        </p:spPr>
        <p:txBody>
          <a:bodyPr wrap="none" rtlCol="0">
            <a:spAutoFit/>
          </a:bodyPr>
          <a:lstStyle/>
          <a:p>
            <a:endParaRPr lang="zh-CN" altLang="en-US" dirty="0"/>
          </a:p>
        </p:txBody>
      </p:sp>
    </p:spTree>
    <p:extLst>
      <p:ext uri="{BB962C8B-B14F-4D97-AF65-F5344CB8AC3E}">
        <p14:creationId xmlns:p14="http://schemas.microsoft.com/office/powerpoint/2010/main" val="2973384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399" y="100297"/>
            <a:ext cx="9792447" cy="750094"/>
          </a:xfrm>
        </p:spPr>
        <p:txBody>
          <a:bodyPr/>
          <a:lstStyle/>
          <a:p>
            <a:r>
              <a:rPr lang="en-US" altLang="zh-CN" dirty="0" smtClean="0"/>
              <a:t>P2P</a:t>
            </a:r>
            <a:r>
              <a:rPr lang="zh-CN" altLang="en-US" dirty="0" smtClean="0"/>
              <a:t>行业逐渐达成</a:t>
            </a:r>
            <a:r>
              <a:rPr lang="zh-CN" altLang="en-US" dirty="0"/>
              <a:t>合规</a:t>
            </a:r>
            <a:r>
              <a:rPr lang="zh-CN" altLang="en-US" dirty="0" smtClean="0"/>
              <a:t>发展共识 寻求行业自律</a:t>
            </a:r>
            <a:endParaRPr lang="zh-CN" altLang="en-US" dirty="0"/>
          </a:p>
        </p:txBody>
      </p:sp>
      <p:sp>
        <p:nvSpPr>
          <p:cNvPr id="4" name="矩形 3"/>
          <p:cNvSpPr/>
          <p:nvPr/>
        </p:nvSpPr>
        <p:spPr>
          <a:xfrm>
            <a:off x="1377805" y="1639421"/>
            <a:ext cx="9816353" cy="4093428"/>
          </a:xfrm>
          <a:prstGeom prst="rect">
            <a:avLst/>
          </a:prstGeom>
          <a:effectLst>
            <a:outerShdw blurRad="25400" dir="8100000" algn="tr" rotWithShape="0">
              <a:prstClr val="black">
                <a:alpha val="40000"/>
              </a:prstClr>
            </a:outerShdw>
          </a:effectLst>
        </p:spPr>
        <p:txBody>
          <a:bodyPr wrap="square">
            <a:spAutoFit/>
          </a:bodyPr>
          <a:lstStyle/>
          <a:p>
            <a:pPr lvl="0"/>
            <a:r>
              <a:rPr lang="zh-CN" altLang="en-US" sz="2400" b="1" dirty="0">
                <a:ln>
                  <a:solidFill>
                    <a:srgbClr val="FF9900">
                      <a:alpha val="20000"/>
                    </a:srgbClr>
                  </a:solidFill>
                </a:ln>
                <a:solidFill>
                  <a:schemeClr val="bg2">
                    <a:lumMod val="25000"/>
                  </a:schemeClr>
                </a:solidFill>
                <a:latin typeface="微软雅黑" pitchFamily="34" charset="-122"/>
                <a:ea typeface="微软雅黑" pitchFamily="34" charset="-122"/>
              </a:rPr>
              <a:t>合</a:t>
            </a:r>
            <a:r>
              <a:rPr lang="zh-CN" altLang="en-US" sz="2400" b="1" dirty="0" smtClean="0">
                <a:ln>
                  <a:solidFill>
                    <a:srgbClr val="FF9900">
                      <a:alpha val="20000"/>
                    </a:srgbClr>
                  </a:solidFill>
                </a:ln>
                <a:solidFill>
                  <a:schemeClr val="bg2">
                    <a:lumMod val="25000"/>
                  </a:schemeClr>
                </a:solidFill>
                <a:latin typeface="微软雅黑" pitchFamily="34" charset="-122"/>
                <a:ea typeface="微软雅黑" pitchFamily="34" charset="-122"/>
              </a:rPr>
              <a:t>规经营</a:t>
            </a:r>
            <a:r>
              <a:rPr lang="zh-CN" altLang="en-US" sz="2400" b="1" dirty="0">
                <a:ln>
                  <a:solidFill>
                    <a:srgbClr val="FF9900">
                      <a:alpha val="20000"/>
                    </a:srgbClr>
                  </a:solidFill>
                </a:ln>
                <a:solidFill>
                  <a:schemeClr val="bg2">
                    <a:lumMod val="25000"/>
                  </a:schemeClr>
                </a:solidFill>
                <a:latin typeface="微软雅黑" pitchFamily="34" charset="-122"/>
                <a:ea typeface="微软雅黑" pitchFamily="34" charset="-122"/>
              </a:rPr>
              <a:t>，稳健发展</a:t>
            </a:r>
            <a:endParaRPr lang="en-US" altLang="zh-CN" sz="2400" b="1" dirty="0">
              <a:ln>
                <a:solidFill>
                  <a:srgbClr val="FF9900">
                    <a:alpha val="20000"/>
                  </a:srgbClr>
                </a:solidFill>
              </a:ln>
              <a:solidFill>
                <a:schemeClr val="bg2">
                  <a:lumMod val="25000"/>
                </a:schemeClr>
              </a:solidFill>
              <a:latin typeface="微软雅黑" pitchFamily="34" charset="-122"/>
              <a:ea typeface="微软雅黑" pitchFamily="34" charset="-122"/>
            </a:endParaRPr>
          </a:p>
          <a:p>
            <a:r>
              <a:rPr lang="en-US" altLang="zh-CN" dirty="0" smtClean="0">
                <a:latin typeface="微软雅黑" pitchFamily="34" charset="-122"/>
                <a:ea typeface="微软雅黑" pitchFamily="34" charset="-122"/>
              </a:rPr>
              <a:t>---2013</a:t>
            </a:r>
            <a:r>
              <a:rPr lang="zh-CN" altLang="en-US" dirty="0" smtClean="0">
                <a:latin typeface="微软雅黑" pitchFamily="34" charset="-122"/>
                <a:ea typeface="微软雅黑" pitchFamily="34" charset="-122"/>
              </a:rPr>
              <a:t>年，央行明确</a:t>
            </a:r>
            <a:r>
              <a:rPr lang="en-US" altLang="zh-CN" dirty="0" smtClean="0">
                <a:latin typeface="微软雅黑" pitchFamily="34" charset="-122"/>
                <a:ea typeface="微软雅黑" pitchFamily="34" charset="-122"/>
              </a:rPr>
              <a:t>P2P</a:t>
            </a:r>
            <a:r>
              <a:rPr lang="zh-CN" altLang="en-US" dirty="0" smtClean="0">
                <a:latin typeface="微软雅黑" pitchFamily="34" charset="-122"/>
                <a:ea typeface="微软雅黑" pitchFamily="34" charset="-122"/>
              </a:rPr>
              <a:t>行业的四条红线，明确了监管思路</a:t>
            </a:r>
            <a:endParaRPr lang="en-US" altLang="zh-CN" dirty="0" smtClean="0">
              <a:latin typeface="微软雅黑" pitchFamily="34" charset="-122"/>
              <a:ea typeface="微软雅黑" pitchFamily="34" charset="-122"/>
            </a:endParaRPr>
          </a:p>
          <a:p>
            <a:endParaRPr lang="zh-CN" altLang="en-US" dirty="0" smtClean="0">
              <a:latin typeface="微软雅黑" pitchFamily="34" charset="-122"/>
              <a:ea typeface="微软雅黑" pitchFamily="34" charset="-122"/>
            </a:endParaRPr>
          </a:p>
          <a:p>
            <a:r>
              <a:rPr lang="zh-CN" altLang="en-US" sz="2400" b="1" dirty="0">
                <a:ln>
                  <a:solidFill>
                    <a:srgbClr val="FF9900">
                      <a:alpha val="20000"/>
                    </a:srgbClr>
                  </a:solidFill>
                </a:ln>
                <a:solidFill>
                  <a:schemeClr val="bg2">
                    <a:lumMod val="25000"/>
                  </a:schemeClr>
                </a:solidFill>
                <a:latin typeface="微软雅黑" pitchFamily="34" charset="-122"/>
                <a:ea typeface="微软雅黑" pitchFamily="34" charset="-122"/>
              </a:rPr>
              <a:t>合作联盟，推进自律</a:t>
            </a:r>
          </a:p>
          <a:p>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上海、广东、北京等</a:t>
            </a:r>
            <a:r>
              <a:rPr lang="en-US" altLang="zh-CN" dirty="0" smtClean="0">
                <a:latin typeface="微软雅黑" pitchFamily="34" charset="-122"/>
                <a:ea typeface="微软雅黑" pitchFamily="34" charset="-122"/>
              </a:rPr>
              <a:t>P2P</a:t>
            </a:r>
            <a:r>
              <a:rPr lang="zh-CN" altLang="en-US" dirty="0" smtClean="0">
                <a:latin typeface="微软雅黑" pitchFamily="34" charset="-122"/>
                <a:ea typeface="微软雅黑" pitchFamily="34" charset="-122"/>
              </a:rPr>
              <a:t>平台先后成立行业联盟，寻求行业自律</a:t>
            </a:r>
            <a:endParaRPr lang="en-US" altLang="zh-CN" dirty="0" smtClean="0">
              <a:latin typeface="微软雅黑" pitchFamily="34" charset="-122"/>
              <a:ea typeface="微软雅黑" pitchFamily="34" charset="-122"/>
            </a:endParaRPr>
          </a:p>
          <a:p>
            <a:endParaRPr lang="zh-CN" altLang="en-US" dirty="0" smtClean="0">
              <a:latin typeface="微软雅黑" pitchFamily="34" charset="-122"/>
              <a:ea typeface="微软雅黑" pitchFamily="34" charset="-122"/>
            </a:endParaRPr>
          </a:p>
          <a:p>
            <a:r>
              <a:rPr lang="zh-CN" altLang="en-US" sz="2400" b="1" dirty="0">
                <a:ln>
                  <a:solidFill>
                    <a:srgbClr val="FF9900">
                      <a:alpha val="20000"/>
                    </a:srgbClr>
                  </a:solidFill>
                </a:ln>
                <a:solidFill>
                  <a:schemeClr val="bg2">
                    <a:lumMod val="25000"/>
                  </a:schemeClr>
                </a:solidFill>
                <a:latin typeface="微软雅黑" pitchFamily="34" charset="-122"/>
                <a:ea typeface="微软雅黑" pitchFamily="34" charset="-122"/>
              </a:rPr>
              <a:t>行业细分，垂直发展</a:t>
            </a:r>
          </a:p>
          <a:p>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平台在不断推动业务创新的同时，寻找自己的优势细分市场，构筑壁垒</a:t>
            </a:r>
            <a:endParaRPr lang="en-US" altLang="zh-CN" dirty="0" smtClean="0">
              <a:latin typeface="微软雅黑" pitchFamily="34" charset="-122"/>
              <a:ea typeface="微软雅黑" pitchFamily="34" charset="-122"/>
            </a:endParaRPr>
          </a:p>
          <a:p>
            <a:endParaRPr lang="zh-CN" altLang="en-US" dirty="0" smtClean="0">
              <a:latin typeface="微软雅黑" pitchFamily="34" charset="-122"/>
              <a:ea typeface="微软雅黑" pitchFamily="34" charset="-122"/>
            </a:endParaRPr>
          </a:p>
          <a:p>
            <a:r>
              <a:rPr lang="zh-CN" altLang="en-US" sz="2400" b="1" dirty="0">
                <a:ln>
                  <a:solidFill>
                    <a:srgbClr val="FF9900">
                      <a:alpha val="20000"/>
                    </a:srgbClr>
                  </a:solidFill>
                </a:ln>
                <a:solidFill>
                  <a:schemeClr val="bg2">
                    <a:lumMod val="25000"/>
                  </a:schemeClr>
                </a:solidFill>
                <a:latin typeface="微软雅黑" pitchFamily="34" charset="-122"/>
                <a:ea typeface="微软雅黑" pitchFamily="34" charset="-122"/>
              </a:rPr>
              <a:t>借鉴金融机构，强化风险管理</a:t>
            </a:r>
          </a:p>
          <a:p>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与金融机构类似，</a:t>
            </a:r>
            <a:r>
              <a:rPr lang="en-US" altLang="zh-CN" dirty="0" smtClean="0">
                <a:latin typeface="微软雅黑" pitchFamily="34" charset="-122"/>
                <a:ea typeface="微软雅黑" pitchFamily="34" charset="-122"/>
              </a:rPr>
              <a:t>P2P</a:t>
            </a:r>
            <a:r>
              <a:rPr lang="zh-CN" altLang="en-US" dirty="0" smtClean="0">
                <a:latin typeface="微软雅黑" pitchFamily="34" charset="-122"/>
                <a:ea typeface="微软雅黑" pitchFamily="34" charset="-122"/>
              </a:rPr>
              <a:t>平台逐步建立起风险准备金机制</a:t>
            </a:r>
            <a:r>
              <a:rPr lang="zh-CN" altLang="en-US" b="0" i="0" dirty="0" smtClean="0">
                <a:latin typeface="微软雅黑" pitchFamily="34" charset="-122"/>
                <a:ea typeface="微软雅黑" pitchFamily="34" charset="-122"/>
              </a:rPr>
              <a:t>（仿照存款准备金）</a:t>
            </a:r>
            <a:r>
              <a:rPr lang="zh-CN" altLang="en-US" dirty="0" smtClean="0">
                <a:latin typeface="微软雅黑" pitchFamily="34" charset="-122"/>
                <a:ea typeface="微软雅黑" pitchFamily="34" charset="-122"/>
              </a:rPr>
              <a:t>，</a:t>
            </a:r>
            <a:r>
              <a:rPr lang="zh-CN" altLang="en-US" b="0" i="0" dirty="0" smtClean="0">
                <a:latin typeface="微软雅黑" pitchFamily="34" charset="-122"/>
                <a:ea typeface="微软雅黑" pitchFamily="34" charset="-122"/>
              </a:rPr>
              <a:t>为投资者建立投资者保护基金</a:t>
            </a:r>
            <a:endParaRPr lang="zh-CN" altLang="en-US" dirty="0" smtClean="0">
              <a:latin typeface="微软雅黑" pitchFamily="34" charset="-122"/>
              <a:ea typeface="微软雅黑" pitchFamily="34" charset="-122"/>
            </a:endParaRPr>
          </a:p>
          <a:p>
            <a:pPr lvl="0"/>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884179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P2P</a:t>
            </a:r>
            <a:r>
              <a:rPr lang="zh-CN" altLang="en-US" dirty="0" smtClean="0"/>
              <a:t>平台对资金托管账户服务的需求反馈</a:t>
            </a:r>
            <a:endParaRPr lang="zh-CN" altLang="en-US" dirty="0"/>
          </a:p>
        </p:txBody>
      </p:sp>
      <p:sp>
        <p:nvSpPr>
          <p:cNvPr id="5" name="矩形 4"/>
          <p:cNvSpPr/>
          <p:nvPr/>
        </p:nvSpPr>
        <p:spPr>
          <a:xfrm>
            <a:off x="2989610" y="4389099"/>
            <a:ext cx="3114328" cy="12961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1337" y="2842174"/>
            <a:ext cx="2880320" cy="129614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1337" y="4389099"/>
            <a:ext cx="2304256" cy="1296144"/>
          </a:xfrm>
          <a:prstGeom prst="rect">
            <a:avLst/>
          </a:prstGeom>
          <a:solidFill>
            <a:srgbClr val="D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4"/>
          <p:cNvSpPr txBox="1"/>
          <p:nvPr/>
        </p:nvSpPr>
        <p:spPr>
          <a:xfrm>
            <a:off x="771663" y="3033324"/>
            <a:ext cx="2448272" cy="1015663"/>
          </a:xfrm>
          <a:prstGeom prst="rect">
            <a:avLst/>
          </a:prstGeom>
          <a:noFill/>
        </p:spPr>
        <p:txBody>
          <a:bodyPr wrap="square" rtlCol="0">
            <a:spAutoFit/>
          </a:bodyPr>
          <a:lstStyle/>
          <a:p>
            <a:pPr>
              <a:defRPr/>
            </a:pPr>
            <a:r>
              <a:rPr lang="zh-CN" altLang="en-US" sz="2800" b="1" dirty="0" smtClean="0">
                <a:solidFill>
                  <a:schemeClr val="bg1"/>
                </a:solidFill>
                <a:latin typeface="微软雅黑" pitchFamily="34" charset="-122"/>
                <a:ea typeface="微软雅黑" pitchFamily="34" charset="-122"/>
              </a:rPr>
              <a:t>合</a:t>
            </a:r>
            <a:r>
              <a:rPr lang="zh-CN" altLang="en-US" sz="2800" b="1" dirty="0">
                <a:solidFill>
                  <a:schemeClr val="bg1"/>
                </a:solidFill>
                <a:latin typeface="微软雅黑" pitchFamily="34" charset="-122"/>
                <a:ea typeface="微软雅黑" pitchFamily="34" charset="-122"/>
              </a:rPr>
              <a:t>规</a:t>
            </a:r>
            <a:r>
              <a:rPr lang="zh-CN" altLang="en-US" sz="2800" b="1" dirty="0" smtClean="0">
                <a:solidFill>
                  <a:schemeClr val="bg1"/>
                </a:solidFill>
                <a:latin typeface="微软雅黑" pitchFamily="34" charset="-122"/>
                <a:ea typeface="微软雅黑" pitchFamily="34" charset="-122"/>
              </a:rPr>
              <a:t>经营</a:t>
            </a:r>
            <a:endParaRPr lang="en-US" altLang="zh-CN" sz="2800" b="1" dirty="0" smtClean="0">
              <a:solidFill>
                <a:schemeClr val="bg1"/>
              </a:solidFill>
              <a:latin typeface="微软雅黑" pitchFamily="34" charset="-122"/>
              <a:ea typeface="微软雅黑" pitchFamily="34" charset="-122"/>
            </a:endParaRPr>
          </a:p>
          <a:p>
            <a:pPr>
              <a:defRPr/>
            </a:pPr>
            <a:r>
              <a:rPr lang="en-US" altLang="zh-CN" sz="1600" dirty="0" smtClean="0">
                <a:solidFill>
                  <a:schemeClr val="bg1">
                    <a:lumMod val="95000"/>
                  </a:schemeClr>
                </a:solidFill>
                <a:latin typeface="微软雅黑" pitchFamily="34" charset="-122"/>
                <a:ea typeface="微软雅黑" pitchFamily="34" charset="-122"/>
              </a:rPr>
              <a:t>---</a:t>
            </a:r>
            <a:r>
              <a:rPr lang="zh-CN" altLang="en-US" sz="1600" dirty="0" smtClean="0">
                <a:solidFill>
                  <a:schemeClr val="bg1">
                    <a:lumMod val="95000"/>
                  </a:schemeClr>
                </a:solidFill>
                <a:latin typeface="微软雅黑" pitchFamily="34" charset="-122"/>
                <a:ea typeface="微软雅黑" pitchFamily="34" charset="-122"/>
              </a:rPr>
              <a:t>认同</a:t>
            </a:r>
            <a:r>
              <a:rPr lang="zh-CN" altLang="en-US" sz="1600" dirty="0">
                <a:solidFill>
                  <a:schemeClr val="bg1">
                    <a:lumMod val="95000"/>
                  </a:schemeClr>
                </a:solidFill>
                <a:latin typeface="微软雅黑" pitchFamily="34" charset="-122"/>
                <a:ea typeface="微软雅黑" pitchFamily="34" charset="-122"/>
              </a:rPr>
              <a:t>清结算</a:t>
            </a:r>
            <a:r>
              <a:rPr lang="zh-CN" altLang="en-US" sz="1600" dirty="0" smtClean="0">
                <a:solidFill>
                  <a:schemeClr val="bg1">
                    <a:lumMod val="95000"/>
                  </a:schemeClr>
                </a:solidFill>
                <a:latin typeface="微软雅黑" pitchFamily="34" charset="-122"/>
                <a:ea typeface="微软雅黑" pitchFamily="34" charset="-122"/>
              </a:rPr>
              <a:t>分离</a:t>
            </a:r>
            <a:r>
              <a:rPr lang="zh-CN" altLang="en-US" sz="1600" dirty="0">
                <a:solidFill>
                  <a:schemeClr val="bg1">
                    <a:lumMod val="95000"/>
                  </a:schemeClr>
                </a:solidFill>
                <a:latin typeface="微软雅黑" pitchFamily="34" charset="-122"/>
                <a:ea typeface="微软雅黑" pitchFamily="34" charset="-122"/>
              </a:rPr>
              <a:t>是</a:t>
            </a:r>
            <a:r>
              <a:rPr lang="en-US" altLang="zh-CN" sz="1600" dirty="0">
                <a:solidFill>
                  <a:schemeClr val="bg1">
                    <a:lumMod val="95000"/>
                  </a:schemeClr>
                </a:solidFill>
                <a:latin typeface="微软雅黑" pitchFamily="34" charset="-122"/>
                <a:ea typeface="微软雅黑" pitchFamily="34" charset="-122"/>
              </a:rPr>
              <a:t>P2P</a:t>
            </a:r>
            <a:r>
              <a:rPr lang="zh-CN" altLang="en-US" sz="1600" dirty="0">
                <a:solidFill>
                  <a:schemeClr val="bg1">
                    <a:lumMod val="95000"/>
                  </a:schemeClr>
                </a:solidFill>
                <a:latin typeface="微软雅黑" pitchFamily="34" charset="-122"/>
                <a:ea typeface="微软雅黑" pitchFamily="34" charset="-122"/>
              </a:rPr>
              <a:t>行业的</a:t>
            </a:r>
            <a:r>
              <a:rPr lang="zh-CN" altLang="en-US" sz="1600" dirty="0" smtClean="0">
                <a:solidFill>
                  <a:schemeClr val="bg1">
                    <a:lumMod val="95000"/>
                  </a:schemeClr>
                </a:solidFill>
                <a:latin typeface="微软雅黑" pitchFamily="34" charset="-122"/>
                <a:ea typeface="微软雅黑" pitchFamily="34" charset="-122"/>
              </a:rPr>
              <a:t>大趋势</a:t>
            </a:r>
            <a:endParaRPr lang="zh-CN" altLang="en-US" sz="2800" b="1" dirty="0">
              <a:solidFill>
                <a:schemeClr val="bg1"/>
              </a:solidFill>
              <a:latin typeface="微软雅黑" pitchFamily="34" charset="-122"/>
              <a:ea typeface="微软雅黑" pitchFamily="34" charset="-122"/>
            </a:endParaRPr>
          </a:p>
        </p:txBody>
      </p:sp>
      <p:grpSp>
        <p:nvGrpSpPr>
          <p:cNvPr id="9" name="组合 8"/>
          <p:cNvGrpSpPr/>
          <p:nvPr/>
        </p:nvGrpSpPr>
        <p:grpSpPr>
          <a:xfrm>
            <a:off x="6103937" y="2865099"/>
            <a:ext cx="2880320" cy="1296144"/>
            <a:chOff x="5365304" y="1866249"/>
            <a:chExt cx="2880320" cy="1296144"/>
          </a:xfrm>
          <a:solidFill>
            <a:schemeClr val="bg1">
              <a:lumMod val="65000"/>
            </a:schemeClr>
          </a:solidFill>
        </p:grpSpPr>
        <p:sp>
          <p:nvSpPr>
            <p:cNvPr id="10" name="矩形 9"/>
            <p:cNvSpPr/>
            <p:nvPr/>
          </p:nvSpPr>
          <p:spPr>
            <a:xfrm>
              <a:off x="5365304" y="1866249"/>
              <a:ext cx="2880320"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1" name="TextBox 8"/>
            <p:cNvSpPr txBox="1"/>
            <p:nvPr/>
          </p:nvSpPr>
          <p:spPr>
            <a:xfrm>
              <a:off x="5383000" y="2044654"/>
              <a:ext cx="2846600" cy="1015663"/>
            </a:xfrm>
            <a:prstGeom prst="rect">
              <a:avLst/>
            </a:prstGeom>
            <a:grpFill/>
          </p:spPr>
          <p:txBody>
            <a:bodyPr wrap="square" rtlCol="0">
              <a:spAutoFit/>
            </a:bodyPr>
            <a:lstStyle/>
            <a:p>
              <a:r>
                <a:rPr lang="zh-CN" altLang="en-US" sz="2800" b="1" dirty="0">
                  <a:solidFill>
                    <a:schemeClr val="bg1"/>
                  </a:solidFill>
                  <a:latin typeface="微软雅黑" pitchFamily="34" charset="-122"/>
                  <a:ea typeface="微软雅黑" pitchFamily="34" charset="-122"/>
                </a:rPr>
                <a:t>资金</a:t>
              </a:r>
              <a:r>
                <a:rPr lang="zh-CN" altLang="en-US" sz="2800" b="1" dirty="0" smtClean="0">
                  <a:solidFill>
                    <a:schemeClr val="bg1"/>
                  </a:solidFill>
                  <a:latin typeface="微软雅黑" pitchFamily="34" charset="-122"/>
                  <a:ea typeface="微软雅黑" pitchFamily="34" charset="-122"/>
                </a:rPr>
                <a:t>结算</a:t>
              </a:r>
              <a:endParaRPr lang="en-US" altLang="zh-CN" sz="2800" b="1" dirty="0" smtClean="0">
                <a:solidFill>
                  <a:schemeClr val="bg1"/>
                </a:solidFill>
                <a:latin typeface="微软雅黑" pitchFamily="34" charset="-122"/>
                <a:ea typeface="微软雅黑" pitchFamily="34" charset="-122"/>
              </a:endParaRPr>
            </a:p>
            <a:p>
              <a:pPr lvl="0"/>
              <a:r>
                <a:rPr lang="en-US" altLang="zh-CN" sz="1600" dirty="0" smtClean="0">
                  <a:solidFill>
                    <a:schemeClr val="bg1">
                      <a:lumMod val="95000"/>
                    </a:schemeClr>
                  </a:solidFill>
                  <a:latin typeface="微软雅黑" pitchFamily="34" charset="-122"/>
                  <a:ea typeface="微软雅黑" pitchFamily="34" charset="-122"/>
                </a:rPr>
                <a:t>---</a:t>
              </a:r>
              <a:r>
                <a:rPr lang="zh-CN" altLang="en-US" sz="1600" dirty="0" smtClean="0">
                  <a:solidFill>
                    <a:schemeClr val="bg1">
                      <a:lumMod val="95000"/>
                    </a:schemeClr>
                  </a:solidFill>
                  <a:latin typeface="微软雅黑" pitchFamily="34" charset="-122"/>
                  <a:ea typeface="微软雅黑" pitchFamily="34" charset="-122"/>
                </a:rPr>
                <a:t>结算</a:t>
              </a:r>
              <a:r>
                <a:rPr lang="zh-CN" altLang="en-US" sz="1600" dirty="0">
                  <a:solidFill>
                    <a:schemeClr val="bg1">
                      <a:lumMod val="95000"/>
                    </a:schemeClr>
                  </a:solidFill>
                  <a:latin typeface="微软雅黑" pitchFamily="34" charset="-122"/>
                  <a:ea typeface="微软雅黑" pitchFamily="34" charset="-122"/>
                </a:rPr>
                <a:t>速度要求比较高，能提供</a:t>
              </a:r>
              <a:r>
                <a:rPr lang="en-US" altLang="zh-CN" sz="1600" dirty="0">
                  <a:solidFill>
                    <a:schemeClr val="bg1">
                      <a:lumMod val="95000"/>
                    </a:schemeClr>
                  </a:solidFill>
                  <a:latin typeface="微软雅黑" pitchFamily="34" charset="-122"/>
                  <a:ea typeface="微软雅黑" pitchFamily="34" charset="-122"/>
                </a:rPr>
                <a:t>T+0</a:t>
              </a:r>
              <a:r>
                <a:rPr lang="zh-CN" altLang="en-US" sz="1600" dirty="0">
                  <a:solidFill>
                    <a:schemeClr val="bg1">
                      <a:lumMod val="95000"/>
                    </a:schemeClr>
                  </a:solidFill>
                  <a:latin typeface="微软雅黑" pitchFamily="34" charset="-122"/>
                  <a:ea typeface="微软雅黑" pitchFamily="34" charset="-122"/>
                </a:rPr>
                <a:t>提现资金到账的</a:t>
              </a:r>
              <a:r>
                <a:rPr lang="zh-CN" altLang="en-US" sz="1600" dirty="0" smtClean="0">
                  <a:solidFill>
                    <a:schemeClr val="bg1">
                      <a:lumMod val="95000"/>
                    </a:schemeClr>
                  </a:solidFill>
                  <a:latin typeface="微软雅黑" pitchFamily="34" charset="-122"/>
                  <a:ea typeface="微软雅黑" pitchFamily="34" charset="-122"/>
                </a:rPr>
                <a:t>能力</a:t>
              </a:r>
              <a:endParaRPr lang="zh-CN" altLang="en-US" sz="2800" b="1" dirty="0">
                <a:solidFill>
                  <a:schemeClr val="bg1"/>
                </a:solidFill>
                <a:latin typeface="微软雅黑" pitchFamily="34" charset="-122"/>
                <a:ea typeface="微软雅黑" pitchFamily="34" charset="-122"/>
              </a:endParaRPr>
            </a:p>
          </p:txBody>
        </p:sp>
      </p:grpSp>
      <p:sp>
        <p:nvSpPr>
          <p:cNvPr id="12" name="TextBox 9"/>
          <p:cNvSpPr txBox="1"/>
          <p:nvPr/>
        </p:nvSpPr>
        <p:spPr>
          <a:xfrm>
            <a:off x="3058938" y="4481124"/>
            <a:ext cx="3052936" cy="1015663"/>
          </a:xfrm>
          <a:prstGeom prst="rect">
            <a:avLst/>
          </a:prstGeom>
          <a:noFill/>
          <a:ln>
            <a:noFill/>
          </a:ln>
        </p:spPr>
        <p:txBody>
          <a:bodyPr wrap="square" rtlCol="0">
            <a:spAutoFit/>
          </a:bodyPr>
          <a:lstStyle/>
          <a:p>
            <a:r>
              <a:rPr lang="zh-CN" altLang="en-US" sz="2800" b="1" dirty="0">
                <a:solidFill>
                  <a:schemeClr val="bg1"/>
                </a:solidFill>
                <a:latin typeface="微软雅黑" pitchFamily="34" charset="-122"/>
                <a:ea typeface="微软雅黑" pitchFamily="34" charset="-122"/>
              </a:rPr>
              <a:t>接入</a:t>
            </a:r>
            <a:r>
              <a:rPr lang="zh-CN" altLang="en-US" sz="2800" b="1" dirty="0" smtClean="0">
                <a:solidFill>
                  <a:schemeClr val="bg1"/>
                </a:solidFill>
                <a:latin typeface="微软雅黑" pitchFamily="34" charset="-122"/>
                <a:ea typeface="微软雅黑" pitchFamily="34" charset="-122"/>
              </a:rPr>
              <a:t>便捷</a:t>
            </a:r>
            <a:endParaRPr lang="en-US" altLang="zh-CN" sz="2800" b="1" dirty="0" smtClean="0">
              <a:solidFill>
                <a:schemeClr val="bg1"/>
              </a:solidFill>
              <a:latin typeface="微软雅黑" pitchFamily="34" charset="-122"/>
              <a:ea typeface="微软雅黑" pitchFamily="34" charset="-122"/>
            </a:endParaRPr>
          </a:p>
          <a:p>
            <a:pPr lvl="0"/>
            <a:r>
              <a:rPr lang="en-US" altLang="zh-CN" sz="1600" dirty="0" smtClean="0">
                <a:solidFill>
                  <a:schemeClr val="bg1">
                    <a:lumMod val="95000"/>
                  </a:schemeClr>
                </a:solidFill>
                <a:latin typeface="微软雅黑" pitchFamily="34" charset="-122"/>
                <a:ea typeface="微软雅黑" pitchFamily="34" charset="-122"/>
              </a:rPr>
              <a:t>---</a:t>
            </a:r>
            <a:r>
              <a:rPr lang="zh-CN" altLang="en-US" sz="1600" dirty="0" smtClean="0">
                <a:solidFill>
                  <a:schemeClr val="bg1">
                    <a:lumMod val="95000"/>
                  </a:schemeClr>
                </a:solidFill>
                <a:latin typeface="微软雅黑" pitchFamily="34" charset="-122"/>
                <a:ea typeface="微软雅黑" pitchFamily="34" charset="-122"/>
              </a:rPr>
              <a:t>接口</a:t>
            </a:r>
            <a:r>
              <a:rPr lang="zh-CN" altLang="en-US" sz="1600" dirty="0">
                <a:solidFill>
                  <a:schemeClr val="bg1">
                    <a:lumMod val="95000"/>
                  </a:schemeClr>
                </a:solidFill>
                <a:latin typeface="微软雅黑" pitchFamily="34" charset="-122"/>
                <a:ea typeface="微软雅黑" pitchFamily="34" charset="-122"/>
              </a:rPr>
              <a:t>简单，功能原子化，易于调用，易于</a:t>
            </a:r>
            <a:r>
              <a:rPr lang="zh-CN" altLang="en-US" sz="1600" dirty="0" smtClean="0">
                <a:solidFill>
                  <a:schemeClr val="bg1">
                    <a:lumMod val="95000"/>
                  </a:schemeClr>
                </a:solidFill>
                <a:latin typeface="微软雅黑" pitchFamily="34" charset="-122"/>
                <a:ea typeface="微软雅黑" pitchFamily="34" charset="-122"/>
              </a:rPr>
              <a:t>调试</a:t>
            </a:r>
            <a:endParaRPr lang="zh-CN" altLang="en-US" sz="2800" b="1" dirty="0">
              <a:solidFill>
                <a:schemeClr val="bg1"/>
              </a:solidFill>
              <a:latin typeface="微软雅黑" pitchFamily="34" charset="-122"/>
              <a:ea typeface="微软雅黑" pitchFamily="34" charset="-122"/>
            </a:endParaRPr>
          </a:p>
        </p:txBody>
      </p:sp>
      <p:grpSp>
        <p:nvGrpSpPr>
          <p:cNvPr id="13" name="组合 12"/>
          <p:cNvGrpSpPr/>
          <p:nvPr/>
        </p:nvGrpSpPr>
        <p:grpSpPr>
          <a:xfrm>
            <a:off x="9156659" y="2865099"/>
            <a:ext cx="2357478" cy="1296144"/>
            <a:chOff x="8534400" y="1889175"/>
            <a:chExt cx="2357478" cy="1296144"/>
          </a:xfrm>
        </p:grpSpPr>
        <p:sp>
          <p:nvSpPr>
            <p:cNvPr id="14" name="矩形 13"/>
            <p:cNvSpPr/>
            <p:nvPr/>
          </p:nvSpPr>
          <p:spPr>
            <a:xfrm>
              <a:off x="8534400" y="1889175"/>
              <a:ext cx="2304256" cy="1296144"/>
            </a:xfrm>
            <a:prstGeom prst="rect">
              <a:avLst/>
            </a:prstGeom>
            <a:solidFill>
              <a:srgbClr val="D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2"/>
            <p:cNvSpPr txBox="1"/>
            <p:nvPr/>
          </p:nvSpPr>
          <p:spPr>
            <a:xfrm>
              <a:off x="8553264" y="2024101"/>
              <a:ext cx="2338614" cy="1015663"/>
            </a:xfrm>
            <a:prstGeom prst="rect">
              <a:avLst/>
            </a:prstGeom>
            <a:noFill/>
          </p:spPr>
          <p:txBody>
            <a:bodyPr wrap="square" rtlCol="0">
              <a:spAutoFit/>
            </a:bodyPr>
            <a:lstStyle/>
            <a:p>
              <a:r>
                <a:rPr lang="zh-CN" altLang="en-US" sz="2800" b="1" dirty="0">
                  <a:solidFill>
                    <a:schemeClr val="bg1"/>
                  </a:solidFill>
                  <a:latin typeface="微软雅黑" pitchFamily="34" charset="-122"/>
                  <a:ea typeface="微软雅黑" pitchFamily="34" charset="-122"/>
                </a:rPr>
                <a:t>增值</a:t>
              </a:r>
              <a:r>
                <a:rPr lang="zh-CN" altLang="en-US" sz="2800" b="1" dirty="0" smtClean="0">
                  <a:solidFill>
                    <a:schemeClr val="bg1"/>
                  </a:solidFill>
                  <a:latin typeface="微软雅黑" pitchFamily="34" charset="-122"/>
                  <a:ea typeface="微软雅黑" pitchFamily="34" charset="-122"/>
                </a:rPr>
                <a:t>服务</a:t>
              </a:r>
              <a:endParaRPr lang="en-US" altLang="zh-CN" sz="2800" b="1" dirty="0" smtClean="0">
                <a:solidFill>
                  <a:schemeClr val="bg1"/>
                </a:solidFill>
                <a:latin typeface="微软雅黑" pitchFamily="34" charset="-122"/>
                <a:ea typeface="微软雅黑" pitchFamily="34" charset="-122"/>
              </a:endParaRPr>
            </a:p>
            <a:p>
              <a:pPr lvl="0"/>
              <a:r>
                <a:rPr lang="en-US" altLang="zh-CN" sz="1600" dirty="0" smtClean="0">
                  <a:solidFill>
                    <a:schemeClr val="bg1">
                      <a:lumMod val="95000"/>
                    </a:schemeClr>
                  </a:solidFill>
                  <a:latin typeface="微软雅黑" pitchFamily="34" charset="-122"/>
                  <a:ea typeface="微软雅黑" pitchFamily="34" charset="-122"/>
                </a:rPr>
                <a:t>---</a:t>
              </a:r>
              <a:r>
                <a:rPr lang="zh-CN" altLang="en-US" sz="1600" dirty="0" smtClean="0">
                  <a:solidFill>
                    <a:schemeClr val="bg1">
                      <a:lumMod val="95000"/>
                    </a:schemeClr>
                  </a:solidFill>
                  <a:latin typeface="微软雅黑" pitchFamily="34" charset="-122"/>
                  <a:ea typeface="微软雅黑" pitchFamily="34" charset="-122"/>
                </a:rPr>
                <a:t>提供</a:t>
              </a:r>
              <a:r>
                <a:rPr lang="zh-CN" altLang="en-US" sz="1600" dirty="0">
                  <a:solidFill>
                    <a:schemeClr val="bg1">
                      <a:lumMod val="95000"/>
                    </a:schemeClr>
                  </a:solidFill>
                  <a:latin typeface="微软雅黑" pitchFamily="34" charset="-122"/>
                  <a:ea typeface="微软雅黑" pitchFamily="34" charset="-122"/>
                </a:rPr>
                <a:t>鉴权、理财、短信通道等增值</a:t>
              </a:r>
              <a:r>
                <a:rPr lang="zh-CN" altLang="en-US" sz="1600" dirty="0" smtClean="0">
                  <a:solidFill>
                    <a:schemeClr val="bg1">
                      <a:lumMod val="95000"/>
                    </a:schemeClr>
                  </a:solidFill>
                  <a:latin typeface="微软雅黑" pitchFamily="34" charset="-122"/>
                  <a:ea typeface="微软雅黑" pitchFamily="34" charset="-122"/>
                </a:rPr>
                <a:t>业务</a:t>
              </a:r>
              <a:endParaRPr lang="zh-CN" altLang="en-US" sz="1600" dirty="0">
                <a:solidFill>
                  <a:schemeClr val="bg1">
                    <a:lumMod val="95000"/>
                  </a:schemeClr>
                </a:solidFill>
                <a:latin typeface="微软雅黑" pitchFamily="34" charset="-122"/>
                <a:ea typeface="微软雅黑" pitchFamily="34" charset="-122"/>
              </a:endParaRPr>
            </a:p>
          </p:txBody>
        </p:sp>
      </p:grpSp>
      <p:grpSp>
        <p:nvGrpSpPr>
          <p:cNvPr id="16" name="组合 15"/>
          <p:cNvGrpSpPr/>
          <p:nvPr/>
        </p:nvGrpSpPr>
        <p:grpSpPr>
          <a:xfrm>
            <a:off x="3589337" y="2865099"/>
            <a:ext cx="2446337" cy="1296144"/>
            <a:chOff x="8534400" y="1889175"/>
            <a:chExt cx="2446337" cy="1296144"/>
          </a:xfrm>
        </p:grpSpPr>
        <p:sp>
          <p:nvSpPr>
            <p:cNvPr id="17" name="矩形 16"/>
            <p:cNvSpPr/>
            <p:nvPr/>
          </p:nvSpPr>
          <p:spPr>
            <a:xfrm>
              <a:off x="8534400" y="1889175"/>
              <a:ext cx="2304256" cy="1296144"/>
            </a:xfrm>
            <a:prstGeom prst="rect">
              <a:avLst/>
            </a:prstGeom>
            <a:solidFill>
              <a:srgbClr val="D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5"/>
            <p:cNvSpPr txBox="1"/>
            <p:nvPr/>
          </p:nvSpPr>
          <p:spPr>
            <a:xfrm>
              <a:off x="8642123" y="2058650"/>
              <a:ext cx="2338614" cy="1015663"/>
            </a:xfrm>
            <a:prstGeom prst="rect">
              <a:avLst/>
            </a:prstGeom>
            <a:noFill/>
          </p:spPr>
          <p:txBody>
            <a:bodyPr wrap="square" rtlCol="0">
              <a:spAutoFit/>
            </a:bodyPr>
            <a:lstStyle/>
            <a:p>
              <a:pPr>
                <a:defRPr/>
              </a:pPr>
              <a:r>
                <a:rPr lang="zh-CN" altLang="en-US" sz="2800" b="1" dirty="0">
                  <a:solidFill>
                    <a:schemeClr val="bg1"/>
                  </a:solidFill>
                  <a:latin typeface="微软雅黑" pitchFamily="34" charset="-122"/>
                  <a:ea typeface="微软雅黑" pitchFamily="34" charset="-122"/>
                </a:rPr>
                <a:t>用户</a:t>
              </a:r>
              <a:r>
                <a:rPr lang="zh-CN" altLang="en-US" sz="2800" b="1" dirty="0" smtClean="0">
                  <a:solidFill>
                    <a:schemeClr val="bg1"/>
                  </a:solidFill>
                  <a:latin typeface="微软雅黑" pitchFamily="34" charset="-122"/>
                  <a:ea typeface="微软雅黑" pitchFamily="34" charset="-122"/>
                </a:rPr>
                <a:t>体验</a:t>
              </a:r>
              <a:endParaRPr lang="en-US" altLang="zh-CN" sz="2800" b="1" dirty="0" smtClean="0">
                <a:solidFill>
                  <a:schemeClr val="bg1"/>
                </a:solidFill>
                <a:latin typeface="微软雅黑" pitchFamily="34" charset="-122"/>
                <a:ea typeface="微软雅黑" pitchFamily="34" charset="-122"/>
              </a:endParaRPr>
            </a:p>
            <a:p>
              <a:pPr lvl="0">
                <a:defRPr/>
              </a:pPr>
              <a:r>
                <a:rPr lang="en-US" altLang="zh-CN" sz="1600" dirty="0" smtClean="0">
                  <a:solidFill>
                    <a:schemeClr val="bg1">
                      <a:lumMod val="95000"/>
                    </a:schemeClr>
                  </a:solidFill>
                  <a:latin typeface="微软雅黑" pitchFamily="34" charset="-122"/>
                  <a:ea typeface="微软雅黑" pitchFamily="34" charset="-122"/>
                </a:rPr>
                <a:t>---</a:t>
              </a:r>
              <a:r>
                <a:rPr lang="zh-CN" altLang="en-US" sz="1600" dirty="0" smtClean="0">
                  <a:solidFill>
                    <a:schemeClr val="bg1">
                      <a:lumMod val="95000"/>
                    </a:schemeClr>
                  </a:solidFill>
                  <a:latin typeface="微软雅黑" pitchFamily="34" charset="-122"/>
                  <a:ea typeface="微软雅黑" pitchFamily="34" charset="-122"/>
                </a:rPr>
                <a:t>操作</a:t>
              </a:r>
              <a:r>
                <a:rPr lang="zh-CN" altLang="en-US" sz="1600" dirty="0">
                  <a:solidFill>
                    <a:schemeClr val="bg1">
                      <a:lumMod val="95000"/>
                    </a:schemeClr>
                  </a:solidFill>
                  <a:latin typeface="微软雅黑" pitchFamily="34" charset="-122"/>
                  <a:ea typeface="微软雅黑" pitchFamily="34" charset="-122"/>
                </a:rPr>
                <a:t>简单，流程统一，不添加客户操作的</a:t>
              </a:r>
              <a:r>
                <a:rPr lang="zh-CN" altLang="en-US" sz="1600" dirty="0" smtClean="0">
                  <a:solidFill>
                    <a:schemeClr val="bg1">
                      <a:lumMod val="95000"/>
                    </a:schemeClr>
                  </a:solidFill>
                  <a:latin typeface="微软雅黑" pitchFamily="34" charset="-122"/>
                  <a:ea typeface="微软雅黑" pitchFamily="34" charset="-122"/>
                </a:rPr>
                <a:t>负担</a:t>
              </a:r>
              <a:endParaRPr lang="zh-CN" altLang="en-US" sz="2800" b="1" dirty="0">
                <a:solidFill>
                  <a:schemeClr val="bg1"/>
                </a:solidFill>
                <a:latin typeface="微软雅黑" pitchFamily="34" charset="-122"/>
                <a:ea typeface="微软雅黑" pitchFamily="34" charset="-122"/>
              </a:endParaRPr>
            </a:p>
          </p:txBody>
        </p:sp>
      </p:grpSp>
      <p:grpSp>
        <p:nvGrpSpPr>
          <p:cNvPr id="19" name="组合 18"/>
          <p:cNvGrpSpPr/>
          <p:nvPr/>
        </p:nvGrpSpPr>
        <p:grpSpPr>
          <a:xfrm>
            <a:off x="6256337" y="4346796"/>
            <a:ext cx="2357478" cy="1296144"/>
            <a:chOff x="8534400" y="1889175"/>
            <a:chExt cx="2357478" cy="1296144"/>
          </a:xfrm>
        </p:grpSpPr>
        <p:sp>
          <p:nvSpPr>
            <p:cNvPr id="20" name="矩形 19"/>
            <p:cNvSpPr/>
            <p:nvPr/>
          </p:nvSpPr>
          <p:spPr>
            <a:xfrm>
              <a:off x="8534400" y="1889175"/>
              <a:ext cx="2304256" cy="1296144"/>
            </a:xfrm>
            <a:prstGeom prst="rect">
              <a:avLst/>
            </a:prstGeom>
            <a:solidFill>
              <a:srgbClr val="DC1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8"/>
            <p:cNvSpPr txBox="1"/>
            <p:nvPr/>
          </p:nvSpPr>
          <p:spPr>
            <a:xfrm>
              <a:off x="8553264" y="2024101"/>
              <a:ext cx="2338614" cy="1015663"/>
            </a:xfrm>
            <a:prstGeom prst="rect">
              <a:avLst/>
            </a:prstGeom>
            <a:noFill/>
          </p:spPr>
          <p:txBody>
            <a:bodyPr wrap="square" rtlCol="0">
              <a:spAutoFit/>
            </a:bodyPr>
            <a:lstStyle/>
            <a:p>
              <a:r>
                <a:rPr lang="zh-CN" altLang="en-US" sz="2800" b="1" dirty="0">
                  <a:solidFill>
                    <a:schemeClr val="bg1"/>
                  </a:solidFill>
                  <a:latin typeface="微软雅黑" pitchFamily="34" charset="-122"/>
                  <a:ea typeface="微软雅黑" pitchFamily="34" charset="-122"/>
                </a:rPr>
                <a:t>移动</a:t>
              </a:r>
              <a:r>
                <a:rPr lang="zh-CN" altLang="en-US" sz="2800" b="1" dirty="0" smtClean="0">
                  <a:solidFill>
                    <a:schemeClr val="bg1"/>
                  </a:solidFill>
                  <a:latin typeface="微软雅黑" pitchFamily="34" charset="-122"/>
                  <a:ea typeface="微软雅黑" pitchFamily="34" charset="-122"/>
                </a:rPr>
                <a:t>化</a:t>
              </a:r>
              <a:endParaRPr lang="en-US" altLang="zh-CN" sz="2800" b="1" dirty="0" smtClean="0">
                <a:solidFill>
                  <a:schemeClr val="bg1"/>
                </a:solidFill>
                <a:latin typeface="微软雅黑" pitchFamily="34" charset="-122"/>
                <a:ea typeface="微软雅黑" pitchFamily="34" charset="-122"/>
              </a:endParaRPr>
            </a:p>
            <a:p>
              <a:pPr lvl="0"/>
              <a:r>
                <a:rPr lang="en-US" altLang="zh-CN" sz="1600" dirty="0" smtClean="0">
                  <a:solidFill>
                    <a:schemeClr val="bg1">
                      <a:lumMod val="95000"/>
                    </a:schemeClr>
                  </a:solidFill>
                  <a:latin typeface="微软雅黑" pitchFamily="34" charset="-122"/>
                  <a:ea typeface="微软雅黑" pitchFamily="34" charset="-122"/>
                </a:rPr>
                <a:t>---</a:t>
              </a:r>
              <a:r>
                <a:rPr lang="zh-CN" altLang="en-US" sz="1600" dirty="0" smtClean="0">
                  <a:solidFill>
                    <a:schemeClr val="bg1">
                      <a:lumMod val="95000"/>
                    </a:schemeClr>
                  </a:solidFill>
                  <a:latin typeface="微软雅黑" pitchFamily="34" charset="-122"/>
                  <a:ea typeface="微软雅黑" pitchFamily="34" charset="-122"/>
                </a:rPr>
                <a:t>需要</a:t>
              </a:r>
              <a:r>
                <a:rPr lang="zh-CN" altLang="en-US" sz="1600" dirty="0">
                  <a:solidFill>
                    <a:schemeClr val="bg1">
                      <a:lumMod val="95000"/>
                    </a:schemeClr>
                  </a:solidFill>
                  <a:latin typeface="微软雅黑" pitchFamily="34" charset="-122"/>
                  <a:ea typeface="微软雅黑" pitchFamily="34" charset="-122"/>
                </a:rPr>
                <a:t>能够提供基于手机的交易的解决</a:t>
              </a:r>
              <a:r>
                <a:rPr lang="zh-CN" altLang="en-US" sz="1600" dirty="0" smtClean="0">
                  <a:solidFill>
                    <a:schemeClr val="bg1">
                      <a:lumMod val="95000"/>
                    </a:schemeClr>
                  </a:solidFill>
                  <a:latin typeface="微软雅黑" pitchFamily="34" charset="-122"/>
                  <a:ea typeface="微软雅黑" pitchFamily="34" charset="-122"/>
                </a:rPr>
                <a:t>方案</a:t>
              </a:r>
              <a:endParaRPr lang="zh-CN" altLang="en-US" sz="2800" b="1" dirty="0">
                <a:solidFill>
                  <a:schemeClr val="bg1"/>
                </a:solidFill>
                <a:latin typeface="微软雅黑" pitchFamily="34" charset="-122"/>
                <a:ea typeface="微软雅黑" pitchFamily="34" charset="-122"/>
              </a:endParaRPr>
            </a:p>
          </p:txBody>
        </p:sp>
      </p:grpSp>
      <p:grpSp>
        <p:nvGrpSpPr>
          <p:cNvPr id="22" name="组合 21"/>
          <p:cNvGrpSpPr/>
          <p:nvPr/>
        </p:nvGrpSpPr>
        <p:grpSpPr>
          <a:xfrm>
            <a:off x="8770937" y="4346796"/>
            <a:ext cx="2743200" cy="1296144"/>
            <a:chOff x="5365304" y="1866249"/>
            <a:chExt cx="2880320" cy="1296144"/>
          </a:xfrm>
          <a:solidFill>
            <a:schemeClr val="bg1">
              <a:lumMod val="65000"/>
            </a:schemeClr>
          </a:solidFill>
        </p:grpSpPr>
        <p:sp>
          <p:nvSpPr>
            <p:cNvPr id="23" name="矩形 22"/>
            <p:cNvSpPr/>
            <p:nvPr/>
          </p:nvSpPr>
          <p:spPr>
            <a:xfrm>
              <a:off x="5365304" y="1866249"/>
              <a:ext cx="2880320"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24" name="TextBox 21"/>
            <p:cNvSpPr txBox="1"/>
            <p:nvPr/>
          </p:nvSpPr>
          <p:spPr>
            <a:xfrm>
              <a:off x="5373638" y="2000577"/>
              <a:ext cx="2846600" cy="1015663"/>
            </a:xfrm>
            <a:prstGeom prst="rect">
              <a:avLst/>
            </a:prstGeom>
            <a:grpFill/>
          </p:spPr>
          <p:txBody>
            <a:bodyPr wrap="square" rtlCol="0">
              <a:spAutoFit/>
            </a:bodyPr>
            <a:lstStyle/>
            <a:p>
              <a:r>
                <a:rPr lang="zh-CN" altLang="en-US" sz="2800" b="1" dirty="0" smtClean="0">
                  <a:solidFill>
                    <a:schemeClr val="bg1"/>
                  </a:solidFill>
                  <a:latin typeface="微软雅黑" pitchFamily="34" charset="-122"/>
                  <a:ea typeface="微软雅黑" pitchFamily="34" charset="-122"/>
                </a:rPr>
                <a:t>国际化</a:t>
              </a:r>
              <a:endParaRPr lang="en-US" altLang="zh-CN" sz="2800" b="1" dirty="0" smtClean="0">
                <a:solidFill>
                  <a:schemeClr val="bg1"/>
                </a:solidFill>
                <a:latin typeface="微软雅黑" pitchFamily="34" charset="-122"/>
                <a:ea typeface="微软雅黑" pitchFamily="34" charset="-122"/>
              </a:endParaRPr>
            </a:p>
            <a:p>
              <a:pPr lvl="0"/>
              <a:r>
                <a:rPr lang="en-US" altLang="zh-CN" sz="1600" dirty="0" smtClean="0">
                  <a:solidFill>
                    <a:schemeClr val="bg1">
                      <a:lumMod val="95000"/>
                    </a:schemeClr>
                  </a:solidFill>
                  <a:latin typeface="微软雅黑" pitchFamily="34" charset="-122"/>
                  <a:ea typeface="微软雅黑" pitchFamily="34" charset="-122"/>
                </a:rPr>
                <a:t>---</a:t>
              </a:r>
              <a:r>
                <a:rPr lang="zh-CN" altLang="en-US" sz="1600" dirty="0" smtClean="0">
                  <a:solidFill>
                    <a:schemeClr val="bg1">
                      <a:lumMod val="95000"/>
                    </a:schemeClr>
                  </a:solidFill>
                  <a:latin typeface="微软雅黑" pitchFamily="34" charset="-122"/>
                  <a:ea typeface="微软雅黑" pitchFamily="34" charset="-122"/>
                </a:rPr>
                <a:t>能够</a:t>
              </a:r>
              <a:r>
                <a:rPr lang="zh-CN" altLang="en-US" sz="1600" dirty="0">
                  <a:solidFill>
                    <a:schemeClr val="bg1">
                      <a:lumMod val="95000"/>
                    </a:schemeClr>
                  </a:solidFill>
                  <a:latin typeface="微软雅黑" pitchFamily="34" charset="-122"/>
                  <a:ea typeface="微软雅黑" pitchFamily="34" charset="-122"/>
                </a:rPr>
                <a:t>支持港澳台、境外投资客户的</a:t>
              </a:r>
              <a:r>
                <a:rPr lang="zh-CN" altLang="en-US" sz="1600" dirty="0" smtClean="0">
                  <a:solidFill>
                    <a:schemeClr val="bg1">
                      <a:lumMod val="95000"/>
                    </a:schemeClr>
                  </a:solidFill>
                  <a:latin typeface="微软雅黑" pitchFamily="34" charset="-122"/>
                  <a:ea typeface="微软雅黑" pitchFamily="34" charset="-122"/>
                </a:rPr>
                <a:t>交易</a:t>
              </a:r>
              <a:endParaRPr lang="zh-CN" altLang="en-US" sz="2800" b="1" dirty="0">
                <a:solidFill>
                  <a:schemeClr val="bg1"/>
                </a:solidFill>
                <a:latin typeface="微软雅黑" pitchFamily="34" charset="-122"/>
                <a:ea typeface="微软雅黑" pitchFamily="34" charset="-122"/>
              </a:endParaRPr>
            </a:p>
          </p:txBody>
        </p:sp>
      </p:grpSp>
      <p:sp>
        <p:nvSpPr>
          <p:cNvPr id="25" name="TextBox 5"/>
          <p:cNvSpPr txBox="1"/>
          <p:nvPr/>
        </p:nvSpPr>
        <p:spPr>
          <a:xfrm>
            <a:off x="560200" y="4508687"/>
            <a:ext cx="2427474" cy="1015663"/>
          </a:xfrm>
          <a:prstGeom prst="rect">
            <a:avLst/>
          </a:prstGeom>
          <a:noFill/>
        </p:spPr>
        <p:txBody>
          <a:bodyPr wrap="square" rtlCol="0">
            <a:spAutoFit/>
          </a:bodyPr>
          <a:lstStyle/>
          <a:p>
            <a:r>
              <a:rPr lang="zh-CN" altLang="en-US" sz="2800" b="1" dirty="0">
                <a:solidFill>
                  <a:schemeClr val="bg1"/>
                </a:solidFill>
                <a:latin typeface="微软雅黑" pitchFamily="34" charset="-122"/>
                <a:ea typeface="微软雅黑" pitchFamily="34" charset="-122"/>
              </a:rPr>
              <a:t>模式</a:t>
            </a:r>
            <a:r>
              <a:rPr lang="zh-CN" altLang="en-US" sz="2800" b="1" dirty="0" smtClean="0">
                <a:solidFill>
                  <a:schemeClr val="bg1"/>
                </a:solidFill>
                <a:latin typeface="微软雅黑" pitchFamily="34" charset="-122"/>
                <a:ea typeface="微软雅黑" pitchFamily="34" charset="-122"/>
              </a:rPr>
              <a:t>灵活</a:t>
            </a:r>
            <a:endParaRPr lang="en-US" altLang="zh-CN" sz="2800" b="1" dirty="0" smtClean="0">
              <a:solidFill>
                <a:schemeClr val="bg1"/>
              </a:solidFill>
              <a:latin typeface="微软雅黑" pitchFamily="34" charset="-122"/>
              <a:ea typeface="微软雅黑" pitchFamily="34" charset="-122"/>
            </a:endParaRPr>
          </a:p>
          <a:p>
            <a:pPr lvl="0"/>
            <a:r>
              <a:rPr lang="en-US" altLang="zh-CN" sz="1600" dirty="0" smtClean="0">
                <a:solidFill>
                  <a:schemeClr val="bg1">
                    <a:lumMod val="95000"/>
                  </a:schemeClr>
                </a:solidFill>
                <a:latin typeface="微软雅黑" pitchFamily="34" charset="-122"/>
                <a:ea typeface="微软雅黑" pitchFamily="34" charset="-122"/>
              </a:rPr>
              <a:t>---</a:t>
            </a:r>
            <a:r>
              <a:rPr lang="zh-CN" altLang="en-US" sz="1600" dirty="0" smtClean="0">
                <a:solidFill>
                  <a:schemeClr val="bg1">
                    <a:lumMod val="95000"/>
                  </a:schemeClr>
                </a:solidFill>
                <a:latin typeface="微软雅黑" pitchFamily="34" charset="-122"/>
                <a:ea typeface="微软雅黑" pitchFamily="34" charset="-122"/>
              </a:rPr>
              <a:t>产品</a:t>
            </a:r>
            <a:r>
              <a:rPr lang="zh-CN" altLang="en-US" sz="1600" dirty="0">
                <a:solidFill>
                  <a:schemeClr val="bg1">
                    <a:lumMod val="95000"/>
                  </a:schemeClr>
                </a:solidFill>
                <a:latin typeface="微软雅黑" pitchFamily="34" charset="-122"/>
                <a:ea typeface="微软雅黑" pitchFamily="34" charset="-122"/>
              </a:rPr>
              <a:t>具备弹性，适应</a:t>
            </a:r>
            <a:r>
              <a:rPr lang="en-US" altLang="zh-CN" sz="1600" dirty="0">
                <a:solidFill>
                  <a:schemeClr val="bg1">
                    <a:lumMod val="95000"/>
                  </a:schemeClr>
                </a:solidFill>
                <a:latin typeface="微软雅黑" pitchFamily="34" charset="-122"/>
                <a:ea typeface="微软雅黑" pitchFamily="34" charset="-122"/>
              </a:rPr>
              <a:t>P2P</a:t>
            </a:r>
            <a:r>
              <a:rPr lang="zh-CN" altLang="en-US" sz="1600" dirty="0">
                <a:solidFill>
                  <a:schemeClr val="bg1">
                    <a:lumMod val="95000"/>
                  </a:schemeClr>
                </a:solidFill>
                <a:latin typeface="微软雅黑" pitchFamily="34" charset="-122"/>
                <a:ea typeface="微软雅黑" pitchFamily="34" charset="-122"/>
              </a:rPr>
              <a:t>业务快速发展的</a:t>
            </a:r>
            <a:r>
              <a:rPr lang="zh-CN" altLang="en-US" sz="1600" dirty="0" smtClean="0">
                <a:solidFill>
                  <a:schemeClr val="bg1">
                    <a:lumMod val="95000"/>
                  </a:schemeClr>
                </a:solidFill>
                <a:latin typeface="微软雅黑" pitchFamily="34" charset="-122"/>
                <a:ea typeface="微软雅黑" pitchFamily="34" charset="-122"/>
              </a:rPr>
              <a:t>特征</a:t>
            </a:r>
            <a:endParaRPr lang="zh-CN" altLang="en-US" sz="2800" b="1" dirty="0">
              <a:solidFill>
                <a:schemeClr val="bg1"/>
              </a:solidFill>
              <a:latin typeface="微软雅黑" pitchFamily="34" charset="-122"/>
              <a:ea typeface="微软雅黑" pitchFamily="34" charset="-122"/>
            </a:endParaRPr>
          </a:p>
        </p:txBody>
      </p:sp>
      <p:sp>
        <p:nvSpPr>
          <p:cNvPr id="26" name="矩形 25"/>
          <p:cNvSpPr/>
          <p:nvPr/>
        </p:nvSpPr>
        <p:spPr>
          <a:xfrm>
            <a:off x="628123" y="1544745"/>
            <a:ext cx="10036613" cy="553998"/>
          </a:xfrm>
          <a:prstGeom prst="rect">
            <a:avLst/>
          </a:prstGeom>
          <a:noFill/>
          <a:effectLst>
            <a:outerShdw dir="8100000" algn="tr" rotWithShape="0">
              <a:prstClr val="black">
                <a:alpha val="40000"/>
              </a:prstClr>
            </a:outerShdw>
          </a:effectLst>
        </p:spPr>
        <p:txBody>
          <a:bodyPr wrap="square" rtlCol="0">
            <a:spAutoFit/>
          </a:bodyPr>
          <a:lstStyle/>
          <a:p>
            <a:pPr>
              <a:lnSpc>
                <a:spcPct val="150000"/>
              </a:lnSpc>
            </a:pPr>
            <a:r>
              <a:rPr lang="zh-CN" altLang="en-US" sz="2000" dirty="0">
                <a:solidFill>
                  <a:schemeClr val="tx1">
                    <a:lumMod val="85000"/>
                    <a:lumOff val="15000"/>
                  </a:schemeClr>
                </a:solidFill>
                <a:latin typeface="微软雅黑" pitchFamily="34" charset="-122"/>
                <a:ea typeface="微软雅黑" pitchFamily="34" charset="-122"/>
              </a:rPr>
              <a:t>联动经过对近百家</a:t>
            </a:r>
            <a:r>
              <a:rPr lang="en-US" altLang="zh-CN" sz="2000" dirty="0">
                <a:solidFill>
                  <a:schemeClr val="tx1">
                    <a:lumMod val="85000"/>
                    <a:lumOff val="15000"/>
                  </a:schemeClr>
                </a:solidFill>
                <a:latin typeface="微软雅黑" pitchFamily="34" charset="-122"/>
                <a:ea typeface="微软雅黑" pitchFamily="34" charset="-122"/>
              </a:rPr>
              <a:t>P2P</a:t>
            </a:r>
            <a:r>
              <a:rPr lang="zh-CN" altLang="en-US" sz="2000" dirty="0">
                <a:solidFill>
                  <a:schemeClr val="tx1">
                    <a:lumMod val="85000"/>
                    <a:lumOff val="15000"/>
                  </a:schemeClr>
                </a:solidFill>
                <a:latin typeface="微软雅黑" pitchFamily="34" charset="-122"/>
                <a:ea typeface="微软雅黑" pitchFamily="34" charset="-122"/>
              </a:rPr>
              <a:t>平台的调研，</a:t>
            </a:r>
            <a:r>
              <a:rPr lang="zh-CN" altLang="en-US" sz="2000" dirty="0" smtClean="0">
                <a:solidFill>
                  <a:schemeClr val="tx1">
                    <a:lumMod val="85000"/>
                    <a:lumOff val="15000"/>
                  </a:schemeClr>
                </a:solidFill>
                <a:latin typeface="微软雅黑" pitchFamily="34" charset="-122"/>
                <a:ea typeface="微软雅黑" pitchFamily="34" charset="-122"/>
              </a:rPr>
              <a:t>对资金托管服务</a:t>
            </a:r>
            <a:r>
              <a:rPr lang="zh-CN" altLang="en-US" sz="2000" dirty="0">
                <a:solidFill>
                  <a:schemeClr val="tx1">
                    <a:lumMod val="85000"/>
                    <a:lumOff val="15000"/>
                  </a:schemeClr>
                </a:solidFill>
                <a:latin typeface="微软雅黑" pitchFamily="34" charset="-122"/>
                <a:ea typeface="微软雅黑" pitchFamily="34" charset="-122"/>
              </a:rPr>
              <a:t>的需求主要集中在：</a:t>
            </a:r>
          </a:p>
        </p:txBody>
      </p:sp>
    </p:spTree>
    <p:extLst>
      <p:ext uri="{BB962C8B-B14F-4D97-AF65-F5344CB8AC3E}">
        <p14:creationId xmlns:p14="http://schemas.microsoft.com/office/powerpoint/2010/main" val="2320119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972671" y="316753"/>
            <a:ext cx="1622612" cy="7455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panose="020B0503020204020204" pitchFamily="34" charset="-122"/>
                <a:ea typeface="微软雅黑" panose="020B0503020204020204" pitchFamily="34" charset="-122"/>
              </a:rPr>
              <a:t>目录</a:t>
            </a:r>
          </a:p>
        </p:txBody>
      </p:sp>
      <p:sp>
        <p:nvSpPr>
          <p:cNvPr id="4" name="Text Box 2"/>
          <p:cNvSpPr txBox="1">
            <a:spLocks noChangeArrowheads="1"/>
          </p:cNvSpPr>
          <p:nvPr/>
        </p:nvSpPr>
        <p:spPr bwMode="blackWhite">
          <a:xfrm>
            <a:off x="3171625" y="1084204"/>
            <a:ext cx="7704856" cy="2332946"/>
          </a:xfrm>
          <a:prstGeom prst="rect">
            <a:avLst/>
          </a:prstGeom>
          <a:noFill/>
          <a:ln>
            <a:noFill/>
          </a:ln>
          <a:effectLst>
            <a:outerShdw blurRad="508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285750" indent="-285750" eaLnBrk="1" hangingPunct="1">
              <a:lnSpc>
                <a:spcPct val="130000"/>
              </a:lnSpc>
              <a:buBlip>
                <a:blip r:embed="rId2"/>
              </a:buBlip>
            </a:pPr>
            <a:r>
              <a:rPr lang="en-US" altLang="zh-CN" sz="2800" dirty="0" smtClean="0">
                <a:solidFill>
                  <a:schemeClr val="tx1">
                    <a:lumMod val="75000"/>
                    <a:lumOff val="25000"/>
                  </a:schemeClr>
                </a:solidFill>
                <a:latin typeface="微软雅黑" pitchFamily="34" charset="-122"/>
                <a:ea typeface="微软雅黑" pitchFamily="34" charset="-122"/>
              </a:rPr>
              <a:t>P2P</a:t>
            </a:r>
            <a:r>
              <a:rPr lang="zh-CN" altLang="en-US" sz="2800" dirty="0" smtClean="0">
                <a:solidFill>
                  <a:schemeClr val="tx1">
                    <a:lumMod val="75000"/>
                    <a:lumOff val="25000"/>
                  </a:schemeClr>
                </a:solidFill>
                <a:latin typeface="微软雅黑" pitchFamily="34" charset="-122"/>
                <a:ea typeface="微软雅黑" pitchFamily="34" charset="-122"/>
              </a:rPr>
              <a:t>行业发展趋势</a:t>
            </a:r>
            <a:endParaRPr lang="en-US" altLang="zh-CN" sz="2800"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b="1" dirty="0">
                <a:solidFill>
                  <a:schemeClr val="tx1">
                    <a:lumMod val="75000"/>
                    <a:lumOff val="25000"/>
                  </a:schemeClr>
                </a:solidFill>
                <a:latin typeface="微软雅黑" pitchFamily="34" charset="-122"/>
                <a:ea typeface="微软雅黑" pitchFamily="34" charset="-122"/>
              </a:rPr>
              <a:t>联动</a:t>
            </a:r>
            <a:r>
              <a:rPr lang="zh-CN" altLang="en-US" sz="2800" b="1" dirty="0" smtClean="0">
                <a:solidFill>
                  <a:schemeClr val="tx1">
                    <a:lumMod val="75000"/>
                    <a:lumOff val="25000"/>
                  </a:schemeClr>
                </a:solidFill>
                <a:latin typeface="微软雅黑" pitchFamily="34" charset="-122"/>
                <a:ea typeface="微软雅黑" pitchFamily="34" charset="-122"/>
              </a:rPr>
              <a:t>优势</a:t>
            </a:r>
            <a:r>
              <a:rPr lang="en-US" altLang="zh-CN" sz="2800" b="1" dirty="0" smtClean="0">
                <a:solidFill>
                  <a:schemeClr val="tx1">
                    <a:lumMod val="75000"/>
                    <a:lumOff val="25000"/>
                  </a:schemeClr>
                </a:solidFill>
                <a:latin typeface="微软雅黑" pitchFamily="34" charset="-122"/>
                <a:ea typeface="微软雅黑" pitchFamily="34" charset="-122"/>
              </a:rPr>
              <a:t>P2P</a:t>
            </a:r>
            <a:r>
              <a:rPr lang="zh-CN" altLang="en-US" sz="2800" b="1" dirty="0" smtClean="0">
                <a:solidFill>
                  <a:schemeClr val="tx1">
                    <a:lumMod val="75000"/>
                    <a:lumOff val="25000"/>
                  </a:schemeClr>
                </a:solidFill>
                <a:latin typeface="微软雅黑" pitchFamily="34" charset="-122"/>
                <a:ea typeface="微软雅黑" pitchFamily="34" charset="-122"/>
              </a:rPr>
              <a:t>资金托管综合服务方案</a:t>
            </a:r>
            <a:endParaRPr lang="en-US" altLang="zh-CN" sz="2800" b="1"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dirty="0" smtClean="0">
                <a:solidFill>
                  <a:schemeClr val="tx1">
                    <a:lumMod val="75000"/>
                    <a:lumOff val="25000"/>
                  </a:schemeClr>
                </a:solidFill>
                <a:latin typeface="微软雅黑" pitchFamily="34" charset="-122"/>
                <a:ea typeface="微软雅黑" pitchFamily="34" charset="-122"/>
              </a:rPr>
              <a:t>接入流程</a:t>
            </a:r>
            <a:endParaRPr lang="en-US" altLang="zh-CN" sz="2800" dirty="0" smtClean="0">
              <a:solidFill>
                <a:schemeClr val="tx1">
                  <a:lumMod val="75000"/>
                  <a:lumOff val="25000"/>
                </a:schemeClr>
              </a:solidFill>
              <a:latin typeface="微软雅黑" pitchFamily="34" charset="-122"/>
              <a:ea typeface="微软雅黑" pitchFamily="34" charset="-122"/>
            </a:endParaRPr>
          </a:p>
          <a:p>
            <a:pPr marL="285750" indent="-285750">
              <a:lnSpc>
                <a:spcPct val="130000"/>
              </a:lnSpc>
              <a:buBlip>
                <a:blip r:embed="rId2"/>
              </a:buBlip>
            </a:pPr>
            <a:r>
              <a:rPr lang="zh-CN" altLang="en-US" sz="2800" dirty="0" smtClean="0">
                <a:solidFill>
                  <a:schemeClr val="tx1">
                    <a:lumMod val="75000"/>
                    <a:lumOff val="25000"/>
                  </a:schemeClr>
                </a:solidFill>
                <a:latin typeface="微软雅黑" pitchFamily="34" charset="-122"/>
                <a:ea typeface="微软雅黑" pitchFamily="34" charset="-122"/>
              </a:rPr>
              <a:t>关于联动优势</a:t>
            </a:r>
            <a:endParaRPr lang="en-US" altLang="zh-CN" sz="2800" dirty="0" smtClean="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30409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联动优势资金托管系统技术路线</a:t>
            </a:r>
            <a:endParaRPr lang="zh-CN" altLang="en-US" dirty="0"/>
          </a:p>
        </p:txBody>
      </p:sp>
      <p:sp>
        <p:nvSpPr>
          <p:cNvPr id="3" name="矩形 2"/>
          <p:cNvSpPr/>
          <p:nvPr/>
        </p:nvSpPr>
        <p:spPr>
          <a:xfrm>
            <a:off x="4490112" y="2192215"/>
            <a:ext cx="7242342" cy="71745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一定不能简单的在原有业务系统上打补丁，而要为</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P2P</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行业定制开发一套系统。</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4490112" y="3902905"/>
            <a:ext cx="7242342" cy="71745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因为</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P2P</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是围绕</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标的</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运转的，托管系统如果没有</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标的账户</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流程效率会急剧降低。</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4490112" y="3046241"/>
            <a:ext cx="7242342" cy="71745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一定不能有平台间的跳转，要采用完全底层</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API</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对接技术。杜绝跨平台数据同步不及时问题。</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4490112" y="1348152"/>
            <a:ext cx="7242341" cy="71745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一定要充分考虑到合规性和监管要求，要做最合规的</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P2P</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托管。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4490112" y="4745502"/>
            <a:ext cx="7242342" cy="71745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一定要原生态支持手机端，因为手机端是未来</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P2P</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发展方向。</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490112" y="5587219"/>
            <a:ext cx="7242342" cy="71745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一定不能干涉</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P2P</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平台</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业务</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逻辑，制约</a:t>
            </a:r>
            <a:r>
              <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rPr>
              <a:t>P2P</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平台业务发展。要实现托管系统功能原子化，支持多变的业务逻辑。</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AutoShape 16"/>
          <p:cNvSpPr>
            <a:spLocks noChangeArrowheads="1"/>
          </p:cNvSpPr>
          <p:nvPr/>
        </p:nvSpPr>
        <p:spPr bwMode="auto">
          <a:xfrm rot="5400000">
            <a:off x="656829" y="3549409"/>
            <a:ext cx="4968242" cy="542285"/>
          </a:xfrm>
          <a:prstGeom prst="triangle">
            <a:avLst>
              <a:gd name="adj" fmla="val 50446"/>
            </a:avLst>
          </a:prstGeom>
          <a:solidFill>
            <a:schemeClr val="bg1">
              <a:lumMod val="85000"/>
            </a:schemeClr>
          </a:solidFill>
          <a:ln>
            <a:noFill/>
          </a:ln>
          <a:effectLst/>
        </p:spPr>
        <p:txBody>
          <a:bodyPr wrap="none" anchor="ctr"/>
          <a:lstStyle/>
          <a:p>
            <a:endParaRPr lang="zh-CN" altLang="en-US"/>
          </a:p>
        </p:txBody>
      </p:sp>
      <p:sp>
        <p:nvSpPr>
          <p:cNvPr id="10" name="文本框 9"/>
          <p:cNvSpPr txBox="1"/>
          <p:nvPr/>
        </p:nvSpPr>
        <p:spPr bwMode="auto">
          <a:xfrm>
            <a:off x="279400" y="1336429"/>
            <a:ext cx="2590409" cy="4968243"/>
          </a:xfrm>
          <a:prstGeom prst="rect">
            <a:avLst/>
          </a:prstGeom>
          <a:solidFill>
            <a:schemeClr val="accent1">
              <a:lumMod val="50000"/>
            </a:schemeClr>
          </a:solidFill>
          <a:ln w="3175" cap="flat">
            <a:solidFill>
              <a:schemeClr val="bg1">
                <a:lumMod val="75000"/>
              </a:schemeClr>
            </a:solidFill>
            <a:prstDash val="solid"/>
          </a:ln>
          <a:extLst/>
        </p:spPr>
        <p:style>
          <a:lnRef idx="2">
            <a:schemeClr val="accent3"/>
          </a:lnRef>
          <a:fillRef idx="1">
            <a:schemeClr val="lt1"/>
          </a:fillRef>
          <a:effectRef idx="0">
            <a:schemeClr val="accent3"/>
          </a:effectRef>
          <a:fontRef idx="minor">
            <a:schemeClr val="dk1"/>
          </a:fontRef>
        </p:style>
        <p:txBody>
          <a:bodyPr wrap="square" tIns="180000" rtlCol="0" anchor="ctr">
            <a:no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       联动优势</a:t>
            </a:r>
            <a:r>
              <a:rPr lang="en-US" altLang="zh-CN" sz="2000" dirty="0" smtClean="0">
                <a:solidFill>
                  <a:schemeClr val="bg1"/>
                </a:solidFill>
                <a:latin typeface="微软雅黑" panose="020B0503020204020204" pitchFamily="34" charset="-122"/>
                <a:ea typeface="微软雅黑" panose="020B0503020204020204" pitchFamily="34" charset="-122"/>
              </a:rPr>
              <a:t>P2P</a:t>
            </a:r>
            <a:r>
              <a:rPr lang="zh-CN" altLang="en-US" sz="2000" dirty="0" smtClean="0">
                <a:solidFill>
                  <a:schemeClr val="bg1"/>
                </a:solidFill>
                <a:latin typeface="微软雅黑" panose="020B0503020204020204" pitchFamily="34" charset="-122"/>
                <a:ea typeface="微软雅黑" panose="020B0503020204020204" pitchFamily="34" charset="-122"/>
              </a:rPr>
              <a:t>托管系统在立项之初，就立志要做用户感受最好，最合规的</a:t>
            </a:r>
            <a:r>
              <a:rPr lang="en-US" altLang="zh-CN" sz="2000" dirty="0" smtClean="0">
                <a:solidFill>
                  <a:schemeClr val="bg1"/>
                </a:solidFill>
                <a:latin typeface="微软雅黑" panose="020B0503020204020204" pitchFamily="34" charset="-122"/>
                <a:ea typeface="微软雅黑" panose="020B0503020204020204" pitchFamily="34" charset="-122"/>
              </a:rPr>
              <a:t>P2P</a:t>
            </a:r>
            <a:r>
              <a:rPr lang="zh-CN" altLang="en-US" sz="2000" dirty="0" smtClean="0">
                <a:solidFill>
                  <a:schemeClr val="bg1"/>
                </a:solidFill>
                <a:latin typeface="微软雅黑" panose="020B0503020204020204" pitchFamily="34" charset="-122"/>
                <a:ea typeface="微软雅黑" panose="020B0503020204020204" pitchFamily="34" charset="-122"/>
              </a:rPr>
              <a:t>托管平台。</a:t>
            </a:r>
            <a:endParaRPr lang="en-US" altLang="zh-CN" sz="2000" dirty="0" smtClean="0">
              <a:solidFill>
                <a:schemeClr val="bg1"/>
              </a:solidFill>
              <a:latin typeface="微软雅黑" panose="020B0503020204020204" pitchFamily="34" charset="-122"/>
              <a:ea typeface="微软雅黑" panose="020B0503020204020204" pitchFamily="34" charset="-122"/>
            </a:endParaRPr>
          </a:p>
          <a:p>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经过与近百家</a:t>
            </a:r>
            <a:r>
              <a:rPr lang="en-US" altLang="zh-CN" sz="2000" dirty="0" smtClean="0">
                <a:solidFill>
                  <a:schemeClr val="bg1"/>
                </a:solidFill>
                <a:latin typeface="微软雅黑" panose="020B0503020204020204" pitchFamily="34" charset="-122"/>
                <a:ea typeface="微软雅黑" panose="020B0503020204020204" pitchFamily="34" charset="-122"/>
              </a:rPr>
              <a:t>P2P</a:t>
            </a:r>
            <a:r>
              <a:rPr lang="zh-CN" altLang="en-US" sz="2000" dirty="0" smtClean="0">
                <a:solidFill>
                  <a:schemeClr val="bg1"/>
                </a:solidFill>
                <a:latin typeface="微软雅黑" panose="020B0503020204020204" pitchFamily="34" charset="-122"/>
                <a:ea typeface="微软雅黑" panose="020B0503020204020204" pitchFamily="34" charset="-122"/>
              </a:rPr>
              <a:t>平台深入调研，定下了以下技术路线。</a:t>
            </a:r>
            <a:endParaRPr lang="en-US" altLang="zh-CN" sz="2000" dirty="0" smtClean="0">
              <a:solidFill>
                <a:schemeClr val="bg1"/>
              </a:solidFill>
              <a:latin typeface="微软雅黑" panose="020B0503020204020204" pitchFamily="34" charset="-122"/>
              <a:ea typeface="微软雅黑" panose="020B0503020204020204" pitchFamily="34" charset="-122"/>
            </a:endParaRPr>
          </a:p>
          <a:p>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   经过一年多时间的潜心研发后上线了联动优势</a:t>
            </a:r>
            <a:r>
              <a:rPr lang="en-US" altLang="zh-CN" sz="2000" dirty="0" smtClean="0">
                <a:solidFill>
                  <a:schemeClr val="bg1"/>
                </a:solidFill>
                <a:latin typeface="微软雅黑" panose="020B0503020204020204" pitchFamily="34" charset="-122"/>
                <a:ea typeface="微软雅黑" panose="020B0503020204020204" pitchFamily="34" charset="-122"/>
              </a:rPr>
              <a:t>P2P</a:t>
            </a:r>
            <a:r>
              <a:rPr lang="zh-CN" altLang="en-US" sz="2000" dirty="0" smtClean="0">
                <a:solidFill>
                  <a:schemeClr val="bg1"/>
                </a:solidFill>
                <a:latin typeface="微软雅黑" panose="020B0503020204020204" pitchFamily="34" charset="-122"/>
                <a:ea typeface="微软雅黑" panose="020B0503020204020204" pitchFamily="34" charset="-122"/>
              </a:rPr>
              <a:t>资金托管平台。</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277737" y="1348152"/>
            <a:ext cx="1212376" cy="717453"/>
          </a:xfrm>
          <a:prstGeom prst="rect">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合规性</a:t>
            </a:r>
          </a:p>
        </p:txBody>
      </p:sp>
      <p:sp>
        <p:nvSpPr>
          <p:cNvPr id="12" name="矩形 11"/>
          <p:cNvSpPr/>
          <p:nvPr/>
        </p:nvSpPr>
        <p:spPr>
          <a:xfrm>
            <a:off x="3277737" y="2184922"/>
            <a:ext cx="1212376" cy="717453"/>
          </a:xfrm>
          <a:prstGeom prst="rect">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稳定性</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3277736" y="3047123"/>
            <a:ext cx="1212376" cy="717453"/>
          </a:xfrm>
          <a:prstGeom prst="rect">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用户体验</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3277736" y="3908442"/>
            <a:ext cx="1212376" cy="717453"/>
          </a:xfrm>
          <a:prstGeom prst="rect">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标</a:t>
            </a:r>
            <a:r>
              <a:rPr lang="zh-CN" altLang="en-US" sz="2000" dirty="0" smtClean="0">
                <a:solidFill>
                  <a:schemeClr val="bg1"/>
                </a:solidFill>
                <a:latin typeface="微软雅黑" panose="020B0503020204020204" pitchFamily="34" charset="-122"/>
                <a:ea typeface="微软雅黑" panose="020B0503020204020204" pitchFamily="34" charset="-122"/>
              </a:rPr>
              <a:t>的账户</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3277736" y="4756934"/>
            <a:ext cx="1212376" cy="717453"/>
          </a:xfrm>
          <a:prstGeom prst="rect">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跨平台</a:t>
            </a:r>
          </a:p>
        </p:txBody>
      </p:sp>
      <p:sp>
        <p:nvSpPr>
          <p:cNvPr id="16" name="矩形 15"/>
          <p:cNvSpPr/>
          <p:nvPr/>
        </p:nvSpPr>
        <p:spPr>
          <a:xfrm>
            <a:off x="3277736" y="5590709"/>
            <a:ext cx="1212376" cy="717453"/>
          </a:xfrm>
          <a:prstGeom prst="rect">
            <a:avLst/>
          </a:prstGeom>
          <a:solidFill>
            <a:srgbClr val="C0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灵活性</a:t>
            </a:r>
          </a:p>
        </p:txBody>
      </p:sp>
    </p:spTree>
    <p:extLst>
      <p:ext uri="{BB962C8B-B14F-4D97-AF65-F5344CB8AC3E}">
        <p14:creationId xmlns:p14="http://schemas.microsoft.com/office/powerpoint/2010/main" val="1846972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gray">
        <a:noFill/>
        <a:ln w="9525">
          <a:noFill/>
          <a:miter lim="800000"/>
          <a:headEnd/>
          <a:tailEnd/>
        </a:ln>
      </a:spPr>
      <a:bodyPr>
        <a:spAutoFit/>
      </a:bodyPr>
      <a:lstStyle>
        <a:defPPr algn="ctr" eaLnBrk="1" hangingPunct="1">
          <a:spcBef>
            <a:spcPct val="50000"/>
          </a:spcBef>
          <a:buClr>
            <a:srgbClr val="FF9900"/>
          </a:buClr>
          <a:buFont typeface="Wingdings" pitchFamily="2" charset="2"/>
          <a:buNone/>
          <a:defRPr sz="1400" b="1" dirty="0">
            <a:solidFill>
              <a:schemeClr val="bg1"/>
            </a:solidFill>
            <a:latin typeface="微软雅黑" panose="020B0503020204020204" pitchFamily="34" charset="-122"/>
            <a:ea typeface="微软雅黑" panose="020B0503020204020204" pitchFamily="34" charset="-122"/>
            <a:cs typeface="Arial"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7193</TotalTime>
  <Words>4616</Words>
  <Application>Microsoft Office PowerPoint</Application>
  <PresentationFormat>宽屏</PresentationFormat>
  <Paragraphs>773</Paragraphs>
  <Slides>57</Slides>
  <Notes>6</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68" baseType="lpstr">
      <vt:lpstr>仿宋_GB2312</vt:lpstr>
      <vt:lpstr>华文细黑</vt:lpstr>
      <vt:lpstr>宋体</vt:lpstr>
      <vt:lpstr>微软雅黑</vt:lpstr>
      <vt:lpstr>Arial</vt:lpstr>
      <vt:lpstr>Calibri</vt:lpstr>
      <vt:lpstr>Times New Roman</vt:lpstr>
      <vt:lpstr>Wingdings</vt:lpstr>
      <vt:lpstr>Office 主题</vt:lpstr>
      <vt:lpstr>Visio</vt:lpstr>
      <vt:lpstr>Image</vt:lpstr>
      <vt:lpstr>联动优势P2P资金托管综合服务方案</vt:lpstr>
      <vt:lpstr>PowerPoint 演示文稿</vt:lpstr>
      <vt:lpstr>蓬勃发展的P2P行业</vt:lpstr>
      <vt:lpstr>P2P行业粗放发展严重打击投资者信心</vt:lpstr>
      <vt:lpstr>P2P行业监管呼之欲出</vt:lpstr>
      <vt:lpstr>P2P行业逐渐达成合规发展共识 寻求行业自律</vt:lpstr>
      <vt:lpstr>P2P平台对资金托管账户服务的需求反馈</vt:lpstr>
      <vt:lpstr>PowerPoint 演示文稿</vt:lpstr>
      <vt:lpstr>联动优势资金托管系统技术路线</vt:lpstr>
      <vt:lpstr>联动优势资金托管账户服务</vt:lpstr>
      <vt:lpstr>资金托管平台整体功能架构</vt:lpstr>
      <vt:lpstr>资金托管交易模式</vt:lpstr>
      <vt:lpstr>具有“用款方角色”账户 确保资金用途安全透明</vt:lpstr>
      <vt:lpstr>支持无线端接入</vt:lpstr>
      <vt:lpstr>支持线下POS接入</vt:lpstr>
      <vt:lpstr>支持P2B模式 出资方和借款方都支持企业账户</vt:lpstr>
      <vt:lpstr>对接货币基金 站岗资金有收益</vt:lpstr>
      <vt:lpstr>强大的短信服务能力 动账通知 用户感受好</vt:lpstr>
      <vt:lpstr>隐性账户体系 用户操作全程无跳出</vt:lpstr>
      <vt:lpstr>注册平台用户</vt:lpstr>
      <vt:lpstr>开通联动优势第三方托管账户</vt:lpstr>
      <vt:lpstr>绑定银行卡</vt:lpstr>
      <vt:lpstr>用户充值</vt:lpstr>
      <vt:lpstr>用户提现</vt:lpstr>
      <vt:lpstr>资金托管账户后台查询</vt:lpstr>
      <vt:lpstr>“标的中间账户”确保资金同标的进出 合规性强</vt:lpstr>
      <vt:lpstr>“标的中间账户”结标效率高 不会出错</vt:lpstr>
      <vt:lpstr>“标的中间账户”平台收费计算简单 无误差</vt:lpstr>
      <vt:lpstr>“标的中间账户”营销行为控制力强</vt:lpstr>
      <vt:lpstr>支持用户跨平台共享联动优势托管账户</vt:lpstr>
      <vt:lpstr>全部采用API接口“组装” 不干涉平台业务逻辑</vt:lpstr>
      <vt:lpstr>功能原子化 自由封装 适应平台业务逻辑变化</vt:lpstr>
      <vt:lpstr>P2P平台集成查询对账 资金状况一目了然</vt:lpstr>
      <vt:lpstr>PowerPoint 演示文稿</vt:lpstr>
      <vt:lpstr>PowerPoint 演示文稿</vt:lpstr>
      <vt:lpstr>PowerPoint 演示文稿</vt:lpstr>
      <vt:lpstr>PowerPoint 演示文稿</vt:lpstr>
      <vt:lpstr>专业风控体系</vt:lpstr>
      <vt:lpstr>专业产品风控方案</vt:lpstr>
      <vt:lpstr>交易流程</vt:lpstr>
      <vt:lpstr>交易流程</vt:lpstr>
      <vt:lpstr>交易流程</vt:lpstr>
      <vt:lpstr>交易流程</vt:lpstr>
      <vt:lpstr>交易流程</vt:lpstr>
      <vt:lpstr>交易流程</vt:lpstr>
      <vt:lpstr>交易流程</vt:lpstr>
      <vt:lpstr>典型用户</vt:lpstr>
      <vt:lpstr>PowerPoint 演示文稿</vt:lpstr>
      <vt:lpstr>接入要求及合作承诺</vt:lpstr>
      <vt:lpstr>平台接入流程</vt:lpstr>
      <vt:lpstr>PowerPoint 演示文稿</vt:lpstr>
      <vt:lpstr>联动优势企业概况</vt:lpstr>
      <vt:lpstr>联动优势的业务不断发展壮大</vt:lpstr>
      <vt:lpstr>创新稳健发展获政府支持</vt:lpstr>
      <vt:lpstr>我们的运营资质</vt:lpstr>
      <vt:lpstr>我们获得的荣誉</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支建山</dc:creator>
  <cp:lastModifiedBy>应张彬</cp:lastModifiedBy>
  <cp:revision>477</cp:revision>
  <dcterms:created xsi:type="dcterms:W3CDTF">2014-07-03T03:08:07Z</dcterms:created>
  <dcterms:modified xsi:type="dcterms:W3CDTF">2015-05-13T05:43:57Z</dcterms:modified>
</cp:coreProperties>
</file>